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4"/>
  </p:notesMasterIdLst>
  <p:sldIdLst>
    <p:sldId id="256" r:id="rId2"/>
    <p:sldId id="328" r:id="rId3"/>
    <p:sldId id="297" r:id="rId4"/>
    <p:sldId id="318" r:id="rId5"/>
    <p:sldId id="326" r:id="rId6"/>
    <p:sldId id="260" r:id="rId7"/>
    <p:sldId id="327" r:id="rId8"/>
    <p:sldId id="343" r:id="rId9"/>
    <p:sldId id="332" r:id="rId10"/>
    <p:sldId id="336" r:id="rId11"/>
    <p:sldId id="340" r:id="rId12"/>
    <p:sldId id="337" r:id="rId13"/>
    <p:sldId id="338" r:id="rId14"/>
    <p:sldId id="339" r:id="rId15"/>
    <p:sldId id="322" r:id="rId16"/>
    <p:sldId id="301" r:id="rId17"/>
    <p:sldId id="302" r:id="rId18"/>
    <p:sldId id="333" r:id="rId19"/>
    <p:sldId id="303" r:id="rId20"/>
    <p:sldId id="342" r:id="rId21"/>
    <p:sldId id="308" r:id="rId22"/>
    <p:sldId id="320" r:id="rId23"/>
  </p:sldIdLst>
  <p:sldSz cx="18288000" cy="10287000"/>
  <p:notesSz cx="6858000" cy="9144000"/>
  <p:embeddedFontLst>
    <p:embeddedFont>
      <p:font typeface="Aileron Heavy" panose="020B0604020202020204" charset="0"/>
      <p:regular r:id="rId25"/>
    </p:embeddedFont>
    <p:embeddedFont>
      <p:font typeface="Aileron Heavy Bold" panose="020B0604020202020204" charset="0"/>
      <p:regular r:id="rId26"/>
    </p:embeddedFont>
    <p:embeddedFont>
      <p:font typeface="Calibri" panose="020F0502020204030204" pitchFamily="34" charset="0"/>
      <p:regular r:id="rId27"/>
      <p:bold r:id="rId28"/>
      <p:italic r:id="rId29"/>
      <p:boldItalic r:id="rId30"/>
    </p:embeddedFont>
    <p:embeddedFont>
      <p:font typeface="Proxima Nova"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D00"/>
    <a:srgbClr val="D99694"/>
    <a:srgbClr val="AD013E"/>
    <a:srgbClr val="D60751"/>
    <a:srgbClr val="054A8E"/>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261" autoAdjust="0"/>
  </p:normalViewPr>
  <p:slideViewPr>
    <p:cSldViewPr>
      <p:cViewPr varScale="1">
        <p:scale>
          <a:sx n="42" d="100"/>
          <a:sy n="42" d="100"/>
        </p:scale>
        <p:origin x="13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asureevaluation.org/resources/publications/ms-17-125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docs/default-source/documents/gs4dh.pdf?sfvrsn=cd577e23_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21E1F"/>
                </a:solidFill>
                <a:latin typeface="Arial" panose="020B0604020202020204" pitchFamily="34" charset="0"/>
                <a:cs typeface="Arial" panose="020B0604020202020204" pitchFamily="34" charset="0"/>
              </a:rPr>
              <a:t>Used by appropriately trained health care providers and with supportive processes in place, devices such as mobile phones, tablets, and computers with various software applications are equipping countries to improve health care delivery, strengthen health systems, and support clients. </a:t>
            </a:r>
            <a:endParaRPr lang="en-US" sz="1200" b="0" i="0" u="none" strike="noStrike" baseline="0" dirty="0">
              <a:solidFill>
                <a:srgbClr val="000000"/>
              </a:solidFill>
              <a:latin typeface="Arial" panose="020B0604020202020204" pitchFamily="34" charset="0"/>
              <a:cs typeface="Arial" panose="020B0604020202020204" pitchFamily="34" charset="0"/>
            </a:endParaRP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0" i="0" u="none" strike="noStrike" baseline="0" dirty="0">
                <a:solidFill>
                  <a:srgbClr val="000000"/>
                </a:solidFill>
                <a:latin typeface="Arial" panose="020B0604020202020204" pitchFamily="34" charset="0"/>
                <a:cs typeface="Arial" panose="020B0604020202020204" pitchFamily="34" charset="0"/>
              </a:rPr>
              <a:t>T</a:t>
            </a:r>
            <a:r>
              <a:rPr lang="en-US" sz="1200" b="0" i="0" u="none" strike="noStrike" baseline="0" dirty="0">
                <a:solidFill>
                  <a:srgbClr val="221E1F"/>
                </a:solidFill>
                <a:latin typeface="Arial" panose="020B0604020202020204" pitchFamily="34" charset="0"/>
                <a:cs typeface="Arial" panose="020B0604020202020204" pitchFamily="34" charset="0"/>
              </a:rPr>
              <a:t>he recommendations here include interventions in mHealth (medical and public health practice supported by mobile devices) and eHealth (the use of information and communication technologies for health), with the most recent evidence largely focused on mHealth.</a:t>
            </a:r>
          </a:p>
          <a:p>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Arial" panose="020B0604020202020204" pitchFamily="34" charset="0"/>
                <a:cs typeface="Arial" panose="020B0604020202020204" pitchFamily="34" charset="0"/>
              </a:rPr>
              <a:t>Photo Credits: ©2015 </a:t>
            </a:r>
            <a:r>
              <a:rPr lang="en-US" b="0" i="0" dirty="0" err="1">
                <a:solidFill>
                  <a:srgbClr val="FFFFFF"/>
                </a:solidFill>
                <a:effectLst/>
                <a:latin typeface="Arial" panose="020B0604020202020204" pitchFamily="34" charset="0"/>
                <a:cs typeface="Arial" panose="020B0604020202020204" pitchFamily="34" charset="0"/>
              </a:rPr>
              <a:t>Ueli</a:t>
            </a:r>
            <a:r>
              <a:rPr lang="en-US" b="0" i="0" dirty="0">
                <a:solidFill>
                  <a:srgbClr val="FFFFFF"/>
                </a:solidFill>
                <a:effectLst/>
                <a:latin typeface="Arial" panose="020B0604020202020204" pitchFamily="34" charset="0"/>
                <a:cs typeface="Arial" panose="020B0604020202020204" pitchFamily="34" charset="0"/>
              </a:rPr>
              <a:t> </a:t>
            </a:r>
            <a:r>
              <a:rPr lang="en-US" b="0" i="0" dirty="0" err="1">
                <a:solidFill>
                  <a:srgbClr val="FFFFFF"/>
                </a:solidFill>
                <a:effectLst/>
                <a:latin typeface="Arial" panose="020B0604020202020204" pitchFamily="34" charset="0"/>
                <a:cs typeface="Arial" panose="020B0604020202020204" pitchFamily="34" charset="0"/>
              </a:rPr>
              <a:t>Litscher</a:t>
            </a:r>
            <a:r>
              <a:rPr lang="en-US" b="0" i="0" dirty="0">
                <a:solidFill>
                  <a:srgbClr val="FFFFFF"/>
                </a:solidFill>
                <a:effectLst/>
                <a:latin typeface="Arial" panose="020B0604020202020204" pitchFamily="34" charset="0"/>
                <a:cs typeface="Arial" panose="020B0604020202020204" pitchFamily="34" charset="0"/>
              </a:rPr>
              <a:t>,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b="0" i="0" dirty="0">
              <a:solidFill>
                <a:srgbClr val="FFFFFF"/>
              </a:solidFill>
              <a:effectLst/>
              <a:latin typeface="Arial" panose="020B0604020202020204" pitchFamily="34" charset="0"/>
              <a:cs typeface="Arial" panose="020B0604020202020204" pitchFamily="34" charset="0"/>
            </a:endParaRPr>
          </a:p>
          <a:p>
            <a:endParaRPr lang="en-US" sz="1200" b="0" i="0" dirty="0">
              <a:solidFill>
                <a:srgbClr val="FFFFFF"/>
              </a:solidFill>
              <a:effectLst/>
              <a:latin typeface="Arial" panose="020B0604020202020204" pitchFamily="34" charset="0"/>
              <a:cs typeface="Arial" panose="020B0604020202020204" pitchFamily="34" charset="0"/>
            </a:endParaRPr>
          </a:p>
          <a:p>
            <a:r>
              <a:rPr lang="en-US" sz="1200" b="0" i="0" dirty="0">
                <a:solidFill>
                  <a:srgbClr val="FFFFFF"/>
                </a:solidFill>
                <a:effectLst/>
                <a:latin typeface="Arial" panose="020B0604020202020204" pitchFamily="34" charset="0"/>
                <a:cs typeface="Arial" panose="020B0604020202020204" pitchFamily="34" charset="0"/>
              </a:rPr>
              <a:t>REVISED: 5/4/21</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0" i="0" u="none" strike="noStrike" baseline="0" dirty="0">
                <a:solidFill>
                  <a:srgbClr val="221E1F"/>
                </a:solidFill>
                <a:latin typeface="Arial" panose="020B0604020202020204" pitchFamily="34" charset="0"/>
                <a:cs typeface="Arial" panose="020B0604020202020204" pitchFamily="34" charset="0"/>
              </a:rPr>
              <a:t>A review of the literature shows that four digital health enhancements for providers in particular may increase the quality of FP services: 1) digital job aids, 2) digital communication tools, 3) digital training, and 4) digital data. Details on how these digital tools can help FP providers appear below, with examples of each tool provided in Table 1. </a:t>
            </a:r>
          </a:p>
          <a:p>
            <a:pPr marL="0" indent="0">
              <a:spcAft>
                <a:spcPts val="2400"/>
              </a:spcAft>
              <a:buFont typeface="Arial" panose="020B0604020202020204" pitchFamily="34" charset="0"/>
              <a:buNone/>
            </a:pP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b="0" i="0" u="none" strike="noStrike" baseline="0" dirty="0">
                <a:solidFill>
                  <a:srgbClr val="221E1F"/>
                </a:solidFill>
                <a:latin typeface="Arial" panose="020B0604020202020204" pitchFamily="34" charset="0"/>
                <a:cs typeface="Arial" panose="020B0604020202020204" pitchFamily="34" charset="0"/>
              </a:rPr>
              <a:t>Examples from Table 1 are included in the “Notes” Section of the next four slides, organized by type of digital health enhancement: digital job aids, digital communication tools, digital training, and digital data.</a:t>
            </a:r>
          </a:p>
          <a:p>
            <a:pPr marL="0" indent="0">
              <a:spcAft>
                <a:spcPts val="2400"/>
              </a:spcAft>
              <a:buFont typeface="Arial" panose="020B0604020202020204" pitchFamily="34" charset="0"/>
              <a:buNone/>
            </a:pP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https://www.fphighimpactpractices.org/briefs/digital-health-to-support-family-planning-providers/</a:t>
            </a: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b="1" i="0" u="none" strike="noStrike" baseline="0" dirty="0">
              <a:solidFill>
                <a:srgbClr val="1E1E1E"/>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Digital job </a:t>
            </a:r>
            <a:r>
              <a:rPr lang="en-US" sz="1200" b="1" dirty="0">
                <a:solidFill>
                  <a:srgbClr val="1E1E1E"/>
                </a:solidFill>
                <a:latin typeface="Arial" panose="020B0604020202020204" pitchFamily="34" charset="0"/>
                <a:cs typeface="Arial" panose="020B0604020202020204" pitchFamily="34" charset="0"/>
              </a:rPr>
              <a:t>aids</a:t>
            </a:r>
            <a:endParaRPr lang="en-US" sz="1200" b="1" i="0" u="none" strike="noStrike" baseline="0" dirty="0">
              <a:solidFill>
                <a:srgbClr val="1E1E1E"/>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Digital job aids can enhance the quality of FP programs by helping to </a:t>
            </a:r>
            <a:r>
              <a:rPr lang="en-US" sz="1200" b="1" i="0" u="none" strike="noStrike" baseline="0" dirty="0">
                <a:solidFill>
                  <a:srgbClr val="DD5D00"/>
                </a:solidFill>
                <a:latin typeface="Arial" panose="020B0604020202020204" pitchFamily="34" charset="0"/>
                <a:cs typeface="Arial" panose="020B0604020202020204" pitchFamily="34" charset="0"/>
              </a:rPr>
              <a:t>improve service providers’ adherence to clinical protocols</a:t>
            </a:r>
            <a:r>
              <a:rPr lang="en-US" sz="1200" b="0" i="0" u="none" strike="noStrike" baseline="0" dirty="0">
                <a:solidFill>
                  <a:srgbClr val="211D1E"/>
                </a:solidFill>
                <a:latin typeface="Arial" panose="020B0604020202020204" pitchFamily="34" charset="0"/>
                <a:cs typeface="Arial" panose="020B0604020202020204" pitchFamily="34" charset="0"/>
              </a:rPr>
              <a:t> through use of digital checklists, counseling and treatment algorithms, and appropriate patient-specific clinical recommendations. </a:t>
            </a:r>
          </a:p>
          <a:p>
            <a:pPr marL="171450" lvl="0" indent="-171450">
              <a:spcAft>
                <a:spcPts val="2400"/>
              </a:spcAft>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Digital communication tools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Digital applications may enhance FP programs by offering an efficient means to </a:t>
            </a:r>
            <a:r>
              <a:rPr lang="en-US" sz="1200" b="1" i="0" u="none" strike="noStrike" baseline="0" dirty="0">
                <a:solidFill>
                  <a:srgbClr val="DD5D00"/>
                </a:solidFill>
                <a:latin typeface="Arial" panose="020B0604020202020204" pitchFamily="34" charset="0"/>
                <a:cs typeface="Arial" panose="020B0604020202020204" pitchFamily="34" charset="0"/>
              </a:rPr>
              <a:t>provide supportive supervision remotely </a:t>
            </a:r>
            <a:r>
              <a:rPr lang="en-US" sz="1200" b="0" i="0" u="none" strike="noStrike" baseline="0" dirty="0">
                <a:solidFill>
                  <a:srgbClr val="221E1F"/>
                </a:solidFill>
                <a:latin typeface="Arial" panose="020B0604020202020204" pitchFamily="34" charset="0"/>
                <a:cs typeface="Arial" panose="020B0604020202020204" pitchFamily="34" charset="0"/>
              </a:rPr>
              <a:t>and to </a:t>
            </a:r>
            <a:r>
              <a:rPr lang="en-US" sz="1200" b="1" i="0" u="none" strike="noStrike" baseline="0" dirty="0">
                <a:solidFill>
                  <a:srgbClr val="DD5D00"/>
                </a:solidFill>
                <a:latin typeface="Arial" panose="020B0604020202020204" pitchFamily="34" charset="0"/>
                <a:cs typeface="Arial" panose="020B0604020202020204" pitchFamily="34" charset="0"/>
              </a:rPr>
              <a:t>solicit honest feedback from clients</a:t>
            </a:r>
            <a:r>
              <a:rPr lang="en-US" sz="1200" b="0" i="0" u="none" strike="noStrike" baseline="0" dirty="0">
                <a:solidFill>
                  <a:srgbClr val="221E1F"/>
                </a:solidFill>
                <a:latin typeface="Arial" panose="020B0604020202020204" pitchFamily="34" charset="0"/>
                <a:cs typeface="Arial" panose="020B0604020202020204" pitchFamily="34" charset="0"/>
              </a:rPr>
              <a:t>. </a:t>
            </a:r>
          </a:p>
          <a:p>
            <a:pPr marL="628650" lvl="1" indent="-171450">
              <a:spcAft>
                <a:spcPts val="2400"/>
              </a:spcAft>
              <a:buFont typeface="Arial" panose="020B0604020202020204" pitchFamily="34" charset="0"/>
              <a:buChar char="•"/>
            </a:pPr>
            <a:r>
              <a:rPr lang="en-US" sz="1200" b="1" i="0" u="none" strike="noStrike" baseline="0" dirty="0">
                <a:solidFill>
                  <a:srgbClr val="DD5D00"/>
                </a:solidFill>
                <a:latin typeface="Arial" panose="020B0604020202020204" pitchFamily="34" charset="0"/>
                <a:cs typeface="Arial" panose="020B0604020202020204" pitchFamily="34" charset="0"/>
              </a:rPr>
              <a:t>Telehealth</a:t>
            </a:r>
            <a:r>
              <a:rPr lang="en-US" sz="1200" b="0" i="0" u="none" strike="noStrike" baseline="0" dirty="0">
                <a:solidFill>
                  <a:srgbClr val="221E1F"/>
                </a:solidFill>
                <a:latin typeface="Arial" panose="020B0604020202020204" pitchFamily="34" charset="0"/>
                <a:cs typeface="Arial" panose="020B0604020202020204" pitchFamily="34" charset="0"/>
              </a:rPr>
              <a:t>, which entails providing health care remotely through various communication tools, is another important digital communication tool </a:t>
            </a:r>
            <a:r>
              <a:rPr lang="en-US" sz="1200" b="1" i="0" u="none" strike="noStrike" baseline="0" dirty="0">
                <a:solidFill>
                  <a:srgbClr val="DD5D00"/>
                </a:solidFill>
                <a:latin typeface="Arial" panose="020B0604020202020204" pitchFamily="34" charset="0"/>
                <a:cs typeface="Arial" panose="020B0604020202020204" pitchFamily="34" charset="0"/>
              </a:rPr>
              <a:t>emerging within FP programs</a:t>
            </a:r>
            <a:r>
              <a:rPr lang="en-US" sz="1200" b="0" i="0" u="none" strike="noStrike" baseline="0" dirty="0">
                <a:solidFill>
                  <a:srgbClr val="221E1F"/>
                </a:solidFill>
                <a:latin typeface="Arial" panose="020B0604020202020204" pitchFamily="34" charset="0"/>
                <a:cs typeface="Arial" panose="020B0604020202020204" pitchFamily="34" charset="0"/>
              </a:rPr>
              <a:t>, particularly in light of the 2020 COVID-19 pandemic. </a:t>
            </a:r>
          </a:p>
          <a:p>
            <a:pPr marL="171450" lvl="0" indent="-171450">
              <a:spcAft>
                <a:spcPts val="2400"/>
              </a:spcAft>
              <a:buFont typeface="Arial" panose="020B0604020202020204" pitchFamily="34" charset="0"/>
              <a:buChar char="•"/>
            </a:pPr>
            <a:r>
              <a:rPr lang="en-US" sz="1200" b="1" dirty="0">
                <a:solidFill>
                  <a:srgbClr val="1E1E1E"/>
                </a:solidFill>
                <a:latin typeface="Arial" panose="020B0604020202020204" pitchFamily="34" charset="0"/>
                <a:cs typeface="Arial" panose="020B0604020202020204" pitchFamily="34" charset="0"/>
              </a:rPr>
              <a:t>Digital training</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As a complement to in-person trainings, digital applications can </a:t>
            </a:r>
            <a:r>
              <a:rPr lang="en-US" sz="1200" b="1" i="0" u="none" strike="noStrike" baseline="0" dirty="0">
                <a:solidFill>
                  <a:srgbClr val="DD5D00"/>
                </a:solidFill>
                <a:latin typeface="Arial" panose="020B0604020202020204" pitchFamily="34" charset="0"/>
                <a:cs typeface="Arial" panose="020B0604020202020204" pitchFamily="34" charset="0"/>
              </a:rPr>
              <a:t>improve clinical and non-clinical knowledge </a:t>
            </a:r>
            <a:r>
              <a:rPr lang="en-US" sz="1200" b="0" i="0" u="none" strike="noStrike" baseline="0" dirty="0">
                <a:solidFill>
                  <a:srgbClr val="211D1E"/>
                </a:solidFill>
                <a:latin typeface="Arial" panose="020B0604020202020204" pitchFamily="34" charset="0"/>
                <a:cs typeface="Arial" panose="020B0604020202020204" pitchFamily="34" charset="0"/>
              </a:rPr>
              <a:t>through refresher trainings and continuous learning opportunities for </a:t>
            </a:r>
            <a:r>
              <a:rPr lang="en-US" sz="1200" b="1" i="0" u="none" strike="noStrike" baseline="0" dirty="0">
                <a:solidFill>
                  <a:srgbClr val="DD5D00"/>
                </a:solidFill>
                <a:latin typeface="Arial" panose="020B0604020202020204" pitchFamily="34" charset="0"/>
                <a:cs typeface="Arial" panose="020B0604020202020204" pitchFamily="34" charset="0"/>
              </a:rPr>
              <a:t>various cadres of service providers</a:t>
            </a:r>
            <a:r>
              <a:rPr lang="en-US" sz="1200" b="0" i="0" u="none" strike="noStrike" baseline="0" dirty="0">
                <a:solidFill>
                  <a:srgbClr val="211D1E"/>
                </a:solidFill>
                <a:latin typeface="Arial" panose="020B0604020202020204" pitchFamily="34" charset="0"/>
                <a:cs typeface="Arial" panose="020B0604020202020204" pitchFamily="34" charset="0"/>
              </a:rPr>
              <a:t>.</a:t>
            </a:r>
          </a:p>
          <a:p>
            <a:pPr marL="171450" lvl="0" indent="-171450">
              <a:spcAft>
                <a:spcPts val="2400"/>
              </a:spcAft>
              <a:buFont typeface="Arial" panose="020B0604020202020204" pitchFamily="34" charset="0"/>
              <a:buChar char="•"/>
            </a:pPr>
            <a:r>
              <a:rPr lang="en-US" sz="1200" b="1" i="0" u="none" strike="noStrike" baseline="0" dirty="0">
                <a:solidFill>
                  <a:srgbClr val="1E1E1E"/>
                </a:solidFill>
                <a:latin typeface="Arial" panose="020B0604020202020204" pitchFamily="34" charset="0"/>
                <a:cs typeface="Arial" panose="020B0604020202020204" pitchFamily="34" charset="0"/>
              </a:rPr>
              <a:t>Digital data</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Real-time collection of client data and appropriate access to client data can </a:t>
            </a:r>
            <a:r>
              <a:rPr lang="en-US" sz="1200" b="1" i="0" u="none" strike="noStrike" baseline="0" dirty="0">
                <a:solidFill>
                  <a:srgbClr val="DD5D00"/>
                </a:solidFill>
                <a:latin typeface="Arial" panose="020B0604020202020204" pitchFamily="34" charset="0"/>
                <a:cs typeface="Arial" panose="020B0604020202020204" pitchFamily="34" charset="0"/>
              </a:rPr>
              <a:t>aid in continuity of care </a:t>
            </a:r>
            <a:r>
              <a:rPr lang="en-US" sz="1200" i="0" u="none" strike="noStrike" baseline="0" dirty="0">
                <a:solidFill>
                  <a:srgbClr val="211D1E"/>
                </a:solidFill>
                <a:latin typeface="Arial" panose="020B0604020202020204" pitchFamily="34" charset="0"/>
                <a:cs typeface="Arial" panose="020B0604020202020204" pitchFamily="34" charset="0"/>
              </a:rPr>
              <a:t>at the individual level and </a:t>
            </a:r>
            <a:r>
              <a:rPr lang="en-US" sz="1200" b="1" i="0" u="none" strike="noStrike" baseline="0" dirty="0">
                <a:solidFill>
                  <a:srgbClr val="DD5D00"/>
                </a:solidFill>
                <a:latin typeface="Arial" panose="020B0604020202020204" pitchFamily="34" charset="0"/>
                <a:cs typeface="Arial" panose="020B0604020202020204" pitchFamily="34" charset="0"/>
              </a:rPr>
              <a:t>efficient resource planning </a:t>
            </a:r>
            <a:r>
              <a:rPr lang="en-US" sz="1200" b="0" i="0" u="none" strike="noStrike" baseline="0" dirty="0">
                <a:solidFill>
                  <a:srgbClr val="211D1E"/>
                </a:solidFill>
                <a:latin typeface="Arial" panose="020B0604020202020204" pitchFamily="34" charset="0"/>
                <a:cs typeface="Arial" panose="020B0604020202020204" pitchFamily="34" charset="0"/>
              </a:rPr>
              <a:t>at the population level. </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9664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211D1E"/>
                </a:solidFill>
                <a:latin typeface="Arial" panose="020B0604020202020204" pitchFamily="34" charset="0"/>
                <a:cs typeface="Arial" panose="020B0604020202020204" pitchFamily="34" charset="0"/>
              </a:rPr>
              <a:t>Digital job aids</a:t>
            </a:r>
          </a:p>
          <a:p>
            <a:pPr marL="17145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Also called digital clinical decision support systems (CDSS), these can be accessed via mobile phones or tablets. </a:t>
            </a:r>
          </a:p>
          <a:p>
            <a:pPr marL="17145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Mobile phones, for example, can serve as a digital job aid to support providers’ interactions with FP clients. They can also be used to refer FP clients to specific clinical services for provision of contraceptive methods not offered by those providers. </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Not only does this facilitate efficient linkage to family planning services, but it can also support longitudinally tracking clients’ completion of referrals and method use. This can allow providers to better support client follow-up. </a:t>
            </a:r>
          </a:p>
          <a:p>
            <a:pPr marL="171450" lvl="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Examples:</a:t>
            </a:r>
            <a:endParaRPr lang="en-US" sz="1200" b="0" i="0" u="none" strike="noStrike" baseline="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Benin</a:t>
            </a:r>
            <a:r>
              <a:rPr lang="en-US" sz="1200" b="0" i="0" u="none" strike="noStrike" baseline="0" dirty="0">
                <a:solidFill>
                  <a:srgbClr val="211D1E"/>
                </a:solidFill>
                <a:latin typeface="Arial" panose="020B0604020202020204" pitchFamily="34" charset="0"/>
                <a:cs typeface="Arial" panose="020B0604020202020204" pitchFamily="34" charset="0"/>
              </a:rPr>
              <a:t>, a mobile application enabled community health workers (CHWs) to register women as FP clients, provide FP counseling and advice using a combination of images and audio messages in the local language, register clients’ chosen contraceptive method, share information on possible side effects of the method chosen, and record any FP products distributed.</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CHWs in </a:t>
            </a:r>
            <a:r>
              <a:rPr lang="en-US" sz="1200" b="1" i="0" u="none" strike="noStrike" baseline="0" dirty="0">
                <a:solidFill>
                  <a:srgbClr val="211D1E"/>
                </a:solidFill>
                <a:latin typeface="Arial" panose="020B0604020202020204" pitchFamily="34" charset="0"/>
                <a:cs typeface="Arial" panose="020B0604020202020204" pitchFamily="34" charset="0"/>
              </a:rPr>
              <a:t>India </a:t>
            </a:r>
            <a:r>
              <a:rPr lang="en-US" sz="1200" b="0" i="0" u="none" strike="noStrike" baseline="0" dirty="0">
                <a:solidFill>
                  <a:srgbClr val="211D1E"/>
                </a:solidFill>
                <a:latin typeface="Arial" panose="020B0604020202020204" pitchFamily="34" charset="0"/>
                <a:cs typeface="Arial" panose="020B0604020202020204" pitchFamily="34" charset="0"/>
              </a:rPr>
              <a:t>reported that various digital job aids increased their confidence in performing their job.</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Tanzania</a:t>
            </a:r>
            <a:r>
              <a:rPr lang="en-US" sz="1200" b="0" i="0" u="none" strike="noStrike" baseline="0" dirty="0">
                <a:solidFill>
                  <a:srgbClr val="211D1E"/>
                </a:solidFill>
                <a:latin typeface="Arial" panose="020B0604020202020204" pitchFamily="34" charset="0"/>
                <a:cs typeface="Arial" panose="020B0604020202020204" pitchFamily="34" charset="0"/>
              </a:rPr>
              <a:t>, an assessment of a FP mobile job aid suggested that CHWs who used the job aid felt they were able to offer improved quality of services and health information and that they experienced improved trust from their clients. Additionally, the assessment of this pilot intervention also highlighted improved supervision of health workers and accountability for their performance, improved communication between supervisors and workers, and improved access to real-time data and reports to support quality improvement.</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290695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221E1F"/>
                </a:solidFill>
                <a:latin typeface="Arial" panose="020B0604020202020204" pitchFamily="34" charset="0"/>
                <a:cs typeface="Arial" panose="020B0604020202020204" pitchFamily="34" charset="0"/>
              </a:rPr>
              <a:t>Digital communication tools </a:t>
            </a:r>
          </a:p>
          <a:p>
            <a:pPr marL="171450"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Facilitate communication between providers and supervisors or providers and clients by using functions such as SMS and interactive voice response (IVR), as well as online communication platforms such as Zoom. </a:t>
            </a:r>
          </a:p>
          <a:p>
            <a:pPr marL="171450"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Digital applications may enhance FP programs by offering an efficient means to </a:t>
            </a:r>
            <a:r>
              <a:rPr lang="en-US" sz="1200" b="1" i="0" u="none" strike="noStrike" baseline="0" dirty="0">
                <a:solidFill>
                  <a:srgbClr val="221E1F"/>
                </a:solidFill>
                <a:latin typeface="Arial" panose="020B0604020202020204" pitchFamily="34" charset="0"/>
                <a:cs typeface="Arial" panose="020B0604020202020204" pitchFamily="34" charset="0"/>
              </a:rPr>
              <a:t>provide supportive supervision remotely </a:t>
            </a:r>
            <a:r>
              <a:rPr lang="en-US" sz="1200" b="0" i="0" u="none" strike="noStrike" baseline="0" dirty="0">
                <a:solidFill>
                  <a:srgbClr val="221E1F"/>
                </a:solidFill>
                <a:latin typeface="Arial" panose="020B0604020202020204" pitchFamily="34" charset="0"/>
                <a:cs typeface="Arial" panose="020B0604020202020204" pitchFamily="34" charset="0"/>
              </a:rPr>
              <a:t>and to </a:t>
            </a:r>
            <a:r>
              <a:rPr lang="en-US" sz="1200" b="1" i="0" u="none" strike="noStrike" baseline="0" dirty="0">
                <a:solidFill>
                  <a:srgbClr val="221E1F"/>
                </a:solidFill>
                <a:latin typeface="Arial" panose="020B0604020202020204" pitchFamily="34" charset="0"/>
                <a:cs typeface="Arial" panose="020B0604020202020204" pitchFamily="34" charset="0"/>
              </a:rPr>
              <a:t>solicit honest feedback from clients</a:t>
            </a:r>
            <a:r>
              <a:rPr lang="en-US" sz="1200" b="0" i="0" u="none" strike="noStrike" baseline="0" dirty="0">
                <a:solidFill>
                  <a:srgbClr val="221E1F"/>
                </a:solidFill>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Use of remote communication via SMS and mobile-based modules can promote more frequent and less labor-intensive supervision than in-person consultation. </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For client feedback on service quality that can be readily used by FP service providers to enhance service quality, digital tools such as SMS and IVR surveys can be effective approaches for follow-up, but careful assessment of client phone ownership trends and usage patterns is recommended. </a:t>
            </a:r>
          </a:p>
          <a:p>
            <a:pPr marL="171450" lvl="0"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Installing tablets in clinic waiting rooms, rather than using paper-based surveys and client exit interviews, is another digital approach which may offer efficiencies on the collection of data on the quality of FP services. </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This technology allows for data review in real-time and faster correction of errors, as well as for rapid feedback cycles without the burden of manual data entry. As the information is entered by the clients, software can facilitate transformation of the data into a usable electronic data format. </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Furthermore, data interfaces can generate dashboards that give health providers access to easily digestible information rather than raw data. Data collection via tablets can also offer more privacy than a human-administered exit interview. </a:t>
            </a:r>
          </a:p>
          <a:p>
            <a:pPr marL="171450" lvl="0" indent="-171450">
              <a:buFont typeface="Arial" panose="020B0604020202020204" pitchFamily="34" charset="0"/>
              <a:buChar char="•"/>
            </a:pPr>
            <a:r>
              <a:rPr lang="en-US" sz="1200" b="1" i="0" u="none" strike="noStrike" baseline="0" dirty="0">
                <a:solidFill>
                  <a:srgbClr val="221E1F"/>
                </a:solidFill>
                <a:latin typeface="Arial" panose="020B0604020202020204" pitchFamily="34" charset="0"/>
                <a:cs typeface="Arial" panose="020B0604020202020204" pitchFamily="34" charset="0"/>
              </a:rPr>
              <a:t>Telehealth</a:t>
            </a:r>
            <a:r>
              <a:rPr lang="en-US" sz="1200" b="0" i="0" u="none" strike="noStrike" baseline="0" dirty="0">
                <a:solidFill>
                  <a:srgbClr val="221E1F"/>
                </a:solidFill>
                <a:latin typeface="Arial" panose="020B0604020202020204" pitchFamily="34" charset="0"/>
                <a:cs typeface="Arial" panose="020B0604020202020204" pitchFamily="34" charset="0"/>
              </a:rPr>
              <a:t>, which entails providing health care remotely through various communication tools, is another important digital communication tool </a:t>
            </a:r>
            <a:r>
              <a:rPr lang="en-US" sz="1200" b="1" i="0" u="none" strike="noStrike" baseline="0" dirty="0">
                <a:solidFill>
                  <a:srgbClr val="221E1F"/>
                </a:solidFill>
                <a:latin typeface="Arial" panose="020B0604020202020204" pitchFamily="34" charset="0"/>
                <a:cs typeface="Arial" panose="020B0604020202020204" pitchFamily="34" charset="0"/>
              </a:rPr>
              <a:t>emerging within FP programs</a:t>
            </a:r>
            <a:r>
              <a:rPr lang="en-US" sz="1200" b="0" i="0" u="none" strike="noStrike" baseline="0" dirty="0">
                <a:solidFill>
                  <a:srgbClr val="221E1F"/>
                </a:solidFill>
                <a:latin typeface="Arial" panose="020B0604020202020204" pitchFamily="34" charset="0"/>
                <a:cs typeface="Arial" panose="020B0604020202020204" pitchFamily="34" charset="0"/>
              </a:rPr>
              <a:t>, particularly in light of the 2020 COVID-19 pandemic. </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While telehealth is primarily understood as benefiting clients by helping them to overcome barriers to accessing health care, client-to-provider telehealth can also benefit providers by allowing providers the flexibility to reach clients separated by distance, including in their own homes. </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Provider-to-provider telehealth can facilitate communication between providers for consultations on case management, requesting second opinions, or coordinating care.</a:t>
            </a:r>
          </a:p>
          <a:p>
            <a:pPr marL="171450" lvl="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Examples:</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Tanzania</a:t>
            </a:r>
            <a:r>
              <a:rPr lang="en-US" sz="1200" b="0" i="0" u="none" strike="noStrike" baseline="0" dirty="0">
                <a:solidFill>
                  <a:srgbClr val="211D1E"/>
                </a:solidFill>
                <a:latin typeface="Arial" panose="020B0604020202020204" pitchFamily="34" charset="0"/>
                <a:cs typeface="Arial" panose="020B0604020202020204" pitchFamily="34" charset="0"/>
              </a:rPr>
              <a:t>, SMS feedback from supervisors informed by data collected via a digital reporting system improved timeliness of CHW visits compared with CHWs who did not use the digital tracking system.</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Malawi</a:t>
            </a:r>
            <a:r>
              <a:rPr lang="en-US" sz="1200" b="0" i="0" u="none" strike="noStrike" baseline="0" dirty="0">
                <a:solidFill>
                  <a:srgbClr val="211D1E"/>
                </a:solidFill>
                <a:latin typeface="Arial" panose="020B0604020202020204" pitchFamily="34" charset="0"/>
                <a:cs typeface="Arial" panose="020B0604020202020204" pitchFamily="34" charset="0"/>
              </a:rPr>
              <a:t>, a baseline assessment of an mHealth intervention using SMS found that CHWs using SMS to communicate with their supervisors were in more constant contact when compared to counterparts with no access to SMS. CHWs used SMS to request specific technical information on topics such as adverse drug effects, management of contraceptive side effects, and dosage amounts. Furthermore, SMS participants were able to report issues and receive feedback from their supervisors faster and at a cheaper cost than counterparts.</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72148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i="0" u="none" strike="noStrike" baseline="0" dirty="0">
                <a:solidFill>
                  <a:srgbClr val="211D1E"/>
                </a:solidFill>
                <a:latin typeface="Arial" panose="020B0604020202020204" pitchFamily="34" charset="0"/>
                <a:cs typeface="Arial" panose="020B0604020202020204" pitchFamily="34" charset="0"/>
              </a:rPr>
              <a:t>Digital training</a:t>
            </a:r>
          </a:p>
          <a:p>
            <a:pPr marL="17145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Appropriate service provider trainings are one of the cornerstones of a high-quality FP program. As a complement to in-person trainings, digital applications can improve clinical and non-clinical knowledge through refresher trainings and continuous learning opportunities for various cadres of service providers.</a:t>
            </a:r>
          </a:p>
          <a:p>
            <a:pPr marL="17145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Multimedia eLearning courses and IVR facilitate “on demand” training and access to content and technical resources while not requiring providers to leave facilities. </a:t>
            </a:r>
          </a:p>
          <a:p>
            <a:pPr marL="17145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Programmatic experience indicates that a tablet-based system utilized by social franchise networks—including pharmacies and drug shops—can provide performance feedback and coaching information to FP service providers while also monitoring performance over time, thus enhancing service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Social Franchising,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https://www.fphighimpactpractices.org/briefs/social-franchising/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Drug Shops and Pharmacies,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https://www.fphighimpactpractices.org/briefs/drug-shops-and-pharmacies/</a:t>
            </a: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Examples:</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Bangladesh</a:t>
            </a:r>
            <a:r>
              <a:rPr lang="en-US" sz="1200" b="0" i="0" u="none" strike="noStrike" baseline="0" dirty="0">
                <a:solidFill>
                  <a:srgbClr val="211D1E"/>
                </a:solidFill>
                <a:latin typeface="Arial" panose="020B0604020202020204" pitchFamily="34" charset="0"/>
                <a:cs typeface="Arial" panose="020B0604020202020204" pitchFamily="34" charset="0"/>
              </a:rPr>
              <a:t>, field workers providing family planning and maternal and child health information in their communities received netbook computers with eLearning courses and an </a:t>
            </a:r>
            <a:r>
              <a:rPr lang="en-US" sz="1200" b="0" i="0" u="none" strike="noStrike" baseline="0" dirty="0" err="1">
                <a:solidFill>
                  <a:srgbClr val="211D1E"/>
                </a:solidFill>
                <a:latin typeface="Arial" panose="020B0604020202020204" pitchFamily="34" charset="0"/>
                <a:cs typeface="Arial" panose="020B0604020202020204" pitchFamily="34" charset="0"/>
              </a:rPr>
              <a:t>eToolkit</a:t>
            </a:r>
            <a:r>
              <a:rPr lang="en-US" sz="1200" b="0" i="0" u="none" strike="noStrike" baseline="0" dirty="0">
                <a:solidFill>
                  <a:srgbClr val="211D1E"/>
                </a:solidFill>
                <a:latin typeface="Arial" panose="020B0604020202020204" pitchFamily="34" charset="0"/>
                <a:cs typeface="Arial" panose="020B0604020202020204" pitchFamily="34" charset="0"/>
              </a:rPr>
              <a:t> with information on the health areas covered. A pre- and post-assessment indicated improved knowledge in family planning. Additionally, after the interventions the field workers were more likely to counsel couples on all contraceptive options and birth spacing benefits. An earlier study in Bangladesh found that the knowledge a fieldworker gains through a digital health training package can be diffused to clients, positively affecting client knowledge and behaviors, particularly when training is coupled with the use of digital FP counseling resources.</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Senegal</a:t>
            </a:r>
            <a:r>
              <a:rPr lang="en-US" sz="1200" b="0" i="0" u="none" strike="noStrike" baseline="0" dirty="0">
                <a:solidFill>
                  <a:srgbClr val="211D1E"/>
                </a:solidFill>
                <a:latin typeface="Arial" panose="020B0604020202020204" pitchFamily="34" charset="0"/>
                <a:cs typeface="Arial" panose="020B0604020202020204" pitchFamily="34" charset="0"/>
              </a:rPr>
              <a:t>, FP service providers received refresher trainings on basic mobile phones through IVR and participants demonstrated significant gains in knowledge up to 10 months after trainings ended.</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84751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211D1E"/>
                </a:solidFill>
                <a:latin typeface="Arial" panose="020B0604020202020204" pitchFamily="34" charset="0"/>
                <a:cs typeface="Arial" panose="020B0604020202020204" pitchFamily="34" charset="0"/>
              </a:rPr>
              <a:t>Digital data</a:t>
            </a:r>
          </a:p>
          <a:p>
            <a:pPr marL="17145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Real-time collection of client data and appropriate access to client data can aid in continuity of care at the individual level and efficient resource planning at the population level. Digital data may also provide more granular and higher-quality data when compared with analog data, and digital tools can expedite the aggregation of data to “near-instantaneous reporting.”</a:t>
            </a:r>
          </a:p>
          <a:p>
            <a:pPr marL="171450" lvl="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This can provide FP providers with faster access to data to enhance service quality. </a:t>
            </a:r>
          </a:p>
          <a:p>
            <a:pPr marL="171450" lvl="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benefits for service providers include real-time visibility into patient information, including historic and current health data accessible via a dashboard, enabling new insights as well as prompts and reminders for providers. </a:t>
            </a:r>
          </a:p>
          <a:p>
            <a:pPr marL="171450" lvl="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Finally, timely data about contraceptive supplies can help manage logistics and therefore reduce stockouts.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Digital Health for Systems, please copy and paste this link into your web browser to visit the related HIP brief: </a:t>
            </a:r>
            <a:r>
              <a:rPr lang="en-US" u="sng" dirty="0">
                <a:latin typeface="Arial" panose="020B0604020202020204" pitchFamily="34" charset="0"/>
                <a:cs typeface="Arial" panose="020B0604020202020204" pitchFamily="34" charset="0"/>
              </a:rPr>
              <a:t>https://www.fphighimpactpractices.org/briefs/digital-health-systems/</a:t>
            </a:r>
            <a:endParaRPr lang="en-US"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Examples:</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 forthcoming evaluation of an IVR mobile training resource for frontline health workers in </a:t>
            </a:r>
            <a:r>
              <a:rPr lang="en-US" sz="1200" b="1" i="0" u="none" strike="noStrike" baseline="0" dirty="0">
                <a:solidFill>
                  <a:srgbClr val="211D1E"/>
                </a:solidFill>
                <a:latin typeface="Arial" panose="020B0604020202020204" pitchFamily="34" charset="0"/>
                <a:cs typeface="Arial" panose="020B0604020202020204" pitchFamily="34" charset="0"/>
              </a:rPr>
              <a:t>India </a:t>
            </a:r>
            <a:r>
              <a:rPr lang="en-US" sz="1200" b="0" i="0" u="none" strike="noStrike" baseline="0" dirty="0">
                <a:solidFill>
                  <a:srgbClr val="211D1E"/>
                </a:solidFill>
                <a:latin typeface="Arial" panose="020B0604020202020204" pitchFamily="34" charset="0"/>
                <a:cs typeface="Arial" panose="020B0604020202020204" pitchFamily="34" charset="0"/>
              </a:rPr>
              <a:t>(Mobile Academy) illustrated </a:t>
            </a:r>
            <a:r>
              <a:rPr lang="en-US" sz="1200" b="1" i="0" u="none" strike="noStrike" baseline="0" dirty="0">
                <a:solidFill>
                  <a:srgbClr val="211D1E"/>
                </a:solidFill>
                <a:latin typeface="Arial" panose="020B0604020202020204" pitchFamily="34" charset="0"/>
                <a:cs typeface="Arial" panose="020B0604020202020204" pitchFamily="34" charset="0"/>
              </a:rPr>
              <a:t>possible applications of machine learning for public health practitioners</a:t>
            </a:r>
            <a:r>
              <a:rPr lang="en-US" sz="1200" b="0" i="0" u="none" strike="noStrike" baseline="0" dirty="0">
                <a:solidFill>
                  <a:srgbClr val="211D1E"/>
                </a:solidFill>
                <a:latin typeface="Arial" panose="020B0604020202020204" pitchFamily="34" charset="0"/>
                <a:cs typeface="Arial" panose="020B0604020202020204" pitchFamily="34" charset="0"/>
              </a:rPr>
              <a:t> that could be applied to generate evidence on program effectiveness and improve implementation. The evaluation’s protocol highlights that machine learning methodologies can help to improve data collection to assess program effectiveness and can help to inform how the data are used to improve program implementation.</a:t>
            </a:r>
          </a:p>
          <a:p>
            <a:pPr marL="628650" lvl="1" indent="-171450">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Malawi</a:t>
            </a:r>
            <a:r>
              <a:rPr lang="en-US" sz="1200" b="0" i="0" u="none" strike="noStrike" baseline="0" dirty="0">
                <a:solidFill>
                  <a:srgbClr val="211D1E"/>
                </a:solidFill>
                <a:latin typeface="Arial" panose="020B0604020202020204" pitchFamily="34" charset="0"/>
                <a:cs typeface="Arial" panose="020B0604020202020204" pitchFamily="34" charset="0"/>
              </a:rPr>
              <a:t>, the Martin Preuss Center clinic </a:t>
            </a:r>
            <a:r>
              <a:rPr lang="en-US" sz="1200" b="1" i="0" u="none" strike="noStrike" baseline="0" dirty="0">
                <a:solidFill>
                  <a:srgbClr val="211D1E"/>
                </a:solidFill>
                <a:latin typeface="Arial" panose="020B0604020202020204" pitchFamily="34" charset="0"/>
                <a:cs typeface="Arial" panose="020B0604020202020204" pitchFamily="34" charset="0"/>
              </a:rPr>
              <a:t>added FP questions to the electronic medical records (EMR) of HIV patients </a:t>
            </a:r>
            <a:r>
              <a:rPr lang="en-US" sz="1200" b="0" i="0" u="none" strike="noStrike" baseline="0" dirty="0">
                <a:solidFill>
                  <a:srgbClr val="211D1E"/>
                </a:solidFill>
                <a:latin typeface="Arial" panose="020B0604020202020204" pitchFamily="34" charset="0"/>
                <a:cs typeface="Arial" panose="020B0604020202020204" pitchFamily="34" charset="0"/>
              </a:rPr>
              <a:t>to prompt providers to assess risks of unintended pregnancies, ask reasons for non-use of contraceptives, and offer them to non-pregnant women. Data collected in the EMR was used retrospectively to determine FP use and reasons for the non-use of contraceptives among women (15-49) living with HIV. The data revealed an </a:t>
            </a:r>
            <a:r>
              <a:rPr lang="en-US" sz="1200" b="1" i="0" u="none" strike="noStrike" baseline="0" dirty="0">
                <a:solidFill>
                  <a:srgbClr val="211D1E"/>
                </a:solidFill>
                <a:latin typeface="Arial" panose="020B0604020202020204" pitchFamily="34" charset="0"/>
                <a:cs typeface="Arial" panose="020B0604020202020204" pitchFamily="34" charset="0"/>
              </a:rPr>
              <a:t>increased FP uptake after FP questions were incorporated </a:t>
            </a:r>
            <a:r>
              <a:rPr lang="en-US" sz="1200" b="0" i="0" u="none" strike="noStrike" baseline="0" dirty="0">
                <a:solidFill>
                  <a:srgbClr val="211D1E"/>
                </a:solidFill>
                <a:latin typeface="Arial" panose="020B0604020202020204" pitchFamily="34" charset="0"/>
                <a:cs typeface="Arial" panose="020B0604020202020204" pitchFamily="34" charset="0"/>
              </a:rPr>
              <a:t>and found that common reasons for non-use were pregnancy ambivalence and never thinking about taking contraception. The study concluded that incorporating the FP questions into the EMR not only facilitated FP data collection, but it also prompted HIV providers to encourage use of contraceptives</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167895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Outcome-focused indicators by type of tool:</a:t>
            </a:r>
          </a:p>
          <a:p>
            <a:pPr algn="l"/>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i="0" u="none" strike="noStrike" baseline="0" dirty="0">
                <a:solidFill>
                  <a:srgbClr val="221E1F"/>
                </a:solidFill>
                <a:latin typeface="Arial" panose="020B0604020202020204" pitchFamily="34" charset="0"/>
                <a:cs typeface="Arial" panose="020B0604020202020204" pitchFamily="34" charset="0"/>
              </a:rPr>
              <a:t>Decision-support tools and digital provider communication and performance feedback</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 of providers with improved adherence to service delivery protocols </a:t>
            </a:r>
          </a:p>
          <a:p>
            <a:pPr marL="171450" indent="-171450">
              <a:buFont typeface="Arial" panose="020B0604020202020204" pitchFamily="34" charset="0"/>
              <a:buChar char="•"/>
            </a:pPr>
            <a:r>
              <a:rPr lang="en-US" sz="1200" b="1" i="0" u="none" strike="noStrike" baseline="0" dirty="0">
                <a:solidFill>
                  <a:srgbClr val="221E1F"/>
                </a:solidFill>
                <a:latin typeface="Arial" panose="020B0604020202020204" pitchFamily="34" charset="0"/>
                <a:cs typeface="Arial" panose="020B0604020202020204" pitchFamily="34" charset="0"/>
              </a:rPr>
              <a:t>Digital/remote training</a:t>
            </a:r>
          </a:p>
          <a:p>
            <a:pPr marL="628650" lvl="1" indent="-171450">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 of providers with improved knowledge and/or competence</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the Digital Health to Support FP Providers HIP brief</a:t>
            </a:r>
            <a:r>
              <a:rPr lang="en-US" u="none"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https://www.fphighimpactpractices.org/briefs/digital-health-to-support-family-planning-providers/</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Digital Health to Support FP Providers,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https://www.fphighimpactpractices.org/briefs/digital-health-to-support-family-planning-providers/</a:t>
            </a: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800" dirty="0">
                <a:latin typeface="Arial" panose="020B0604020202020204" pitchFamily="34" charset="0"/>
                <a:cs typeface="Arial" panose="020B0604020202020204" pitchFamily="34" charset="0"/>
              </a:rPr>
              <a:t>Typically, well-resourced urban areas are the first to receive faster, next-generation cellular networks, whereas poorer, rural areas lag behind.</a:t>
            </a:r>
          </a:p>
          <a:p>
            <a:pPr marL="628650" lvl="1" indent="-171450">
              <a:buFont typeface="Arial" panose="020B0604020202020204" pitchFamily="34" charset="0"/>
              <a:buChar char="•"/>
            </a:pPr>
            <a:r>
              <a:rPr lang="en-US" sz="2800" dirty="0">
                <a:latin typeface="Arial" panose="020B0604020202020204" pitchFamily="34" charset="0"/>
                <a:cs typeface="Arial" panose="020B0604020202020204" pitchFamily="34" charset="0"/>
              </a:rPr>
              <a:t>Governments, donors, and program managers should seek to address these issues with upfront investments to support expanded network coverage and other infrastructure.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Digital health solutions for providers may require upfront investments on the hardware (e.g., phones, tablets, servers) and software (e.g. trainings, dashboards), as well as ongoing maintenance.</a:t>
            </a:r>
            <a:endParaRPr lang="en-US" sz="2800" b="0" i="0" u="none" strike="noStrike" dirty="0">
              <a:solidFill>
                <a:srgbClr val="000000"/>
              </a:solidFill>
              <a:effectLst/>
              <a:latin typeface="Arial" panose="020B060402020202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u="none" strike="noStrike" dirty="0">
                <a:solidFill>
                  <a:srgbClr val="000000"/>
                </a:solidFill>
                <a:effectLst/>
                <a:latin typeface="Arial" panose="020B0604020202020204" pitchFamily="34" charset="0"/>
                <a:cs typeface="Arial" panose="020B0604020202020204" pitchFamily="34" charset="0"/>
              </a:rPr>
              <a:t>Successful implementation of digital health solutions will depend upon careful planning for these initial costs.</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Digital Health to Support Family Planning Providers,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2800" dirty="0">
                <a:latin typeface="Arial" panose="020B0604020202020204" pitchFamily="34" charset="0"/>
                <a:cs typeface="Arial" panose="020B0604020202020204" pitchFamily="34" charset="0"/>
              </a:rPr>
              <a:t>Several resources exist for countries seeking to implement digital health interventions:</a:t>
            </a:r>
          </a:p>
          <a:p>
            <a:pPr marL="571500" indent="-571500">
              <a:spcAft>
                <a:spcPts val="2400"/>
              </a:spcAft>
              <a:buFont typeface="Arial" panose="020B0604020202020204" pitchFamily="34" charset="0"/>
              <a:buChar char="•"/>
            </a:pPr>
            <a:r>
              <a:rPr lang="en-US" sz="2800" i="1" u="sng" dirty="0">
                <a:latin typeface="Arial" panose="020B0604020202020204" pitchFamily="34" charset="0"/>
                <a:cs typeface="Arial" panose="020B0604020202020204" pitchFamily="34" charset="0"/>
              </a:rPr>
              <a:t>National eHealth Strategy Toolkit</a:t>
            </a:r>
            <a:r>
              <a:rPr lang="en-US" sz="2800" i="1" u="none" dirty="0">
                <a:latin typeface="Arial" panose="020B0604020202020204" pitchFamily="34" charset="0"/>
                <a:cs typeface="Arial" panose="020B0604020202020204" pitchFamily="34" charset="0"/>
              </a:rPr>
              <a:t> </a:t>
            </a:r>
            <a:r>
              <a:rPr lang="en-US" sz="2800" u="none" dirty="0">
                <a:latin typeface="Arial" panose="020B0604020202020204" pitchFamily="34" charset="0"/>
                <a:cs typeface="Arial" panose="020B0604020202020204" pitchFamily="34" charset="0"/>
              </a:rPr>
              <a:t>(World Health Organization)</a:t>
            </a:r>
          </a:p>
          <a:p>
            <a:pPr marL="571500" indent="-571500">
              <a:spcAft>
                <a:spcPts val="2400"/>
              </a:spcAft>
              <a:buFont typeface="Arial" panose="020B0604020202020204" pitchFamily="34" charset="0"/>
              <a:buChar char="•"/>
            </a:pPr>
            <a:r>
              <a:rPr lang="en-US" sz="2800" i="1" u="sng" dirty="0">
                <a:latin typeface="Arial" panose="020B0604020202020204" pitchFamily="34" charset="0"/>
                <a:cs typeface="Arial" panose="020B0604020202020204" pitchFamily="34" charset="0"/>
              </a:rPr>
              <a:t>Accelerating the Journey to Self-Reliance Through Strategic Investments in Digital Technologies</a:t>
            </a:r>
            <a:r>
              <a:rPr lang="en-US" sz="2800" i="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(USAID)</a:t>
            </a:r>
          </a:p>
          <a:p>
            <a:pPr marL="571500" indent="-571500">
              <a:spcAft>
                <a:spcPts val="2400"/>
              </a:spcAft>
              <a:buFont typeface="Arial" panose="020B0604020202020204" pitchFamily="34" charset="0"/>
              <a:buChar char="•"/>
            </a:pPr>
            <a:r>
              <a:rPr lang="en-US" sz="2800" b="0" i="1" u="none" dirty="0">
                <a:solidFill>
                  <a:srgbClr val="DD5D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mHealth Data Security, Privacy, and Confidentiality: Guidelines for Program Implementers and Policymakers </a:t>
            </a:r>
            <a:r>
              <a:rPr lang="en-US" sz="2800" b="0" dirty="0">
                <a:effectLst/>
                <a:latin typeface="Arial" panose="020B0604020202020204" pitchFamily="34" charset="0"/>
                <a:cs typeface="Arial" panose="020B0604020202020204" pitchFamily="34" charset="0"/>
              </a:rPr>
              <a:t>(MEASURE Evaluation)</a:t>
            </a:r>
            <a:endParaRPr lang="en-US" sz="28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2618709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205D9F"/>
                </a:solidFill>
                <a:latin typeface="Arial" panose="020B0604020202020204" pitchFamily="34" charset="0"/>
                <a:cs typeface="Arial" panose="020B0604020202020204" pitchFamily="34" charset="0"/>
              </a:rPr>
              <a:t>Digital Health Atlas</a:t>
            </a:r>
            <a:r>
              <a:rPr lang="en-US" sz="1200" b="0" i="0" u="none" strike="noStrike" baseline="0" dirty="0">
                <a:solidFill>
                  <a:srgbClr val="221E1F"/>
                </a:solidFill>
                <a:latin typeface="Arial" panose="020B0604020202020204" pitchFamily="34" charset="0"/>
                <a:cs typeface="Arial" panose="020B0604020202020204" pitchFamily="34" charset="0"/>
              </a:rPr>
              <a:t>, search for “family planning” or country of interest33: Provides a map summarizing digital health interventions in various countries, facilitating planning, coordination, and use of digital health information systems. </a:t>
            </a:r>
            <a:r>
              <a:rPr lang="en-US" sz="1200" b="0" i="0" u="sng" strike="noStrike" baseline="0" dirty="0">
                <a:solidFill>
                  <a:srgbClr val="221E1F"/>
                </a:solidFill>
                <a:latin typeface="Arial" panose="020B0604020202020204" pitchFamily="34" charset="0"/>
                <a:cs typeface="Arial" panose="020B0604020202020204" pitchFamily="34" charset="0"/>
              </a:rPr>
              <a:t>https://digitalhealthatlas.org/en/-/</a:t>
            </a:r>
          </a:p>
          <a:p>
            <a:endParaRPr lang="en-US" sz="1200" b="0" i="0" u="none" strike="noStrike" baseline="0" dirty="0">
              <a:solidFill>
                <a:srgbClr val="221E1F"/>
              </a:solidFill>
              <a:latin typeface="Arial" panose="020B0604020202020204" pitchFamily="34" charset="0"/>
              <a:cs typeface="Arial" panose="020B0604020202020204" pitchFamily="34" charset="0"/>
            </a:endParaRPr>
          </a:p>
          <a:p>
            <a:r>
              <a:rPr lang="en-US" sz="1200" b="1" i="1" u="none" strike="noStrike" baseline="0" dirty="0">
                <a:solidFill>
                  <a:srgbClr val="205D9F"/>
                </a:solidFill>
                <a:latin typeface="Arial" panose="020B0604020202020204" pitchFamily="34" charset="0"/>
                <a:cs typeface="Arial" panose="020B0604020202020204" pitchFamily="34" charset="0"/>
              </a:rPr>
              <a:t>CHW Maturity Model and Toolkit</a:t>
            </a:r>
            <a:r>
              <a:rPr lang="en-US" sz="1200" b="0" i="0" u="none" strike="noStrike" baseline="0" dirty="0">
                <a:solidFill>
                  <a:srgbClr val="221E1F"/>
                </a:solidFill>
                <a:latin typeface="Arial" panose="020B0604020202020204" pitchFamily="34" charset="0"/>
                <a:cs typeface="Arial" panose="020B0604020202020204" pitchFamily="34" charset="0"/>
              </a:rPr>
              <a:t>: Allows programs to design a pathway to implement scalable digital health programs to advance community health. </a:t>
            </a:r>
            <a:r>
              <a:rPr lang="en-US" sz="1200" b="0" i="0" u="sng" strike="noStrike" baseline="0" dirty="0">
                <a:solidFill>
                  <a:srgbClr val="221E1F"/>
                </a:solidFill>
                <a:latin typeface="Arial" panose="020B0604020202020204" pitchFamily="34" charset="0"/>
                <a:cs typeface="Arial" panose="020B0604020202020204" pitchFamily="34" charset="0"/>
              </a:rPr>
              <a:t>https://livinggoods.org/maturity-model/#</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205D9F"/>
                </a:solidFill>
                <a:latin typeface="Arial" panose="020B0604020202020204" pitchFamily="34" charset="0"/>
                <a:cs typeface="Arial" panose="020B0604020202020204" pitchFamily="34" charset="0"/>
              </a:rPr>
              <a:t>WHO Digital Accelerator Kits</a:t>
            </a:r>
            <a:r>
              <a:rPr lang="en-US" sz="1200" b="1" i="0" u="none" strike="noStrike" baseline="0" dirty="0">
                <a:solidFill>
                  <a:srgbClr val="205D9F"/>
                </a:solidFill>
                <a:latin typeface="Arial" panose="020B0604020202020204" pitchFamily="34" charset="0"/>
                <a:cs typeface="Arial" panose="020B0604020202020204" pitchFamily="34" charset="0"/>
              </a:rPr>
              <a:t> </a:t>
            </a:r>
            <a:r>
              <a:rPr lang="en-US" sz="1200" b="0" i="0" u="none" strike="noStrike" baseline="0" dirty="0">
                <a:solidFill>
                  <a:srgbClr val="221E1F"/>
                </a:solidFill>
                <a:latin typeface="Arial" panose="020B0604020202020204" pitchFamily="34" charset="0"/>
                <a:cs typeface="Arial" panose="020B0604020202020204" pitchFamily="34" charset="0"/>
              </a:rPr>
              <a:t>(Family Planning): They distill WHO guidelines in a digital format to assist providers so that they can more readily use them. </a:t>
            </a:r>
            <a:r>
              <a:rPr lang="en-US" sz="1200" b="0" i="0" u="sng" strike="noStrike" baseline="0" dirty="0">
                <a:solidFill>
                  <a:srgbClr val="221E1F"/>
                </a:solidFill>
                <a:latin typeface="Arial" panose="020B0604020202020204" pitchFamily="34" charset="0"/>
                <a:cs typeface="Arial" panose="020B0604020202020204" pitchFamily="34" charset="0"/>
              </a:rPr>
              <a:t>https://www.who.int/reproductivehealth/publications/digital-accelerator-kits/en/</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Digital Health to Support FP Providers is an Enhancement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21E1F"/>
                </a:solidFill>
                <a:latin typeface="Arial" panose="020B0604020202020204" pitchFamily="34" charset="0"/>
                <a:cs typeface="Arial" panose="020B0604020202020204" pitchFamily="34" charset="0"/>
              </a:rPr>
              <a:t>Used by appropriately trained health care providers and with supportive processes in place, devices such as mobile phones, tablets, and computers with various software applications are equipping countries to improve health care delivery, strengthen health systems, and support clients. </a:t>
            </a:r>
            <a:endParaRPr lang="en-US" sz="1200" b="0" i="0" u="none" strike="noStrike" baseline="0" dirty="0">
              <a:solidFill>
                <a:srgbClr val="000000"/>
              </a:solidFill>
              <a:latin typeface="Arial" panose="020B0604020202020204" pitchFamily="34" charset="0"/>
              <a:cs typeface="Arial" panose="020B0604020202020204" pitchFamily="34" charset="0"/>
            </a:endParaRP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0" i="0" u="none" strike="noStrike" baseline="0" dirty="0">
                <a:solidFill>
                  <a:srgbClr val="000000"/>
                </a:solidFill>
                <a:latin typeface="Arial" panose="020B0604020202020204" pitchFamily="34" charset="0"/>
                <a:cs typeface="Arial" panose="020B0604020202020204" pitchFamily="34" charset="0"/>
              </a:rPr>
              <a:t>T</a:t>
            </a:r>
            <a:r>
              <a:rPr lang="en-US" sz="1200" b="0" i="0" u="none" strike="noStrike" baseline="0" dirty="0">
                <a:solidFill>
                  <a:srgbClr val="221E1F"/>
                </a:solidFill>
                <a:latin typeface="Arial" panose="020B0604020202020204" pitchFamily="34" charset="0"/>
                <a:cs typeface="Arial" panose="020B0604020202020204" pitchFamily="34" charset="0"/>
              </a:rPr>
              <a:t>he recommendations here include interventions in mHealth (medical and public health practice supported by mobile devices) and eHealth (the use of information and communication technologies for health), with the most recent evidence largely focused on mHealth.</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Frontline health workers in communities and primary care facilities play a vital role in the provision of family planning, as they are uniquely poised to shape health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cs typeface="Arial" panose="020B0604020202020204" pitchFamily="34" charset="0"/>
              </a:rPr>
              <a:t>This brief uses the WHO definition of digital health from the draft Global Strategy on Digital Health 2020-2024: “the field of knowledge and practice associated with the development and use of digital technologies to improve health.” Therefore, the recommendations here include interventions in mHealth (medical and public health practice supported by mobile devices) and eHealth (the use of information and communication technologies for health), with the most recent evidence largely focused on mHealth.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chemeClr val="tx1"/>
                </a:solidFill>
                <a:effectLst/>
                <a:latin typeface="Arial" panose="020B0604020202020204" pitchFamily="34" charset="0"/>
                <a:cs typeface="Arial" panose="020B0604020202020204" pitchFamily="34" charset="0"/>
              </a:rPr>
              <a:t>Please copy and paste this link into your web browser to download the WHO Global Strategy on Digital Health 2020-2024: </a:t>
            </a:r>
            <a:r>
              <a:rPr lang="en-US" b="0" i="0"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https://www.who.int/docs/default-source/documents/gs4dh.pdf?sfvrsn=cd577e23_2</a:t>
            </a:r>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solidFill>
                  <a:schemeClr val="tx1"/>
                </a:solidFill>
                <a:latin typeface="Arial" panose="020B0604020202020204" pitchFamily="34" charset="0"/>
                <a:cs typeface="Arial" panose="020B0604020202020204" pitchFamily="34" charset="0"/>
              </a:rPr>
              <a:t>https://www.fphighimpactpractices.org/briefs/digital-health-systems/</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211D1E"/>
                </a:solidFill>
                <a:latin typeface="Arial" panose="020B0604020202020204" pitchFamily="34" charset="0"/>
                <a:cs typeface="Arial" panose="020B0604020202020204" pitchFamily="34" charset="0"/>
              </a:rPr>
              <a:t>Figure 1 </a:t>
            </a:r>
            <a:r>
              <a:rPr lang="en-US" sz="1200" b="0" i="0" u="none" strike="noStrike" baseline="0" dirty="0">
                <a:solidFill>
                  <a:srgbClr val="211D1E"/>
                </a:solidFill>
                <a:latin typeface="Arial" panose="020B0604020202020204" pitchFamily="34" charset="0"/>
                <a:cs typeface="Arial" panose="020B0604020202020204" pitchFamily="34" charset="0"/>
              </a:rPr>
              <a:t>summarizes content included in the three digital health HIP briefs. </a:t>
            </a:r>
          </a:p>
          <a:p>
            <a:endParaRPr lang="en-US" sz="1200" b="0" i="0" u="none" strike="noStrike" baseline="0" dirty="0">
              <a:solidFill>
                <a:srgbClr val="211D1E"/>
              </a:solidFill>
              <a:latin typeface="Arial" panose="020B0604020202020204" pitchFamily="34" charset="0"/>
              <a:cs typeface="Arial" panose="020B0604020202020204" pitchFamily="34" charset="0"/>
            </a:endParaRPr>
          </a:p>
          <a:p>
            <a:r>
              <a:rPr lang="en-US" sz="1200" b="0" i="0" u="none" strike="noStrike" baseline="0" dirty="0">
                <a:solidFill>
                  <a:srgbClr val="211D1E"/>
                </a:solidFill>
                <a:latin typeface="Arial" panose="020B0604020202020204" pitchFamily="34" charset="0"/>
                <a:cs typeface="Arial" panose="020B0604020202020204" pitchFamily="34" charset="0"/>
              </a:rPr>
              <a:t>Of the six building blocks of health systems identified by the WHO, this brief focuses on the first: </a:t>
            </a:r>
            <a:r>
              <a:rPr lang="en-US" sz="1200" b="1" i="0" u="none" strike="noStrike" baseline="0" dirty="0">
                <a:solidFill>
                  <a:srgbClr val="211D1E"/>
                </a:solidFill>
                <a:latin typeface="Arial" panose="020B0604020202020204" pitchFamily="34" charset="0"/>
                <a:cs typeface="Arial" panose="020B0604020202020204" pitchFamily="34" charset="0"/>
              </a:rPr>
              <a:t>service delivery</a:t>
            </a:r>
            <a:r>
              <a:rPr lang="en-US" sz="1200" b="0" i="0" u="none" strike="noStrike" baseline="0" dirty="0">
                <a:solidFill>
                  <a:srgbClr val="211D1E"/>
                </a:solidFill>
                <a:latin typeface="Arial" panose="020B0604020202020204" pitchFamily="34" charset="0"/>
                <a:cs typeface="Arial" panose="020B0604020202020204" pitchFamily="34" charset="0"/>
              </a:rPr>
              <a:t>. More specifically the focus is on the ways digital health can support service providers to deliver quality contraceptive services. In context of the more recent high-quality health system framework, this brief focuses on two aspects of the framework: competent care and systems (process of care element) and workforce (foundations element). The focus of the brief is specifically on providers because other High Impact Practice (HIP) briefs discuss </a:t>
            </a:r>
            <a:r>
              <a:rPr lang="en-US" sz="1200" b="0" i="0" u="sng" strike="noStrike" baseline="0" dirty="0">
                <a:solidFill>
                  <a:srgbClr val="1F5D9F"/>
                </a:solidFill>
                <a:latin typeface="Arial" panose="020B0604020202020204" pitchFamily="34" charset="0"/>
                <a:cs typeface="Arial" panose="020B0604020202020204" pitchFamily="34" charset="0"/>
              </a:rPr>
              <a:t>digital health for social and behavior change </a:t>
            </a:r>
            <a:r>
              <a:rPr lang="en-US" sz="1200" b="0" i="0" u="none" strike="noStrike" baseline="0" dirty="0">
                <a:solidFill>
                  <a:srgbClr val="211D1E"/>
                </a:solidFill>
                <a:latin typeface="Arial" panose="020B0604020202020204" pitchFamily="34" charset="0"/>
                <a:cs typeface="Arial" panose="020B0604020202020204" pitchFamily="34" charset="0"/>
              </a:rPr>
              <a:t>and </a:t>
            </a:r>
            <a:r>
              <a:rPr lang="en-US" sz="1200" b="0" i="0" u="sng" strike="noStrike" baseline="0" dirty="0">
                <a:solidFill>
                  <a:srgbClr val="1F5D9F"/>
                </a:solidFill>
                <a:latin typeface="Arial" panose="020B0604020202020204" pitchFamily="34" charset="0"/>
                <a:cs typeface="Arial" panose="020B0604020202020204" pitchFamily="34" charset="0"/>
              </a:rPr>
              <a:t>digital health for systems</a:t>
            </a:r>
            <a:r>
              <a:rPr lang="en-US" sz="1200" b="0" i="0" u="none" strike="noStrike" baseline="0" dirty="0">
                <a:solidFill>
                  <a:srgbClr val="211D1E"/>
                </a:solidFill>
                <a:latin typeface="Arial" panose="020B0604020202020204" pitchFamily="34" charset="0"/>
                <a:cs typeface="Arial" panose="020B0604020202020204" pitchFamily="34" charset="0"/>
              </a:rPr>
              <a:t>. </a:t>
            </a:r>
          </a:p>
          <a:p>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https://www.fphighimpactpractices.org/briefs/digital-health-to-support-family-planning-providers/</a:t>
            </a:r>
            <a:endParaRPr lang="en-US" sz="1200" dirty="0">
              <a:solidFill>
                <a:srgbClr val="000000"/>
              </a:solidFill>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u="none" dirty="0">
                <a:solidFill>
                  <a:srgbClr val="000000"/>
                </a:solidFill>
                <a:latin typeface="Arial" panose="020B0604020202020204" pitchFamily="34" charset="0"/>
                <a:cs typeface="Arial" panose="020B0604020202020204" pitchFamily="34" charset="0"/>
              </a:rPr>
              <a:t>For more information about the High-Impact Practices listed in Figure 1, </a:t>
            </a:r>
            <a:r>
              <a:rPr lang="en-US" sz="1200" b="0" i="0" u="none" strike="noStrike" dirty="0">
                <a:solidFill>
                  <a:srgbClr val="000000"/>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the following links into your web browser to </a:t>
            </a:r>
            <a:r>
              <a:rPr lang="en-US" sz="1200" b="0" i="0" u="none" strike="noStrike" dirty="0">
                <a:solidFill>
                  <a:srgbClr val="000000"/>
                </a:solidFill>
                <a:effectLst/>
                <a:latin typeface="Arial" panose="020B0604020202020204" pitchFamily="34" charset="0"/>
                <a:cs typeface="Arial" panose="020B0604020202020204" pitchFamily="34" charset="0"/>
              </a:rPr>
              <a:t>visit the related HIP briefs:</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Digital Health for SBC: </a:t>
            </a:r>
            <a:r>
              <a:rPr lang="en-US" u="sng" dirty="0">
                <a:latin typeface="Arial" panose="020B0604020202020204" pitchFamily="34" charset="0"/>
                <a:cs typeface="Arial" panose="020B0604020202020204" pitchFamily="34" charset="0"/>
              </a:rPr>
              <a:t>https://www.fphighimpactpractices.org/briefs/digital-health-sbc/</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Digital Health for Systems: </a:t>
            </a:r>
            <a:r>
              <a:rPr lang="en-US" u="sng" dirty="0">
                <a:latin typeface="Arial" panose="020B0604020202020204" pitchFamily="34" charset="0"/>
                <a:cs typeface="Arial" panose="020B0604020202020204" pitchFamily="34" charset="0"/>
              </a:rPr>
              <a:t>https://www.fphighimpactpractices.org/briefs/digital-health-systems/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83594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0" i="0" u="none" strike="noStrike" baseline="0" dirty="0">
                <a:solidFill>
                  <a:srgbClr val="221E1F"/>
                </a:solidFill>
                <a:latin typeface="Arial" panose="020B0604020202020204" pitchFamily="34" charset="0"/>
                <a:cs typeface="Arial" panose="020B0604020202020204" pitchFamily="34" charset="0"/>
              </a:rPr>
              <a:t>Digital health tools can help FP providers deliver a higher quality of care through </a:t>
            </a:r>
            <a:r>
              <a:rPr lang="en-US" sz="1200" b="1" i="0" u="none" strike="noStrike" baseline="0" dirty="0">
                <a:solidFill>
                  <a:srgbClr val="221E1F"/>
                </a:solidFill>
                <a:latin typeface="Arial" panose="020B0604020202020204" pitchFamily="34" charset="0"/>
                <a:cs typeface="Arial" panose="020B0604020202020204" pitchFamily="34" charset="0"/>
              </a:rPr>
              <a:t>job aids, communication tools, training, </a:t>
            </a:r>
            <a:r>
              <a:rPr lang="en-US" sz="1200" b="0" i="0" u="none" strike="noStrike" baseline="0" dirty="0">
                <a:solidFill>
                  <a:srgbClr val="221E1F"/>
                </a:solidFill>
                <a:latin typeface="Arial" panose="020B0604020202020204" pitchFamily="34" charset="0"/>
                <a:cs typeface="Arial" panose="020B0604020202020204" pitchFamily="34" charset="0"/>
              </a:rPr>
              <a:t>and </a:t>
            </a:r>
            <a:r>
              <a:rPr lang="en-US" sz="1200" b="1" i="0" u="none" strike="noStrike" baseline="0" dirty="0">
                <a:solidFill>
                  <a:srgbClr val="221E1F"/>
                </a:solidFill>
                <a:latin typeface="Arial" panose="020B0604020202020204" pitchFamily="34" charset="0"/>
                <a:cs typeface="Arial" panose="020B0604020202020204" pitchFamily="34" charset="0"/>
              </a:rPr>
              <a:t>data</a:t>
            </a:r>
            <a:r>
              <a:rPr lang="en-US" sz="1200" b="0" i="0" u="none" strike="noStrike" baseline="0" dirty="0">
                <a:solidFill>
                  <a:srgbClr val="221E1F"/>
                </a:solidFill>
                <a:latin typeface="Arial" panose="020B0604020202020204" pitchFamily="34" charset="0"/>
                <a:cs typeface="Arial" panose="020B0604020202020204" pitchFamily="34" charset="0"/>
              </a:rPr>
              <a:t>. The Theory of Change (Figure 2) shows systems-level outcomes and client-level impacts when providers use digital health tools to address barriers to quality of service. </a:t>
            </a:r>
          </a:p>
          <a:p>
            <a:pPr marL="0" indent="0">
              <a:spcAft>
                <a:spcPts val="2400"/>
              </a:spcAft>
              <a:buFont typeface="Arial" panose="020B0604020202020204" pitchFamily="34" charset="0"/>
              <a:buNone/>
            </a:pP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https://www.fphighimpactpractices.org/briefs/digital-health-to-support-family-planning-providers/</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279358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fphighimpactpractices.org/briefs/drug-shops-and-pharmacies/" TargetMode="External"/><Relationship Id="rId5" Type="http://schemas.openxmlformats.org/officeDocument/2006/relationships/image" Target="../media/image21.png"/><Relationship Id="rId4" Type="http://schemas.openxmlformats.org/officeDocument/2006/relationships/hyperlink" Target="https://www.fphighimpactpractices.org/briefs/social-franchis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fphighimpactpractices.org/briefs/digital-health-system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www.fphighimpactpractices.org/briefs/digital-health-to-support-family-planning-provider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usaid.gov/global-health/health-systems-innovation/data/digital-health-vision" TargetMode="External"/><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measureevaluation.org/resources/publications/ms-17-125a" TargetMode="External"/><Relationship Id="rId11" Type="http://schemas.openxmlformats.org/officeDocument/2006/relationships/image" Target="../media/image30.png"/><Relationship Id="rId5" Type="http://schemas.openxmlformats.org/officeDocument/2006/relationships/image" Target="../media/image27.svg"/><Relationship Id="rId10" Type="http://schemas.openxmlformats.org/officeDocument/2006/relationships/hyperlink" Target="https://www.itu.int/dms_pub/itu-d/opb/str/D-STR-E_HEALTH.05-2012-PDF-E.pdf" TargetMode="External"/><Relationship Id="rId4" Type="http://schemas.openxmlformats.org/officeDocument/2006/relationships/image" Target="../media/image26.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hyperlink" Target="https://digitalhealthatlas.org/en/-/" TargetMode="External"/><Relationship Id="rId3" Type="http://schemas.openxmlformats.org/officeDocument/2006/relationships/image" Target="../media/image6.png"/><Relationship Id="rId7" Type="http://schemas.openxmlformats.org/officeDocument/2006/relationships/image" Target="../media/image32.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https://www.who.int/reproductivehealth/publications/digital-accelerator-kits/en/" TargetMode="External"/><Relationship Id="rId10" Type="http://schemas.openxmlformats.org/officeDocument/2006/relationships/image" Target="../media/image34.png"/><Relationship Id="rId4" Type="http://schemas.openxmlformats.org/officeDocument/2006/relationships/hyperlink" Target="https://livinggoods.org/maturity-model/" TargetMode="External"/><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3F43AA-AAAF-4354-B8FF-B44706605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31"/>
          <a:stretch/>
        </p:blipFill>
        <p:spPr>
          <a:xfrm>
            <a:off x="6964087" y="0"/>
            <a:ext cx="11323913" cy="7343132"/>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57468" y="5274348"/>
            <a:ext cx="12591932" cy="2436564"/>
          </a:xfrm>
          <a:prstGeom prst="rect">
            <a:avLst/>
          </a:prstGeom>
        </p:spPr>
        <p:txBody>
          <a:bodyPr wrap="square" lIns="0" tIns="0" rIns="0" bIns="0" rtlCol="0" anchor="t">
            <a:spAutoFit/>
          </a:bodyPr>
          <a:lstStyle/>
          <a:p>
            <a:pPr>
              <a:lnSpc>
                <a:spcPts val="9500"/>
              </a:lnSpc>
            </a:pPr>
            <a:r>
              <a:rPr lang="en-US" sz="7500" b="1" spc="-95" dirty="0">
                <a:solidFill>
                  <a:srgbClr val="000000"/>
                </a:solidFill>
                <a:latin typeface="Arial" panose="020B0604020202020204" pitchFamily="34" charset="0"/>
                <a:cs typeface="Arial" panose="020B0604020202020204" pitchFamily="34" charset="0"/>
              </a:rPr>
              <a:t>Digital Health to Support Family Planning Providers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4167600"/>
            <a:ext cx="4451409" cy="1112852"/>
          </a:xfrm>
          <a:prstGeom prst="rect">
            <a:avLst/>
          </a:prstGeom>
        </p:spPr>
      </p:pic>
      <p:sp>
        <p:nvSpPr>
          <p:cNvPr id="9" name="TextBox 9"/>
          <p:cNvSpPr txBox="1"/>
          <p:nvPr/>
        </p:nvSpPr>
        <p:spPr>
          <a:xfrm>
            <a:off x="1674516" y="7600250"/>
            <a:ext cx="10225986" cy="526234"/>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Improving knowledge, capacity, and service quality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A2994012-7DD8-4FC6-ABB5-B04A17A923D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
        <p:nvSpPr>
          <p:cNvPr id="9" name="Isosceles Triangle 31">
            <a:extLst>
              <a:ext uri="{FF2B5EF4-FFF2-40B4-BE49-F238E27FC236}">
                <a16:creationId xmlns:a16="http://schemas.microsoft.com/office/drawing/2014/main" id="{9715DBB6-DDEE-4DAD-8103-C1B86B70BD0C}"/>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a16="http://schemas.microsoft.com/office/drawing/2014/main" id="{82CCE36A-DDBA-4797-8501-B7109CAB9834}"/>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4" name="TextBox 13">
            <a:extLst>
              <a:ext uri="{FF2B5EF4-FFF2-40B4-BE49-F238E27FC236}">
                <a16:creationId xmlns:a16="http://schemas.microsoft.com/office/drawing/2014/main" id="{EB4F8E7E-F7D6-44DB-A5A0-B997D46271B2}"/>
              </a:ext>
            </a:extLst>
          </p:cNvPr>
          <p:cNvSpPr txBox="1"/>
          <p:nvPr/>
        </p:nvSpPr>
        <p:spPr>
          <a:xfrm>
            <a:off x="1272479" y="3141732"/>
            <a:ext cx="14805721" cy="5016758"/>
          </a:xfrm>
          <a:prstGeom prst="rect">
            <a:avLst/>
          </a:prstGeom>
          <a:noFill/>
        </p:spPr>
        <p:txBody>
          <a:bodyPr wrap="square">
            <a:spAutoFit/>
          </a:bodyPr>
          <a:lstStyle/>
          <a:p>
            <a:pPr>
              <a:spcAft>
                <a:spcPts val="2400"/>
              </a:spcAft>
            </a:pPr>
            <a:r>
              <a:rPr lang="en-US" sz="4000" i="0" u="none" strike="noStrike" baseline="0" dirty="0">
                <a:solidFill>
                  <a:srgbClr val="1E1E1E"/>
                </a:solidFill>
                <a:latin typeface="Arial" panose="020B0604020202020204" pitchFamily="34" charset="0"/>
                <a:cs typeface="Arial" panose="020B0604020202020204" pitchFamily="34" charset="0"/>
              </a:rPr>
              <a:t>Four digital health enhancements for providers in particular may increase the quality of FP services:</a:t>
            </a:r>
          </a:p>
          <a:p>
            <a:pPr marL="1485900" lvl="2" indent="-571500">
              <a:spcAft>
                <a:spcPts val="2400"/>
              </a:spcAft>
              <a:buFont typeface="Arial" panose="020B0604020202020204" pitchFamily="34" charset="0"/>
              <a:buChar char="•"/>
            </a:pPr>
            <a:r>
              <a:rPr lang="en-US" sz="4000" b="0" i="0" u="none" strike="noStrike" baseline="0" dirty="0">
                <a:solidFill>
                  <a:srgbClr val="211D1E"/>
                </a:solidFill>
                <a:latin typeface="Arial" panose="020B0604020202020204" pitchFamily="34" charset="0"/>
                <a:cs typeface="Arial" panose="020B0604020202020204" pitchFamily="34" charset="0"/>
              </a:rPr>
              <a:t>Digital job aids</a:t>
            </a:r>
          </a:p>
          <a:p>
            <a:pPr marL="1485900" lvl="2" indent="-571500">
              <a:spcAft>
                <a:spcPts val="2400"/>
              </a:spcAft>
              <a:buFont typeface="Arial" panose="020B0604020202020204" pitchFamily="34" charset="0"/>
              <a:buChar char="•"/>
            </a:pPr>
            <a:r>
              <a:rPr lang="en-US" sz="4000" dirty="0">
                <a:solidFill>
                  <a:srgbClr val="211D1E"/>
                </a:solidFill>
                <a:latin typeface="Arial" panose="020B0604020202020204" pitchFamily="34" charset="0"/>
                <a:cs typeface="Arial" panose="020B0604020202020204" pitchFamily="34" charset="0"/>
              </a:rPr>
              <a:t>Digital communication tools</a:t>
            </a:r>
          </a:p>
          <a:p>
            <a:pPr marL="1485900" lvl="2" indent="-571500">
              <a:spcAft>
                <a:spcPts val="2400"/>
              </a:spcAft>
              <a:buFont typeface="Arial" panose="020B0604020202020204" pitchFamily="34" charset="0"/>
              <a:buChar char="•"/>
            </a:pPr>
            <a:r>
              <a:rPr lang="en-US" sz="4000" b="0" i="0" u="none" strike="noStrike" baseline="0" dirty="0">
                <a:solidFill>
                  <a:srgbClr val="211D1E"/>
                </a:solidFill>
                <a:latin typeface="Arial" panose="020B0604020202020204" pitchFamily="34" charset="0"/>
                <a:cs typeface="Arial" panose="020B0604020202020204" pitchFamily="34" charset="0"/>
              </a:rPr>
              <a:t>Digital </a:t>
            </a:r>
            <a:r>
              <a:rPr lang="en-US" sz="4000" dirty="0">
                <a:solidFill>
                  <a:srgbClr val="211D1E"/>
                </a:solidFill>
                <a:latin typeface="Arial" panose="020B0604020202020204" pitchFamily="34" charset="0"/>
                <a:cs typeface="Arial" panose="020B0604020202020204" pitchFamily="34" charset="0"/>
              </a:rPr>
              <a:t>training</a:t>
            </a:r>
          </a:p>
          <a:p>
            <a:pPr marL="1485900" lvl="2" indent="-571500">
              <a:spcAft>
                <a:spcPts val="2400"/>
              </a:spcAft>
              <a:buFont typeface="Arial" panose="020B0604020202020204" pitchFamily="34" charset="0"/>
              <a:buChar char="•"/>
            </a:pPr>
            <a:r>
              <a:rPr lang="en-US" sz="4000" b="0" i="0" u="none" strike="noStrike" baseline="0" dirty="0">
                <a:solidFill>
                  <a:srgbClr val="211D1E"/>
                </a:solidFill>
                <a:latin typeface="Arial" panose="020B0604020202020204" pitchFamily="34" charset="0"/>
                <a:cs typeface="Arial" panose="020B0604020202020204" pitchFamily="34" charset="0"/>
              </a:rPr>
              <a:t>Digital data</a:t>
            </a:r>
          </a:p>
        </p:txBody>
      </p:sp>
    </p:spTree>
    <p:extLst>
      <p:ext uri="{BB962C8B-B14F-4D97-AF65-F5344CB8AC3E}">
        <p14:creationId xmlns:p14="http://schemas.microsoft.com/office/powerpoint/2010/main" val="404322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A2994012-7DD8-4FC6-ABB5-B04A17A923D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
        <p:nvSpPr>
          <p:cNvPr id="9" name="Isosceles Triangle 31">
            <a:extLst>
              <a:ext uri="{FF2B5EF4-FFF2-40B4-BE49-F238E27FC236}">
                <a16:creationId xmlns:a16="http://schemas.microsoft.com/office/drawing/2014/main" id="{9715DBB6-DDEE-4DAD-8103-C1B86B70BD0C}"/>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a16="http://schemas.microsoft.com/office/drawing/2014/main" id="{82CCE36A-DDBA-4797-8501-B7109CAB9834}"/>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4" name="TextBox 13">
            <a:extLst>
              <a:ext uri="{FF2B5EF4-FFF2-40B4-BE49-F238E27FC236}">
                <a16:creationId xmlns:a16="http://schemas.microsoft.com/office/drawing/2014/main" id="{EB4F8E7E-F7D6-44DB-A5A0-B997D46271B2}"/>
              </a:ext>
            </a:extLst>
          </p:cNvPr>
          <p:cNvSpPr txBox="1"/>
          <p:nvPr/>
        </p:nvSpPr>
        <p:spPr>
          <a:xfrm>
            <a:off x="1272479" y="3141732"/>
            <a:ext cx="14805721" cy="4093428"/>
          </a:xfrm>
          <a:prstGeom prst="rect">
            <a:avLst/>
          </a:prstGeom>
          <a:noFill/>
        </p:spPr>
        <p:txBody>
          <a:bodyPr wrap="square">
            <a:spAutoFit/>
          </a:bodyPr>
          <a:lstStyle/>
          <a:p>
            <a:pPr>
              <a:spcAft>
                <a:spcPts val="2400"/>
              </a:spcAft>
            </a:pPr>
            <a:r>
              <a:rPr lang="en-US" sz="4000" b="1" i="0" u="none" strike="noStrike" baseline="0" dirty="0">
                <a:solidFill>
                  <a:srgbClr val="1E1E1E"/>
                </a:solidFill>
                <a:latin typeface="Arial" panose="020B0604020202020204" pitchFamily="34" charset="0"/>
                <a:cs typeface="Arial" panose="020B0604020202020204" pitchFamily="34" charset="0"/>
              </a:rPr>
              <a:t>Digital job </a:t>
            </a:r>
            <a:r>
              <a:rPr lang="en-US" sz="4000" b="1" dirty="0">
                <a:solidFill>
                  <a:srgbClr val="1E1E1E"/>
                </a:solidFill>
                <a:latin typeface="Arial" panose="020B0604020202020204" pitchFamily="34" charset="0"/>
                <a:cs typeface="Arial" panose="020B0604020202020204" pitchFamily="34" charset="0"/>
              </a:rPr>
              <a:t>aids</a:t>
            </a:r>
            <a:endParaRPr lang="en-US" sz="4000" b="1" i="0" u="none" strike="noStrike" baseline="0" dirty="0">
              <a:solidFill>
                <a:srgbClr val="1E1E1E"/>
              </a:solidFill>
              <a:latin typeface="Arial" panose="020B0604020202020204" pitchFamily="34" charset="0"/>
              <a:cs typeface="Arial" panose="020B0604020202020204" pitchFamily="34" charset="0"/>
            </a:endParaRPr>
          </a:p>
          <a:p>
            <a:pPr>
              <a:spcAft>
                <a:spcPts val="2400"/>
              </a:spcAft>
            </a:pPr>
            <a:r>
              <a:rPr lang="en-US" sz="4000" b="0" i="0" u="none" strike="noStrike" baseline="0" dirty="0">
                <a:solidFill>
                  <a:srgbClr val="211D1E"/>
                </a:solidFill>
                <a:latin typeface="Arial" panose="020B0604020202020204" pitchFamily="34" charset="0"/>
                <a:cs typeface="Arial" panose="020B0604020202020204" pitchFamily="34" charset="0"/>
              </a:rPr>
              <a:t>Digital job aids can enhance the quality of FP programs by helping to </a:t>
            </a:r>
            <a:r>
              <a:rPr lang="en-US" sz="4000" b="1" i="0" u="none" strike="noStrike" baseline="0" dirty="0">
                <a:solidFill>
                  <a:srgbClr val="DD5D00"/>
                </a:solidFill>
                <a:latin typeface="Arial" panose="020B0604020202020204" pitchFamily="34" charset="0"/>
                <a:cs typeface="Arial" panose="020B0604020202020204" pitchFamily="34" charset="0"/>
              </a:rPr>
              <a:t>improve service providers’ adherence to clinical protocols</a:t>
            </a:r>
            <a:r>
              <a:rPr lang="en-US" sz="4000" b="0" i="0" u="none" strike="noStrike" baseline="0" dirty="0">
                <a:solidFill>
                  <a:srgbClr val="211D1E"/>
                </a:solidFill>
                <a:latin typeface="Arial" panose="020B0604020202020204" pitchFamily="34" charset="0"/>
                <a:cs typeface="Arial" panose="020B0604020202020204" pitchFamily="34" charset="0"/>
              </a:rPr>
              <a:t> through use of digital checklists, counseling and treatment algorithms, and appropriate patient-specific clinical recommendations. </a:t>
            </a:r>
          </a:p>
        </p:txBody>
      </p:sp>
    </p:spTree>
    <p:extLst>
      <p:ext uri="{BB962C8B-B14F-4D97-AF65-F5344CB8AC3E}">
        <p14:creationId xmlns:p14="http://schemas.microsoft.com/office/powerpoint/2010/main" val="71245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A2994012-7DD8-4FC6-ABB5-B04A17A923D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
        <p:nvSpPr>
          <p:cNvPr id="9" name="Isosceles Triangle 31">
            <a:extLst>
              <a:ext uri="{FF2B5EF4-FFF2-40B4-BE49-F238E27FC236}">
                <a16:creationId xmlns:a16="http://schemas.microsoft.com/office/drawing/2014/main" id="{9715DBB6-DDEE-4DAD-8103-C1B86B70BD0C}"/>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a16="http://schemas.microsoft.com/office/drawing/2014/main" id="{82CCE36A-DDBA-4797-8501-B7109CAB9834}"/>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4" name="TextBox 13">
            <a:extLst>
              <a:ext uri="{FF2B5EF4-FFF2-40B4-BE49-F238E27FC236}">
                <a16:creationId xmlns:a16="http://schemas.microsoft.com/office/drawing/2014/main" id="{EB4F8E7E-F7D6-44DB-A5A0-B997D46271B2}"/>
              </a:ext>
            </a:extLst>
          </p:cNvPr>
          <p:cNvSpPr txBox="1"/>
          <p:nvPr/>
        </p:nvSpPr>
        <p:spPr>
          <a:xfrm>
            <a:off x="1272479" y="3141732"/>
            <a:ext cx="14805721" cy="5632311"/>
          </a:xfrm>
          <a:prstGeom prst="rect">
            <a:avLst/>
          </a:prstGeom>
          <a:noFill/>
        </p:spPr>
        <p:txBody>
          <a:bodyPr wrap="square">
            <a:spAutoFit/>
          </a:bodyPr>
          <a:lstStyle/>
          <a:p>
            <a:pPr>
              <a:spcAft>
                <a:spcPts val="2400"/>
              </a:spcAft>
            </a:pPr>
            <a:r>
              <a:rPr lang="en-US" sz="4000" b="1" i="0" u="none" strike="noStrike" baseline="0" dirty="0">
                <a:solidFill>
                  <a:srgbClr val="1E1E1E"/>
                </a:solidFill>
                <a:latin typeface="Arial" panose="020B0604020202020204" pitchFamily="34" charset="0"/>
                <a:cs typeface="Arial" panose="020B0604020202020204" pitchFamily="34" charset="0"/>
              </a:rPr>
              <a:t>Digital communication tools</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Digital applications may enhance FP programs by offering an efficient means to </a:t>
            </a:r>
            <a:r>
              <a:rPr lang="en-US" sz="4000" b="1" i="0" u="none" strike="noStrike" baseline="0" dirty="0">
                <a:solidFill>
                  <a:srgbClr val="DD5D00"/>
                </a:solidFill>
                <a:latin typeface="Arial" panose="020B0604020202020204" pitchFamily="34" charset="0"/>
                <a:cs typeface="Arial" panose="020B0604020202020204" pitchFamily="34" charset="0"/>
              </a:rPr>
              <a:t>provide supportive supervision remotely </a:t>
            </a:r>
            <a:r>
              <a:rPr lang="en-US" sz="4000" b="0" i="0" u="none" strike="noStrike" baseline="0" dirty="0">
                <a:solidFill>
                  <a:srgbClr val="221E1F"/>
                </a:solidFill>
                <a:latin typeface="Arial" panose="020B0604020202020204" pitchFamily="34" charset="0"/>
                <a:cs typeface="Arial" panose="020B0604020202020204" pitchFamily="34" charset="0"/>
              </a:rPr>
              <a:t>and to </a:t>
            </a:r>
            <a:r>
              <a:rPr lang="en-US" sz="4000" b="1" i="0" u="none" strike="noStrike" baseline="0" dirty="0">
                <a:solidFill>
                  <a:srgbClr val="DD5D00"/>
                </a:solidFill>
                <a:latin typeface="Arial" panose="020B0604020202020204" pitchFamily="34" charset="0"/>
                <a:cs typeface="Arial" panose="020B0604020202020204" pitchFamily="34" charset="0"/>
              </a:rPr>
              <a:t>solicit honest feedback from clients</a:t>
            </a:r>
            <a:r>
              <a:rPr lang="en-US" sz="4000" b="0" i="0" u="none" strike="noStrike" baseline="0" dirty="0">
                <a:solidFill>
                  <a:srgbClr val="221E1F"/>
                </a:solidFill>
                <a:latin typeface="Arial" panose="020B0604020202020204" pitchFamily="34" charset="0"/>
                <a:cs typeface="Arial" panose="020B0604020202020204" pitchFamily="34" charset="0"/>
              </a:rPr>
              <a:t>. </a:t>
            </a:r>
          </a:p>
          <a:p>
            <a:pPr marL="571500" indent="-571500">
              <a:spcAft>
                <a:spcPts val="2400"/>
              </a:spcAft>
              <a:buFont typeface="Arial" panose="020B0604020202020204" pitchFamily="34" charset="0"/>
              <a:buChar char="•"/>
            </a:pPr>
            <a:r>
              <a:rPr lang="en-US" sz="4000" b="1" i="0" u="none" strike="noStrike" baseline="0" dirty="0">
                <a:solidFill>
                  <a:srgbClr val="DD5D00"/>
                </a:solidFill>
                <a:latin typeface="Arial" panose="020B0604020202020204" pitchFamily="34" charset="0"/>
                <a:cs typeface="Arial" panose="020B0604020202020204" pitchFamily="34" charset="0"/>
              </a:rPr>
              <a:t>Telehealth</a:t>
            </a:r>
            <a:r>
              <a:rPr lang="en-US" sz="4000" b="0" i="0" u="none" strike="noStrike" baseline="0" dirty="0">
                <a:solidFill>
                  <a:srgbClr val="221E1F"/>
                </a:solidFill>
                <a:latin typeface="Arial" panose="020B0604020202020204" pitchFamily="34" charset="0"/>
                <a:cs typeface="Arial" panose="020B0604020202020204" pitchFamily="34" charset="0"/>
              </a:rPr>
              <a:t>, which entails providing health care remotely through various communication tools, is another important digital communication tool </a:t>
            </a:r>
            <a:r>
              <a:rPr lang="en-US" sz="4000" b="1" i="0" u="none" strike="noStrike" baseline="0" dirty="0">
                <a:solidFill>
                  <a:srgbClr val="DD5D00"/>
                </a:solidFill>
                <a:latin typeface="Arial" panose="020B0604020202020204" pitchFamily="34" charset="0"/>
                <a:cs typeface="Arial" panose="020B0604020202020204" pitchFamily="34" charset="0"/>
              </a:rPr>
              <a:t>emerging within FP programs</a:t>
            </a:r>
            <a:r>
              <a:rPr lang="en-US" sz="4000" b="0" i="0" u="none" strike="noStrike" baseline="0" dirty="0">
                <a:solidFill>
                  <a:srgbClr val="221E1F"/>
                </a:solidFill>
                <a:latin typeface="Arial" panose="020B0604020202020204" pitchFamily="34" charset="0"/>
                <a:cs typeface="Arial" panose="020B0604020202020204" pitchFamily="34" charset="0"/>
              </a:rPr>
              <a:t>, particularly in light of the 2020 COVID-19 pandemic. </a:t>
            </a:r>
          </a:p>
        </p:txBody>
      </p:sp>
    </p:spTree>
    <p:extLst>
      <p:ext uri="{BB962C8B-B14F-4D97-AF65-F5344CB8AC3E}">
        <p14:creationId xmlns:p14="http://schemas.microsoft.com/office/powerpoint/2010/main" val="121788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A2994012-7DD8-4FC6-ABB5-B04A17A923D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
        <p:nvSpPr>
          <p:cNvPr id="9" name="Isosceles Triangle 31">
            <a:extLst>
              <a:ext uri="{FF2B5EF4-FFF2-40B4-BE49-F238E27FC236}">
                <a16:creationId xmlns:a16="http://schemas.microsoft.com/office/drawing/2014/main" id="{9715DBB6-DDEE-4DAD-8103-C1B86B70BD0C}"/>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a16="http://schemas.microsoft.com/office/drawing/2014/main" id="{82CCE36A-DDBA-4797-8501-B7109CAB9834}"/>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4" name="TextBox 13">
            <a:extLst>
              <a:ext uri="{FF2B5EF4-FFF2-40B4-BE49-F238E27FC236}">
                <a16:creationId xmlns:a16="http://schemas.microsoft.com/office/drawing/2014/main" id="{EB4F8E7E-F7D6-44DB-A5A0-B997D46271B2}"/>
              </a:ext>
            </a:extLst>
          </p:cNvPr>
          <p:cNvSpPr txBox="1"/>
          <p:nvPr/>
        </p:nvSpPr>
        <p:spPr>
          <a:xfrm>
            <a:off x="1272479" y="3141732"/>
            <a:ext cx="8100121" cy="5324535"/>
          </a:xfrm>
          <a:prstGeom prst="rect">
            <a:avLst/>
          </a:prstGeom>
          <a:noFill/>
        </p:spPr>
        <p:txBody>
          <a:bodyPr wrap="square">
            <a:spAutoFit/>
          </a:bodyPr>
          <a:lstStyle/>
          <a:p>
            <a:pPr>
              <a:spcAft>
                <a:spcPts val="2400"/>
              </a:spcAft>
            </a:pPr>
            <a:r>
              <a:rPr lang="en-US" sz="4000" b="1" dirty="0">
                <a:solidFill>
                  <a:srgbClr val="1E1E1E"/>
                </a:solidFill>
                <a:latin typeface="Arial" panose="020B0604020202020204" pitchFamily="34" charset="0"/>
                <a:cs typeface="Arial" panose="020B0604020202020204" pitchFamily="34" charset="0"/>
              </a:rPr>
              <a:t>Digital training</a:t>
            </a:r>
          </a:p>
          <a:p>
            <a:r>
              <a:rPr lang="en-US" sz="4000" b="0" i="0" u="none" strike="noStrike" baseline="0" dirty="0">
                <a:solidFill>
                  <a:srgbClr val="211D1E"/>
                </a:solidFill>
                <a:latin typeface="Arial" panose="020B0604020202020204" pitchFamily="34" charset="0"/>
                <a:cs typeface="Arial" panose="020B0604020202020204" pitchFamily="34" charset="0"/>
              </a:rPr>
              <a:t>As a complement to in-person trainings, digital applications can </a:t>
            </a:r>
            <a:r>
              <a:rPr lang="en-US" sz="4000" b="1" i="0" u="none" strike="noStrike" baseline="0" dirty="0">
                <a:solidFill>
                  <a:srgbClr val="DD5D00"/>
                </a:solidFill>
                <a:latin typeface="Arial" panose="020B0604020202020204" pitchFamily="34" charset="0"/>
                <a:cs typeface="Arial" panose="020B0604020202020204" pitchFamily="34" charset="0"/>
              </a:rPr>
              <a:t>improve clinical and non-clinical knowledge </a:t>
            </a:r>
            <a:r>
              <a:rPr lang="en-US" sz="4000" b="0" i="0" u="none" strike="noStrike" baseline="0" dirty="0">
                <a:solidFill>
                  <a:srgbClr val="211D1E"/>
                </a:solidFill>
                <a:latin typeface="Arial" panose="020B0604020202020204" pitchFamily="34" charset="0"/>
                <a:cs typeface="Arial" panose="020B0604020202020204" pitchFamily="34" charset="0"/>
              </a:rPr>
              <a:t>through refresher trainings and continuous learning opportunities for </a:t>
            </a:r>
            <a:r>
              <a:rPr lang="en-US" sz="4000" b="1" i="0" u="none" strike="noStrike" baseline="0" dirty="0">
                <a:solidFill>
                  <a:srgbClr val="DD5D00"/>
                </a:solidFill>
                <a:latin typeface="Arial" panose="020B0604020202020204" pitchFamily="34" charset="0"/>
                <a:cs typeface="Arial" panose="020B0604020202020204" pitchFamily="34" charset="0"/>
              </a:rPr>
              <a:t>various cadres of service providers</a:t>
            </a:r>
            <a:r>
              <a:rPr lang="en-US" sz="4000" b="0" i="0" u="none" strike="noStrike" baseline="0" dirty="0">
                <a:solidFill>
                  <a:srgbClr val="211D1E"/>
                </a:solidFill>
                <a:latin typeface="Arial" panose="020B0604020202020204" pitchFamily="34" charset="0"/>
                <a:cs typeface="Arial" panose="020B0604020202020204" pitchFamily="34" charset="0"/>
              </a:rPr>
              <a:t>.</a:t>
            </a:r>
          </a:p>
        </p:txBody>
      </p:sp>
      <p:pic>
        <p:nvPicPr>
          <p:cNvPr id="11" name="Picture 10">
            <a:hlinkClick r:id="rId4"/>
            <a:extLst>
              <a:ext uri="{FF2B5EF4-FFF2-40B4-BE49-F238E27FC236}">
                <a16:creationId xmlns:a16="http://schemas.microsoft.com/office/drawing/2014/main" id="{C533F410-7A92-45AC-801D-F9335848F259}"/>
              </a:ext>
            </a:extLst>
          </p:cNvPr>
          <p:cNvPicPr>
            <a:picLocks noChangeAspect="1"/>
          </p:cNvPicPr>
          <p:nvPr/>
        </p:nvPicPr>
        <p:blipFill>
          <a:blip r:embed="rId5"/>
          <a:stretch>
            <a:fillRect/>
          </a:stretch>
        </p:blipFill>
        <p:spPr>
          <a:xfrm>
            <a:off x="14321638" y="1856676"/>
            <a:ext cx="3513124" cy="3939881"/>
          </a:xfrm>
          <a:prstGeom prst="rect">
            <a:avLst/>
          </a:prstGeom>
        </p:spPr>
      </p:pic>
      <p:pic>
        <p:nvPicPr>
          <p:cNvPr id="3" name="Picture 2">
            <a:hlinkClick r:id="rId6"/>
            <a:extLst>
              <a:ext uri="{FF2B5EF4-FFF2-40B4-BE49-F238E27FC236}">
                <a16:creationId xmlns:a16="http://schemas.microsoft.com/office/drawing/2014/main" id="{B3DB1E5E-B6C0-48E5-BCAC-EB52BD601E6E}"/>
              </a:ext>
            </a:extLst>
          </p:cNvPr>
          <p:cNvPicPr>
            <a:picLocks noChangeAspect="1"/>
          </p:cNvPicPr>
          <p:nvPr/>
        </p:nvPicPr>
        <p:blipFill>
          <a:blip r:embed="rId7"/>
          <a:stretch>
            <a:fillRect/>
          </a:stretch>
        </p:blipFill>
        <p:spPr>
          <a:xfrm>
            <a:off x="10404448" y="4382388"/>
            <a:ext cx="3758045" cy="4293731"/>
          </a:xfrm>
          <a:prstGeom prst="rect">
            <a:avLst/>
          </a:prstGeom>
        </p:spPr>
      </p:pic>
    </p:spTree>
    <p:extLst>
      <p:ext uri="{BB962C8B-B14F-4D97-AF65-F5344CB8AC3E}">
        <p14:creationId xmlns:p14="http://schemas.microsoft.com/office/powerpoint/2010/main" val="419081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A2994012-7DD8-4FC6-ABB5-B04A17A923D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
        <p:nvSpPr>
          <p:cNvPr id="9" name="Isosceles Triangle 31">
            <a:extLst>
              <a:ext uri="{FF2B5EF4-FFF2-40B4-BE49-F238E27FC236}">
                <a16:creationId xmlns:a16="http://schemas.microsoft.com/office/drawing/2014/main" id="{9715DBB6-DDEE-4DAD-8103-C1B86B70BD0C}"/>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a:extLst>
              <a:ext uri="{FF2B5EF4-FFF2-40B4-BE49-F238E27FC236}">
                <a16:creationId xmlns:a16="http://schemas.microsoft.com/office/drawing/2014/main" id="{82CCE36A-DDBA-4797-8501-B7109CAB9834}"/>
              </a:ext>
            </a:extLst>
          </p:cNvPr>
          <p:cNvSpPr txBox="1"/>
          <p:nvPr/>
        </p:nvSpPr>
        <p:spPr>
          <a:xfrm>
            <a:off x="609600" y="463359"/>
            <a:ext cx="914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can digital technologies enhance HIPs?</a:t>
            </a:r>
          </a:p>
        </p:txBody>
      </p:sp>
      <p:sp>
        <p:nvSpPr>
          <p:cNvPr id="14" name="TextBox 13">
            <a:extLst>
              <a:ext uri="{FF2B5EF4-FFF2-40B4-BE49-F238E27FC236}">
                <a16:creationId xmlns:a16="http://schemas.microsoft.com/office/drawing/2014/main" id="{EB4F8E7E-F7D6-44DB-A5A0-B997D46271B2}"/>
              </a:ext>
            </a:extLst>
          </p:cNvPr>
          <p:cNvSpPr txBox="1"/>
          <p:nvPr/>
        </p:nvSpPr>
        <p:spPr>
          <a:xfrm>
            <a:off x="1272479" y="3141732"/>
            <a:ext cx="8481121" cy="4632037"/>
          </a:xfrm>
          <a:prstGeom prst="rect">
            <a:avLst/>
          </a:prstGeom>
          <a:noFill/>
        </p:spPr>
        <p:txBody>
          <a:bodyPr wrap="square">
            <a:spAutoFit/>
          </a:bodyPr>
          <a:lstStyle/>
          <a:p>
            <a:pPr>
              <a:spcAft>
                <a:spcPts val="1800"/>
              </a:spcAft>
            </a:pPr>
            <a:r>
              <a:rPr lang="en-US" sz="4000" b="1" i="0" u="none" strike="noStrike" baseline="0" dirty="0">
                <a:solidFill>
                  <a:srgbClr val="1E1E1E"/>
                </a:solidFill>
                <a:latin typeface="Arial" panose="020B0604020202020204" pitchFamily="34" charset="0"/>
                <a:cs typeface="Arial" panose="020B0604020202020204" pitchFamily="34" charset="0"/>
              </a:rPr>
              <a:t>Digital data</a:t>
            </a:r>
          </a:p>
          <a:p>
            <a:pPr>
              <a:spcAft>
                <a:spcPts val="1800"/>
              </a:spcAft>
            </a:pPr>
            <a:r>
              <a:rPr lang="en-US" sz="4000" b="0" i="0" u="none" strike="noStrike" baseline="0" dirty="0">
                <a:solidFill>
                  <a:srgbClr val="211D1E"/>
                </a:solidFill>
                <a:latin typeface="Arial" panose="020B0604020202020204" pitchFamily="34" charset="0"/>
                <a:cs typeface="Arial" panose="020B0604020202020204" pitchFamily="34" charset="0"/>
              </a:rPr>
              <a:t>Real-time collection of client data and appropriate access to client data can </a:t>
            </a:r>
            <a:r>
              <a:rPr lang="en-US" sz="4000" b="1" i="0" u="none" strike="noStrike" baseline="0" dirty="0">
                <a:solidFill>
                  <a:srgbClr val="DD5D00"/>
                </a:solidFill>
                <a:latin typeface="Arial" panose="020B0604020202020204" pitchFamily="34" charset="0"/>
                <a:cs typeface="Arial" panose="020B0604020202020204" pitchFamily="34" charset="0"/>
              </a:rPr>
              <a:t>aid in continuity of care </a:t>
            </a:r>
            <a:r>
              <a:rPr lang="en-US" sz="4000" i="0" u="none" strike="noStrike" baseline="0" dirty="0">
                <a:solidFill>
                  <a:srgbClr val="211D1E"/>
                </a:solidFill>
                <a:latin typeface="Arial" panose="020B0604020202020204" pitchFamily="34" charset="0"/>
                <a:cs typeface="Arial" panose="020B0604020202020204" pitchFamily="34" charset="0"/>
              </a:rPr>
              <a:t>at the individual level and </a:t>
            </a:r>
            <a:r>
              <a:rPr lang="en-US" sz="4000" b="1" i="0" u="none" strike="noStrike" baseline="0" dirty="0">
                <a:solidFill>
                  <a:srgbClr val="DD5D00"/>
                </a:solidFill>
                <a:latin typeface="Arial" panose="020B0604020202020204" pitchFamily="34" charset="0"/>
                <a:cs typeface="Arial" panose="020B0604020202020204" pitchFamily="34" charset="0"/>
              </a:rPr>
              <a:t>efficient resource planning </a:t>
            </a:r>
            <a:r>
              <a:rPr lang="en-US" sz="4000" b="0" i="0" u="none" strike="noStrike" baseline="0" dirty="0">
                <a:solidFill>
                  <a:srgbClr val="211D1E"/>
                </a:solidFill>
                <a:latin typeface="Arial" panose="020B0604020202020204" pitchFamily="34" charset="0"/>
                <a:cs typeface="Arial" panose="020B0604020202020204" pitchFamily="34" charset="0"/>
              </a:rPr>
              <a:t>at the population level. </a:t>
            </a:r>
          </a:p>
        </p:txBody>
      </p:sp>
      <p:pic>
        <p:nvPicPr>
          <p:cNvPr id="11" name="Picture 10">
            <a:hlinkClick r:id="rId4"/>
            <a:extLst>
              <a:ext uri="{FF2B5EF4-FFF2-40B4-BE49-F238E27FC236}">
                <a16:creationId xmlns:a16="http://schemas.microsoft.com/office/drawing/2014/main" id="{DCA7C821-126F-4F32-AAD7-EC3585C656D9}"/>
              </a:ext>
            </a:extLst>
          </p:cNvPr>
          <p:cNvPicPr>
            <a:picLocks noChangeAspect="1"/>
          </p:cNvPicPr>
          <p:nvPr/>
        </p:nvPicPr>
        <p:blipFill>
          <a:blip r:embed="rId5"/>
          <a:stretch>
            <a:fillRect/>
          </a:stretch>
        </p:blipFill>
        <p:spPr>
          <a:xfrm>
            <a:off x="11447185" y="3042912"/>
            <a:ext cx="5105400" cy="4870798"/>
          </a:xfrm>
          <a:prstGeom prst="rect">
            <a:avLst/>
          </a:prstGeom>
        </p:spPr>
      </p:pic>
    </p:spTree>
    <p:extLst>
      <p:ext uri="{BB962C8B-B14F-4D97-AF65-F5344CB8AC3E}">
        <p14:creationId xmlns:p14="http://schemas.microsoft.com/office/powerpoint/2010/main" val="397818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5AF41CF4-B197-416F-8953-77A7868B54FB}"/>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784921" y="799756"/>
            <a:ext cx="7576037"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314591" y="3141732"/>
            <a:ext cx="9734409" cy="5201424"/>
          </a:xfrm>
          <a:prstGeom prst="rect">
            <a:avLst/>
          </a:prstGeom>
          <a:noFill/>
        </p:spPr>
        <p:txBody>
          <a:bodyPr wrap="square">
            <a:spAutoFit/>
          </a:bodyPr>
          <a:lstStyle/>
          <a:p>
            <a:r>
              <a:rPr lang="en-US" sz="3600" i="0" u="none" strike="noStrike" baseline="0" dirty="0">
                <a:solidFill>
                  <a:srgbClr val="221E1F"/>
                </a:solidFill>
                <a:latin typeface="Arial" panose="020B0604020202020204" pitchFamily="34" charset="0"/>
                <a:cs typeface="Arial" panose="020B0604020202020204" pitchFamily="34" charset="0"/>
              </a:rPr>
              <a:t>Outcome-focused indicators by type of tool:</a:t>
            </a:r>
          </a:p>
          <a:p>
            <a:endParaRPr lang="en-US" sz="4000" b="1" dirty="0">
              <a:solidFill>
                <a:srgbClr val="221E1F"/>
              </a:solidFill>
              <a:latin typeface="Arial" panose="020B0604020202020204" pitchFamily="34" charset="0"/>
              <a:cs typeface="Arial" panose="020B0604020202020204" pitchFamily="34" charset="0"/>
            </a:endParaRPr>
          </a:p>
          <a:p>
            <a:r>
              <a:rPr lang="en-US" sz="3600" b="1" i="0" u="none" strike="noStrike" baseline="0" dirty="0">
                <a:solidFill>
                  <a:srgbClr val="221E1F"/>
                </a:solidFill>
                <a:latin typeface="Arial" panose="020B0604020202020204" pitchFamily="34" charset="0"/>
                <a:cs typeface="Arial" panose="020B0604020202020204" pitchFamily="34" charset="0"/>
              </a:rPr>
              <a:t>Decision-support tools and digital provider communication and performance feedback</a:t>
            </a:r>
          </a:p>
          <a:p>
            <a:pPr lvl="1"/>
            <a:r>
              <a:rPr lang="en-US" sz="2800" b="0" i="0" u="none" strike="noStrike" baseline="0" dirty="0">
                <a:solidFill>
                  <a:srgbClr val="221E1F"/>
                </a:solidFill>
                <a:latin typeface="Arial" panose="020B0604020202020204" pitchFamily="34" charset="0"/>
                <a:cs typeface="Arial" panose="020B0604020202020204" pitchFamily="34" charset="0"/>
              </a:rPr>
              <a:t>% of providers with improved adherence to service delivery protocols </a:t>
            </a:r>
          </a:p>
          <a:p>
            <a:endParaRPr lang="en-US" sz="3600" dirty="0">
              <a:solidFill>
                <a:srgbClr val="221E1F"/>
              </a:solidFill>
              <a:latin typeface="Arial" panose="020B0604020202020204" pitchFamily="34" charset="0"/>
              <a:cs typeface="Arial" panose="020B0604020202020204" pitchFamily="34" charset="0"/>
            </a:endParaRPr>
          </a:p>
          <a:p>
            <a:r>
              <a:rPr lang="en-US" sz="3600" b="1" i="0" u="none" strike="noStrike" baseline="0" dirty="0">
                <a:solidFill>
                  <a:srgbClr val="221E1F"/>
                </a:solidFill>
                <a:latin typeface="Arial" panose="020B0604020202020204" pitchFamily="34" charset="0"/>
                <a:cs typeface="Arial" panose="020B0604020202020204" pitchFamily="34" charset="0"/>
              </a:rPr>
              <a:t>Digital/remote training</a:t>
            </a:r>
          </a:p>
          <a:p>
            <a:pPr lvl="1"/>
            <a:r>
              <a:rPr lang="en-US" sz="2800" b="0" i="0" u="none" strike="noStrike" baseline="0" dirty="0">
                <a:solidFill>
                  <a:srgbClr val="221E1F"/>
                </a:solidFill>
                <a:latin typeface="Arial" panose="020B0604020202020204" pitchFamily="34" charset="0"/>
                <a:cs typeface="Arial" panose="020B0604020202020204" pitchFamily="34" charset="0"/>
              </a:rPr>
              <a:t>% of providers with improved knowledge and/or competence</a:t>
            </a:r>
          </a:p>
        </p:txBody>
      </p:sp>
      <p:sp>
        <p:nvSpPr>
          <p:cNvPr id="14" name="TextBox 23">
            <a:extLst>
              <a:ext uri="{FF2B5EF4-FFF2-40B4-BE49-F238E27FC236}">
                <a16:creationId xmlns:a16="http://schemas.microsoft.com/office/drawing/2014/main" id="{7AD03F20-5822-4763-B6BB-1969373C962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pic>
        <p:nvPicPr>
          <p:cNvPr id="11" name="Graphic 10" descr="Alterations &amp; Tailoring outline">
            <a:extLst>
              <a:ext uri="{FF2B5EF4-FFF2-40B4-BE49-F238E27FC236}">
                <a16:creationId xmlns:a16="http://schemas.microsoft.com/office/drawing/2014/main" id="{341933E5-C359-4A3C-AE92-093A4EAD1D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11000" y="3761244"/>
            <a:ext cx="3962400" cy="3962400"/>
          </a:xfrm>
          <a:prstGeom prst="rect">
            <a:avLst/>
          </a:prstGeom>
        </p:spPr>
      </p:pic>
    </p:spTree>
    <p:extLst>
      <p:ext uri="{BB962C8B-B14F-4D97-AF65-F5344CB8AC3E}">
        <p14:creationId xmlns:p14="http://schemas.microsoft.com/office/powerpoint/2010/main" val="5731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DD5D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9EC49997-3712-4A53-BB75-93CA54866EB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94550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4"/>
          </a:xfrm>
        </p:grpSpPr>
        <p:sp>
          <p:nvSpPr>
            <p:cNvPr id="5" name="TextBox 5"/>
            <p:cNvSpPr txBox="1"/>
            <p:nvPr/>
          </p:nvSpPr>
          <p:spPr>
            <a:xfrm>
              <a:off x="-1161686" y="2139219"/>
              <a:ext cx="13501365" cy="2564804"/>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B3877AB4-A1CD-4115-BFAA-7A8966E2283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308654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813DED0E-CF7D-4976-8C9C-078CF3BB368F}"/>
              </a:ext>
            </a:extLst>
          </p:cNvPr>
          <p:cNvSpPr/>
          <p:nvPr/>
        </p:nvSpPr>
        <p:spPr>
          <a:xfrm flipV="1">
            <a:off x="-11461" y="-2"/>
            <a:ext cx="18257632" cy="280046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821016" y="429079"/>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2690966"/>
            <a:ext cx="14805721" cy="5693866"/>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3600" b="0" i="0" u="none" strike="noStrike" baseline="0" dirty="0">
                <a:solidFill>
                  <a:srgbClr val="221E1F"/>
                </a:solidFill>
                <a:latin typeface="Arial" panose="020B0604020202020204" pitchFamily="34" charset="0"/>
                <a:cs typeface="Arial" panose="020B0604020202020204" pitchFamily="34" charset="0"/>
              </a:rPr>
              <a:t>Do digital applications that support family planning providers contribute to client-level outcomes such as increase in modern contraceptive prevalence rate? </a:t>
            </a:r>
          </a:p>
          <a:p>
            <a:pPr marL="571500" indent="-571500">
              <a:spcAft>
                <a:spcPts val="2400"/>
              </a:spcAft>
              <a:buFont typeface="Arial" panose="020B0604020202020204" pitchFamily="34" charset="0"/>
              <a:buChar char="•"/>
            </a:pPr>
            <a:r>
              <a:rPr lang="en-US" sz="3600" b="0" i="0" u="none" strike="noStrike" baseline="0" dirty="0">
                <a:solidFill>
                  <a:srgbClr val="221E1F"/>
                </a:solidFill>
                <a:latin typeface="Arial" panose="020B0604020202020204" pitchFamily="34" charset="0"/>
                <a:cs typeface="Arial" panose="020B0604020202020204" pitchFamily="34" charset="0"/>
              </a:rPr>
              <a:t>Which digital health interventions for family planning providers are most cost-effective? </a:t>
            </a:r>
          </a:p>
          <a:p>
            <a:pPr marL="571500" indent="-571500">
              <a:spcAft>
                <a:spcPts val="2400"/>
              </a:spcAft>
              <a:buFont typeface="Arial" panose="020B0604020202020204" pitchFamily="34" charset="0"/>
              <a:buChar char="•"/>
            </a:pPr>
            <a:r>
              <a:rPr lang="en-US" sz="3600" b="0" i="0" u="none" strike="noStrike" baseline="0" dirty="0">
                <a:solidFill>
                  <a:srgbClr val="221E1F"/>
                </a:solidFill>
                <a:latin typeface="Arial" panose="020B0604020202020204" pitchFamily="34" charset="0"/>
                <a:cs typeface="Arial" panose="020B0604020202020204" pitchFamily="34" charset="0"/>
              </a:rPr>
              <a:t>How can governments invest in digital health technology to support health providers’ work in a way that doesn’t exacerbate inequity, with rural communities being denied the full benefits of digital health interventions due to inconsistent coverage and access? </a:t>
            </a:r>
          </a:p>
        </p:txBody>
      </p:sp>
      <p:sp>
        <p:nvSpPr>
          <p:cNvPr id="13" name="TextBox 23">
            <a:extLst>
              <a:ext uri="{FF2B5EF4-FFF2-40B4-BE49-F238E27FC236}">
                <a16:creationId xmlns:a16="http://schemas.microsoft.com/office/drawing/2014/main" id="{45DD7A9B-E520-4B4A-A9A8-3AE149A527D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321047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30" cy="461664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Implementations need to be </a:t>
            </a:r>
            <a:r>
              <a:rPr lang="en-US" sz="4000" b="1" dirty="0">
                <a:solidFill>
                  <a:srgbClr val="DD5D00"/>
                </a:solidFill>
                <a:latin typeface="Arial" panose="020B0604020202020204" pitchFamily="34" charset="0"/>
                <a:cs typeface="Arial" panose="020B0604020202020204" pitchFamily="34" charset="0"/>
              </a:rPr>
              <a:t>made appropriate to the local needs, intended users, and overall ecosystem </a:t>
            </a:r>
            <a:r>
              <a:rPr lang="en-US" sz="4000" dirty="0">
                <a:latin typeface="Arial" panose="020B0604020202020204" pitchFamily="34" charset="0"/>
                <a:cs typeface="Arial" panose="020B0604020202020204" pitchFamily="34" charset="0"/>
              </a:rPr>
              <a:t>comprised of the information and communications technology (ICT) and enabling environment.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Digital health solutions for providers may </a:t>
            </a:r>
            <a:r>
              <a:rPr lang="en-US" sz="4000" b="1" dirty="0">
                <a:solidFill>
                  <a:srgbClr val="DD5D00"/>
                </a:solidFill>
                <a:latin typeface="Arial" panose="020B0604020202020204" pitchFamily="34" charset="0"/>
                <a:cs typeface="Arial" panose="020B0604020202020204" pitchFamily="34" charset="0"/>
              </a:rPr>
              <a:t>require upfront investments on the hardware and software</a:t>
            </a:r>
            <a:r>
              <a:rPr lang="en-US" sz="4000" dirty="0">
                <a:latin typeface="Arial" panose="020B0604020202020204" pitchFamily="34" charset="0"/>
                <a:cs typeface="Arial" panose="020B0604020202020204" pitchFamily="34" charset="0"/>
              </a:rPr>
              <a:t>, as well as ongoing maintenance.</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3C1E2F30-BAA8-45D6-8F57-5F1A54B2ABD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380427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6"/>
            <a:ext cx="11978640" cy="2726276"/>
            <a:chOff x="5475050" y="4457913"/>
            <a:chExt cx="10635426" cy="3289403"/>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3288921"/>
              <a:chOff x="9421078" y="5937946"/>
              <a:chExt cx="4774466" cy="3288921"/>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328892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112758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Digital Health to Support Family Planning Providers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3288921"/>
              <a:chOff x="6822162" y="4864175"/>
              <a:chExt cx="5228424" cy="3288921"/>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328892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5067665"/>
                <a:ext cx="4526899" cy="2880976"/>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How can digital technologies enhance HIPs?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Indicators</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200091"/>
            <a:ext cx="11978640" cy="2081689"/>
            <a:chOff x="5430154" y="7601897"/>
            <a:chExt cx="10698651" cy="1536609"/>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601897"/>
              <a:ext cx="5245907" cy="1303526"/>
              <a:chOff x="14020800" y="4534365"/>
              <a:chExt cx="4447322" cy="2205436"/>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534365"/>
                <a:ext cx="4447322" cy="220543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601900"/>
              <a:ext cx="5452743" cy="1536606"/>
              <a:chOff x="12030950" y="5525957"/>
              <a:chExt cx="5675191" cy="1536606"/>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525957"/>
                <a:ext cx="5675191" cy="1303526"/>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649419"/>
                <a:ext cx="5123605" cy="1413144"/>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3043187"/>
            <a:ext cx="14634130" cy="1231106"/>
          </a:xfrm>
          <a:prstGeom prst="rect">
            <a:avLst/>
          </a:prstGeom>
        </p:spPr>
        <p:txBody>
          <a:bodyPr wrap="square" lIns="0" tIns="0" rIns="0" bIns="0" rtlCol="0" anchor="t">
            <a:spAutoFit/>
          </a:bodyPr>
          <a:lstStyle/>
          <a:p>
            <a:pPr>
              <a:spcAft>
                <a:spcPts val="2400"/>
              </a:spcAft>
            </a:pPr>
            <a:r>
              <a:rPr lang="en-US" sz="4000" dirty="0">
                <a:latin typeface="Arial" panose="020B0604020202020204" pitchFamily="34" charset="0"/>
                <a:cs typeface="Arial" panose="020B0604020202020204" pitchFamily="34" charset="0"/>
              </a:rPr>
              <a:t>Several resources exist for countries seeking to implement digital health interventions: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3C1E2F30-BAA8-45D6-8F57-5F1A54B2ABD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pic>
        <p:nvPicPr>
          <p:cNvPr id="3" name="Picture 2">
            <a:hlinkClick r:id="rId6"/>
            <a:extLst>
              <a:ext uri="{FF2B5EF4-FFF2-40B4-BE49-F238E27FC236}">
                <a16:creationId xmlns:a16="http://schemas.microsoft.com/office/drawing/2014/main" id="{EF0F1CBC-8A1D-4735-89D4-A00F507A2DF4}"/>
              </a:ext>
            </a:extLst>
          </p:cNvPr>
          <p:cNvPicPr>
            <a:picLocks noChangeAspect="1"/>
          </p:cNvPicPr>
          <p:nvPr/>
        </p:nvPicPr>
        <p:blipFill>
          <a:blip r:embed="rId7"/>
          <a:stretch>
            <a:fillRect/>
          </a:stretch>
        </p:blipFill>
        <p:spPr>
          <a:xfrm>
            <a:off x="12192000" y="4486909"/>
            <a:ext cx="2654968" cy="3787894"/>
          </a:xfrm>
          <a:prstGeom prst="rect">
            <a:avLst/>
          </a:prstGeom>
          <a:ln>
            <a:solidFill>
              <a:schemeClr val="tx1"/>
            </a:solidFill>
          </a:ln>
        </p:spPr>
      </p:pic>
      <p:pic>
        <p:nvPicPr>
          <p:cNvPr id="5" name="Picture 4">
            <a:hlinkClick r:id="rId8"/>
            <a:extLst>
              <a:ext uri="{FF2B5EF4-FFF2-40B4-BE49-F238E27FC236}">
                <a16:creationId xmlns:a16="http://schemas.microsoft.com/office/drawing/2014/main" id="{C271E721-B243-4498-8D14-FC4873E52FA1}"/>
              </a:ext>
            </a:extLst>
          </p:cNvPr>
          <p:cNvPicPr>
            <a:picLocks noChangeAspect="1"/>
          </p:cNvPicPr>
          <p:nvPr/>
        </p:nvPicPr>
        <p:blipFill>
          <a:blip r:embed="rId9"/>
          <a:stretch>
            <a:fillRect/>
          </a:stretch>
        </p:blipFill>
        <p:spPr>
          <a:xfrm>
            <a:off x="7492053" y="4486908"/>
            <a:ext cx="2846694" cy="3787889"/>
          </a:xfrm>
          <a:prstGeom prst="rect">
            <a:avLst/>
          </a:prstGeom>
          <a:ln>
            <a:solidFill>
              <a:schemeClr val="tx1"/>
            </a:solidFill>
          </a:ln>
        </p:spPr>
      </p:pic>
      <p:pic>
        <p:nvPicPr>
          <p:cNvPr id="7" name="Picture 6">
            <a:hlinkClick r:id="rId10"/>
            <a:extLst>
              <a:ext uri="{FF2B5EF4-FFF2-40B4-BE49-F238E27FC236}">
                <a16:creationId xmlns:a16="http://schemas.microsoft.com/office/drawing/2014/main" id="{D5030660-F393-4782-A0DD-70C37F6DC701}"/>
              </a:ext>
            </a:extLst>
          </p:cNvPr>
          <p:cNvPicPr>
            <a:picLocks noChangeAspect="1"/>
          </p:cNvPicPr>
          <p:nvPr/>
        </p:nvPicPr>
        <p:blipFill>
          <a:blip r:embed="rId11"/>
          <a:stretch>
            <a:fillRect/>
          </a:stretch>
        </p:blipFill>
        <p:spPr>
          <a:xfrm>
            <a:off x="2565818" y="4486908"/>
            <a:ext cx="2846694" cy="3787895"/>
          </a:xfrm>
          <a:prstGeom prst="rect">
            <a:avLst/>
          </a:prstGeom>
        </p:spPr>
      </p:pic>
    </p:spTree>
    <p:extLst>
      <p:ext uri="{BB962C8B-B14F-4D97-AF65-F5344CB8AC3E}">
        <p14:creationId xmlns:p14="http://schemas.microsoft.com/office/powerpoint/2010/main" val="234715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31">
            <a:extLst>
              <a:ext uri="{FF2B5EF4-FFF2-40B4-BE49-F238E27FC236}">
                <a16:creationId xmlns:a16="http://schemas.microsoft.com/office/drawing/2014/main" id="{E6CB7545-5553-42E1-BF97-77A5E279F39E}"/>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7085569" y="7199665"/>
            <a:ext cx="4116861" cy="1565425"/>
            <a:chOff x="6717623" y="4672563"/>
            <a:chExt cx="4933545"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17623" y="4672563"/>
              <a:ext cx="4933545" cy="2412653"/>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538368" y="5236860"/>
              <a:ext cx="3292055" cy="1770860"/>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CHW Maturity Model and Toolkit</a:t>
              </a:r>
              <a:endParaRPr lang="en-US" sz="2400" b="1" u="sng" dirty="0">
                <a:solidFill>
                  <a:srgbClr val="DD5D00"/>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12339464" y="7199665"/>
            <a:ext cx="3581399" cy="1515142"/>
            <a:chOff x="9772282" y="5653142"/>
            <a:chExt cx="3477656" cy="2644217"/>
          </a:xfrm>
        </p:grpSpPr>
        <p:sp>
          <p:nvSpPr>
            <p:cNvPr id="50" name="AutoShape 2">
              <a:extLst>
                <a:ext uri="{FF2B5EF4-FFF2-40B4-BE49-F238E27FC236}">
                  <a16:creationId xmlns:a16="http://schemas.microsoft.com/office/drawing/2014/main" id="{91888C44-BCB4-4414-8274-65AD02B76C27}"/>
                </a:ext>
              </a:extLst>
            </p:cNvPr>
            <p:cNvSpPr/>
            <p:nvPr/>
          </p:nvSpPr>
          <p:spPr>
            <a:xfrm>
              <a:off x="9772282" y="5653142"/>
              <a:ext cx="3477656" cy="2644217"/>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84874" y="6271876"/>
              <a:ext cx="2652470" cy="1336333"/>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WHO Digital Accelerator Kits</a:t>
              </a:r>
              <a:endParaRPr lang="en-US" sz="2400" b="1" u="sng" dirty="0">
                <a:solidFill>
                  <a:srgbClr val="DD5D00"/>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990600" y="919783"/>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23966" y="783644"/>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2011407" y="7199665"/>
            <a:ext cx="4116861" cy="1565425"/>
            <a:chOff x="544938" y="7604370"/>
            <a:chExt cx="3160650" cy="700530"/>
          </a:xfrm>
        </p:grpSpPr>
        <p:sp>
          <p:nvSpPr>
            <p:cNvPr id="27" name="AutoShape 2">
              <a:extLst>
                <a:ext uri="{FF2B5EF4-FFF2-40B4-BE49-F238E27FC236}">
                  <a16:creationId xmlns:a16="http://schemas.microsoft.com/office/drawing/2014/main" id="{4BAC6A1D-313D-415D-9402-8808B4F6B211}"/>
                </a:ext>
              </a:extLst>
            </p:cNvPr>
            <p:cNvSpPr/>
            <p:nvPr/>
          </p:nvSpPr>
          <p:spPr>
            <a:xfrm>
              <a:off x="544938" y="7604370"/>
              <a:ext cx="3160650"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1235767" y="7763026"/>
              <a:ext cx="1778992" cy="383217"/>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Digital Health Atlas</a:t>
              </a:r>
              <a:endParaRPr lang="en-US" sz="2400" b="1" u="sng" dirty="0">
                <a:solidFill>
                  <a:srgbClr val="DD5D00"/>
                </a:solidFill>
                <a:latin typeface="Arial" panose="020B0604020202020204" pitchFamily="34" charset="0"/>
                <a:cs typeface="Arial" panose="020B0604020202020204" pitchFamily="34" charset="0"/>
              </a:endParaRPr>
            </a:p>
          </p:txBody>
        </p:sp>
      </p:grpSp>
      <p:sp>
        <p:nvSpPr>
          <p:cNvPr id="28" name="TextBox 23">
            <a:extLst>
              <a:ext uri="{FF2B5EF4-FFF2-40B4-BE49-F238E27FC236}">
                <a16:creationId xmlns:a16="http://schemas.microsoft.com/office/drawing/2014/main" id="{93413D1C-39AD-455A-9872-4A4C8D39C35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pic>
        <p:nvPicPr>
          <p:cNvPr id="7" name="Picture 6">
            <a:hlinkClick r:id="rId8"/>
            <a:extLst>
              <a:ext uri="{FF2B5EF4-FFF2-40B4-BE49-F238E27FC236}">
                <a16:creationId xmlns:a16="http://schemas.microsoft.com/office/drawing/2014/main" id="{68B343B3-4509-43BE-9521-B8EDC67B38FA}"/>
              </a:ext>
            </a:extLst>
          </p:cNvPr>
          <p:cNvPicPr>
            <a:picLocks noChangeAspect="1"/>
          </p:cNvPicPr>
          <p:nvPr/>
        </p:nvPicPr>
        <p:blipFill rotWithShape="1">
          <a:blip r:embed="rId9"/>
          <a:srcRect l="3673" r="24975"/>
          <a:stretch/>
        </p:blipFill>
        <p:spPr>
          <a:xfrm>
            <a:off x="2159883" y="2280809"/>
            <a:ext cx="3819907" cy="4506418"/>
          </a:xfrm>
          <a:prstGeom prst="rect">
            <a:avLst/>
          </a:prstGeom>
          <a:ln>
            <a:solidFill>
              <a:schemeClr val="tx1"/>
            </a:solidFill>
          </a:ln>
        </p:spPr>
      </p:pic>
      <p:pic>
        <p:nvPicPr>
          <p:cNvPr id="9" name="Picture 8">
            <a:hlinkClick r:id="rId4"/>
            <a:extLst>
              <a:ext uri="{FF2B5EF4-FFF2-40B4-BE49-F238E27FC236}">
                <a16:creationId xmlns:a16="http://schemas.microsoft.com/office/drawing/2014/main" id="{649BAE75-55EB-4E83-AA9A-B928B7F7BD28}"/>
              </a:ext>
            </a:extLst>
          </p:cNvPr>
          <p:cNvPicPr>
            <a:picLocks noChangeAspect="1"/>
          </p:cNvPicPr>
          <p:nvPr/>
        </p:nvPicPr>
        <p:blipFill>
          <a:blip r:embed="rId10"/>
          <a:stretch>
            <a:fillRect/>
          </a:stretch>
        </p:blipFill>
        <p:spPr>
          <a:xfrm>
            <a:off x="7381166" y="2261368"/>
            <a:ext cx="3525667" cy="4521287"/>
          </a:xfrm>
          <a:prstGeom prst="rect">
            <a:avLst/>
          </a:prstGeom>
          <a:ln>
            <a:solidFill>
              <a:schemeClr val="tx1"/>
            </a:solidFill>
          </a:ln>
        </p:spPr>
      </p:pic>
      <p:pic>
        <p:nvPicPr>
          <p:cNvPr id="10" name="Picture 9">
            <a:hlinkClick r:id="rId5"/>
            <a:extLst>
              <a:ext uri="{FF2B5EF4-FFF2-40B4-BE49-F238E27FC236}">
                <a16:creationId xmlns:a16="http://schemas.microsoft.com/office/drawing/2014/main" id="{2AD14877-2496-4828-8DCF-EE0BACCF9AD2}"/>
              </a:ext>
            </a:extLst>
          </p:cNvPr>
          <p:cNvPicPr>
            <a:picLocks noChangeAspect="1"/>
          </p:cNvPicPr>
          <p:nvPr/>
        </p:nvPicPr>
        <p:blipFill>
          <a:blip r:embed="rId11"/>
          <a:stretch>
            <a:fillRect/>
          </a:stretch>
        </p:blipFill>
        <p:spPr>
          <a:xfrm>
            <a:off x="12974778" y="1698044"/>
            <a:ext cx="2314575" cy="5092065"/>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29B53F6E-B851-44CE-BDCB-036F90572855}"/>
              </a:ext>
            </a:extLst>
          </p:cNvPr>
          <p:cNvSpPr/>
          <p:nvPr/>
        </p:nvSpPr>
        <p:spPr>
          <a:xfrm flipV="1">
            <a:off x="-11461" y="-3"/>
            <a:ext cx="18257632" cy="36075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9" name="TextBox 23">
            <a:extLst>
              <a:ext uri="{FF2B5EF4-FFF2-40B4-BE49-F238E27FC236}">
                <a16:creationId xmlns:a16="http://schemas.microsoft.com/office/drawing/2014/main" id="{4F457039-81E8-41B1-BED4-36F38632EBF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E857B40E-3615-4399-B52C-92664C176130}"/>
              </a:ext>
            </a:extLst>
          </p:cNvPr>
          <p:cNvSpPr/>
          <p:nvPr/>
        </p:nvSpPr>
        <p:spPr>
          <a:xfrm flipV="1">
            <a:off x="-11461" y="-2"/>
            <a:ext cx="18257632" cy="361079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73634" y="7237186"/>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8" name="TextBox 23">
            <a:extLst>
              <a:ext uri="{FF2B5EF4-FFF2-40B4-BE49-F238E27FC236}">
                <a16:creationId xmlns:a16="http://schemas.microsoft.com/office/drawing/2014/main" id="{97D44568-920F-450C-9759-86A5031C0CA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CCF56B8D-1E73-4D59-9B4E-45BD73274BC7}"/>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899758"/>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DD5D00"/>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DD5D00"/>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8" name="TextBox 23">
            <a:extLst>
              <a:ext uri="{FF2B5EF4-FFF2-40B4-BE49-F238E27FC236}">
                <a16:creationId xmlns:a16="http://schemas.microsoft.com/office/drawing/2014/main" id="{3AA296ED-5CF0-478E-BDE1-05C2562274DF}"/>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3187189"/>
            <a:chOff x="-1192946" y="454440"/>
            <a:chExt cx="14009365" cy="4249586"/>
          </a:xfrm>
        </p:grpSpPr>
        <p:sp>
          <p:nvSpPr>
            <p:cNvPr id="5" name="TextBox 5"/>
            <p:cNvSpPr txBox="1"/>
            <p:nvPr/>
          </p:nvSpPr>
          <p:spPr>
            <a:xfrm>
              <a:off x="-1161686" y="2139220"/>
              <a:ext cx="10251413"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Use digital technologies to support service providers in delivering quality contraceptive services.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1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00C1FF6E-9359-442E-95A5-745AB7BCAC7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73044A6-E89A-4478-9298-52C1D499ED1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3216752"/>
            <a:ext cx="14656714" cy="4616648"/>
          </a:xfrm>
          <a:prstGeom prst="rect">
            <a:avLst/>
          </a:prstGeom>
        </p:spPr>
        <p:txBody>
          <a:bodyPr wrap="square" lIns="0" tIns="0" rIns="0" bIns="0" rtlCol="0" anchor="t">
            <a:spAutoFit/>
          </a:bodyPr>
          <a:lstStyle/>
          <a:p>
            <a:pPr>
              <a:lnSpc>
                <a:spcPts val="4500"/>
              </a:lnSpc>
            </a:pPr>
            <a:r>
              <a:rPr lang="en-US" sz="4000" dirty="0">
                <a:latin typeface="Arial" panose="020B0604020202020204" pitchFamily="34" charset="0"/>
                <a:cs typeface="Arial" panose="020B0604020202020204" pitchFamily="34" charset="0"/>
              </a:rPr>
              <a:t>A growing body of evidence indicates the </a:t>
            </a:r>
            <a:r>
              <a:rPr lang="en-US" sz="4000" b="1" dirty="0">
                <a:solidFill>
                  <a:srgbClr val="DD5D00"/>
                </a:solidFill>
                <a:latin typeface="Arial" panose="020B0604020202020204" pitchFamily="34" charset="0"/>
                <a:cs typeface="Arial" panose="020B0604020202020204" pitchFamily="34" charset="0"/>
              </a:rPr>
              <a:t>use of digital tools by providers</a:t>
            </a:r>
            <a:r>
              <a:rPr lang="en-US" sz="4000" dirty="0">
                <a:latin typeface="Arial" panose="020B0604020202020204" pitchFamily="34" charset="0"/>
                <a:cs typeface="Arial" panose="020B0604020202020204" pitchFamily="34" charset="0"/>
              </a:rPr>
              <a:t> </a:t>
            </a:r>
            <a:r>
              <a:rPr lang="en-US" sz="4000" b="1" dirty="0">
                <a:solidFill>
                  <a:srgbClr val="DD5D00"/>
                </a:solidFill>
                <a:latin typeface="Arial" panose="020B0604020202020204" pitchFamily="34" charset="0"/>
                <a:cs typeface="Arial" panose="020B0604020202020204" pitchFamily="34" charset="0"/>
              </a:rPr>
              <a:t>supports a range of functions</a:t>
            </a:r>
            <a:r>
              <a:rPr lang="en-US" sz="4000" dirty="0">
                <a:latin typeface="Arial" panose="020B0604020202020204" pitchFamily="34" charset="0"/>
                <a:cs typeface="Arial" panose="020B0604020202020204" pitchFamily="34" charset="0"/>
              </a:rPr>
              <a:t>, including registration, health data collection and reporting to improve continuity of care, and improved adherence to treatment approaches. </a:t>
            </a:r>
          </a:p>
          <a:p>
            <a:pPr>
              <a:lnSpc>
                <a:spcPts val="4500"/>
              </a:lnSpc>
            </a:pPr>
            <a:endParaRPr lang="en-US" sz="4000" dirty="0">
              <a:latin typeface="Arial" panose="020B0604020202020204" pitchFamily="34" charset="0"/>
              <a:cs typeface="Arial" panose="020B0604020202020204" pitchFamily="34" charset="0"/>
            </a:endParaRPr>
          </a:p>
          <a:p>
            <a:pPr>
              <a:lnSpc>
                <a:spcPts val="4500"/>
              </a:lnSpc>
            </a:pPr>
            <a:r>
              <a:rPr lang="en-US" sz="4000" dirty="0">
                <a:latin typeface="Arial" panose="020B0604020202020204" pitchFamily="34" charset="0"/>
                <a:cs typeface="Arial" panose="020B0604020202020204" pitchFamily="34" charset="0"/>
              </a:rPr>
              <a:t>Use of digital tools by providers promotes consistent and successful adherence to evidence-based delivery protocols.</a:t>
            </a: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4" name="TextBox 23">
            <a:extLst>
              <a:ext uri="{FF2B5EF4-FFF2-40B4-BE49-F238E27FC236}">
                <a16:creationId xmlns:a16="http://schemas.microsoft.com/office/drawing/2014/main" id="{FE856EAE-CC83-4767-BD9C-7A2D6BDA34B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73044A6-E89A-4478-9298-52C1D499ED16}"/>
              </a:ext>
            </a:extLst>
          </p:cNvPr>
          <p:cNvSpPr/>
          <p:nvPr/>
        </p:nvSpPr>
        <p:spPr>
          <a:xfrm flipV="1">
            <a:off x="-11461" y="-3"/>
            <a:ext cx="18257632" cy="25219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4" name="TextBox 23">
            <a:extLst>
              <a:ext uri="{FF2B5EF4-FFF2-40B4-BE49-F238E27FC236}">
                <a16:creationId xmlns:a16="http://schemas.microsoft.com/office/drawing/2014/main" id="{FE856EAE-CC83-4767-BD9C-7A2D6BDA34B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sp>
        <p:nvSpPr>
          <p:cNvPr id="13" name="TextBox 10">
            <a:extLst>
              <a:ext uri="{FF2B5EF4-FFF2-40B4-BE49-F238E27FC236}">
                <a16:creationId xmlns:a16="http://schemas.microsoft.com/office/drawing/2014/main" id="{6FB7CD31-81A0-4377-8574-0499548F1864}"/>
              </a:ext>
            </a:extLst>
          </p:cNvPr>
          <p:cNvSpPr txBox="1"/>
          <p:nvPr/>
        </p:nvSpPr>
        <p:spPr>
          <a:xfrm>
            <a:off x="6629400" y="1984261"/>
            <a:ext cx="10134600" cy="520335"/>
          </a:xfrm>
          <a:prstGeom prst="rect">
            <a:avLst/>
          </a:prstGeom>
        </p:spPr>
        <p:txBody>
          <a:bodyPr wrap="square" lIns="0" tIns="0" rIns="0" bIns="0" rtlCol="0" anchor="t">
            <a:spAutoFit/>
          </a:bodyPr>
          <a:lstStyle/>
          <a:p>
            <a:pPr algn="r">
              <a:lnSpc>
                <a:spcPts val="4500"/>
              </a:lnSpc>
            </a:pPr>
            <a:r>
              <a:rPr lang="en-US" sz="3000" b="1" dirty="0">
                <a:latin typeface="Arial" panose="020B0604020202020204" pitchFamily="34" charset="0"/>
                <a:cs typeface="Arial" panose="020B0604020202020204" pitchFamily="34" charset="0"/>
              </a:rPr>
              <a:t>Digital Health (DH) HIP Briefs</a:t>
            </a:r>
          </a:p>
        </p:txBody>
      </p:sp>
      <p:pic>
        <p:nvPicPr>
          <p:cNvPr id="4" name="Picture 3">
            <a:extLst>
              <a:ext uri="{FF2B5EF4-FFF2-40B4-BE49-F238E27FC236}">
                <a16:creationId xmlns:a16="http://schemas.microsoft.com/office/drawing/2014/main" id="{DA4A9571-9975-4C40-B212-DFBAE8C520DF}"/>
              </a:ext>
            </a:extLst>
          </p:cNvPr>
          <p:cNvPicPr>
            <a:picLocks noChangeAspect="1"/>
          </p:cNvPicPr>
          <p:nvPr/>
        </p:nvPicPr>
        <p:blipFill>
          <a:blip r:embed="rId4"/>
          <a:stretch>
            <a:fillRect/>
          </a:stretch>
        </p:blipFill>
        <p:spPr>
          <a:xfrm>
            <a:off x="4278208" y="2640112"/>
            <a:ext cx="12485792" cy="6423779"/>
          </a:xfrm>
          <a:prstGeom prst="rect">
            <a:avLst/>
          </a:prstGeom>
          <a:ln>
            <a:solidFill>
              <a:schemeClr val="tx1"/>
            </a:solidFill>
          </a:ln>
        </p:spPr>
      </p:pic>
      <p:pic>
        <p:nvPicPr>
          <p:cNvPr id="3" name="Picture 2" descr="Text&#10;&#10;Description automatically generated with medium confidence">
            <a:extLst>
              <a:ext uri="{FF2B5EF4-FFF2-40B4-BE49-F238E27FC236}">
                <a16:creationId xmlns:a16="http://schemas.microsoft.com/office/drawing/2014/main" id="{C5F4E83B-99E1-44D3-BC48-11BF2E80F7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3600" y="1891052"/>
            <a:ext cx="1655744" cy="687819"/>
          </a:xfrm>
          <a:prstGeom prst="rect">
            <a:avLst/>
          </a:prstGeom>
        </p:spPr>
      </p:pic>
    </p:spTree>
    <p:extLst>
      <p:ext uri="{BB962C8B-B14F-4D97-AF65-F5344CB8AC3E}">
        <p14:creationId xmlns:p14="http://schemas.microsoft.com/office/powerpoint/2010/main" val="159678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539021" y="419100"/>
            <a:ext cx="4408402"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Theory of Change</a:t>
            </a:r>
          </a:p>
        </p:txBody>
      </p:sp>
      <p:sp>
        <p:nvSpPr>
          <p:cNvPr id="12" name="TextBox 23">
            <a:extLst>
              <a:ext uri="{FF2B5EF4-FFF2-40B4-BE49-F238E27FC236}">
                <a16:creationId xmlns:a16="http://schemas.microsoft.com/office/drawing/2014/main" id="{D1590B43-316A-43F5-862C-F85759B2051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Digital Health to Support Family Planning Providers</a:t>
            </a:r>
          </a:p>
        </p:txBody>
      </p:sp>
      <p:pic>
        <p:nvPicPr>
          <p:cNvPr id="2050" name="Picture 2">
            <a:extLst>
              <a:ext uri="{FF2B5EF4-FFF2-40B4-BE49-F238E27FC236}">
                <a16:creationId xmlns:a16="http://schemas.microsoft.com/office/drawing/2014/main" id="{81ABD718-EFC4-484D-9733-1536F3793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2" r="2313" b="5207"/>
          <a:stretch/>
        </p:blipFill>
        <p:spPr bwMode="auto">
          <a:xfrm>
            <a:off x="5791200" y="2257656"/>
            <a:ext cx="9993828" cy="66103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7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9385</TotalTime>
  <Words>4782</Words>
  <Application>Microsoft Office PowerPoint</Application>
  <PresentationFormat>Custom</PresentationFormat>
  <Paragraphs>327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Proxima Nova</vt:lpstr>
      <vt:lpstr>Aileron Heavy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390</cp:revision>
  <dcterms:created xsi:type="dcterms:W3CDTF">2006-08-16T00:00:00Z</dcterms:created>
  <dcterms:modified xsi:type="dcterms:W3CDTF">2021-05-04T21:07:51Z</dcterms:modified>
  <dc:identifier>DAEXLFOVi-U</dc:identifier>
</cp:coreProperties>
</file>