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83" r:id="rId1"/>
  </p:sldMasterIdLst>
  <p:notesMasterIdLst>
    <p:notesMasterId r:id="rId28"/>
  </p:notesMasterIdLst>
  <p:sldIdLst>
    <p:sldId id="256" r:id="rId2"/>
    <p:sldId id="328" r:id="rId3"/>
    <p:sldId id="297" r:id="rId4"/>
    <p:sldId id="318" r:id="rId5"/>
    <p:sldId id="326" r:id="rId6"/>
    <p:sldId id="260" r:id="rId7"/>
    <p:sldId id="327" r:id="rId8"/>
    <p:sldId id="334" r:id="rId9"/>
    <p:sldId id="314" r:id="rId10"/>
    <p:sldId id="331" r:id="rId11"/>
    <p:sldId id="329" r:id="rId12"/>
    <p:sldId id="322" r:id="rId13"/>
    <p:sldId id="301" r:id="rId14"/>
    <p:sldId id="302" r:id="rId15"/>
    <p:sldId id="303" r:id="rId16"/>
    <p:sldId id="336" r:id="rId17"/>
    <p:sldId id="337" r:id="rId18"/>
    <p:sldId id="338" r:id="rId19"/>
    <p:sldId id="339" r:id="rId20"/>
    <p:sldId id="340" r:id="rId21"/>
    <p:sldId id="341" r:id="rId22"/>
    <p:sldId id="342" r:id="rId23"/>
    <p:sldId id="343" r:id="rId24"/>
    <p:sldId id="333" r:id="rId25"/>
    <p:sldId id="335" r:id="rId26"/>
    <p:sldId id="320" r:id="rId27"/>
  </p:sldIdLst>
  <p:sldSz cx="18288000" cy="10287000"/>
  <p:notesSz cx="6858000" cy="9144000"/>
  <p:embeddedFontLst>
    <p:embeddedFont>
      <p:font typeface="Calibri" panose="020F0502020204030204" pitchFamily="34" charset="0"/>
      <p:regular r:id="rId29"/>
      <p:bold r:id="rId30"/>
      <p:italic r:id="rId31"/>
      <p:boldItalic r:id="rId32"/>
    </p:embeddedFont>
    <p:embeddedFont>
      <p:font typeface="Proxima Nova" panose="020B060402020202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sin, Emma D" initials="BED" lastIdx="1" clrIdx="0">
    <p:extLst>
      <p:ext uri="{19B8F6BF-5375-455C-9EA6-DF929625EA0E}">
        <p15:presenceInfo xmlns:p15="http://schemas.microsoft.com/office/powerpoint/2012/main" userId="Bassin, Emma D" providerId="None"/>
      </p:ext>
    </p:extLst>
  </p:cmAuthor>
  <p:cmAuthor id="2" name="Caitlin Thistle" initials="CT" lastIdx="5" clrIdx="1">
    <p:extLst>
      <p:ext uri="{19B8F6BF-5375-455C-9EA6-DF929625EA0E}">
        <p15:presenceInfo xmlns:p15="http://schemas.microsoft.com/office/powerpoint/2012/main" userId="3a14e556b2006362" providerId="Windows Live"/>
      </p:ext>
    </p:extLst>
  </p:cmAuthor>
  <p:cmAuthor id="3" name="Microsoft Office User" initials="MOU" lastIdx="5" clrIdx="2"/>
  <p:cmAuthor id="4" name="Natalie Apcar" initials="NA" lastIdx="4" clrIdx="3">
    <p:extLst>
      <p:ext uri="{19B8F6BF-5375-455C-9EA6-DF929625EA0E}">
        <p15:presenceInfo xmlns:p15="http://schemas.microsoft.com/office/powerpoint/2012/main" userId="Natalie Apcar" providerId="None"/>
      </p:ext>
    </p:extLst>
  </p:cmAuthor>
  <p:cmAuthor id="5" name="Ados May" initials="AM" lastIdx="1" clrIdx="4">
    <p:extLst>
      <p:ext uri="{19B8F6BF-5375-455C-9EA6-DF929625EA0E}">
        <p15:presenceInfo xmlns:p15="http://schemas.microsoft.com/office/powerpoint/2012/main" userId="fzJl+xyujlE+eZf/wQYcEwUGSrpT+e5gRaWkQRTITg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A8E"/>
    <a:srgbClr val="AD013E"/>
    <a:srgbClr val="D99694"/>
    <a:srgbClr val="DD5D00"/>
    <a:srgbClr val="6E81AE"/>
    <a:srgbClr val="F3AE7B"/>
    <a:srgbClr val="00689D"/>
    <a:srgbClr val="6BBB99"/>
    <a:srgbClr val="E18484"/>
    <a:srgbClr val="FC9A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BE5CB1-1210-4FE7-9D3C-51CF13F960F3}" v="25" dt="2023-06-22T21:41:23.174"/>
    <p1510:client id="{AFB2B3A8-8CFF-4695-B96C-252D30C0DCD1}" v="2" dt="2023-05-18T19:41:24.2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15" autoAdjust="0"/>
    <p:restoredTop sz="70543" autoAdjust="0"/>
  </p:normalViewPr>
  <p:slideViewPr>
    <p:cSldViewPr>
      <p:cViewPr varScale="1">
        <p:scale>
          <a:sx n="41" d="100"/>
          <a:sy n="41" d="100"/>
        </p:scale>
        <p:origin x="240" y="4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6.fntdata"/><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Apcar" userId="f7870745-a778-4d76-9a9e-8f0b4469d8fd" providerId="ADAL" clId="{AFB2B3A8-8CFF-4695-B96C-252D30C0DCD1}"/>
    <pc:docChg chg="undo custSel delSld modSld">
      <pc:chgData name="Natalie Apcar" userId="f7870745-a778-4d76-9a9e-8f0b4469d8fd" providerId="ADAL" clId="{AFB2B3A8-8CFF-4695-B96C-252D30C0DCD1}" dt="2023-05-18T19:52:06.451" v="30" actId="1592"/>
      <pc:docMkLst>
        <pc:docMk/>
      </pc:docMkLst>
      <pc:sldChg chg="modSp mod addCm modCm">
        <pc:chgData name="Natalie Apcar" userId="f7870745-a778-4d76-9a9e-8f0b4469d8fd" providerId="ADAL" clId="{AFB2B3A8-8CFF-4695-B96C-252D30C0DCD1}" dt="2023-05-18T19:41:24.294" v="5"/>
        <pc:sldMkLst>
          <pc:docMk/>
          <pc:sldMk cId="2291483176" sldId="318"/>
        </pc:sldMkLst>
        <pc:spChg chg="mod">
          <ac:chgData name="Natalie Apcar" userId="f7870745-a778-4d76-9a9e-8f0b4469d8fd" providerId="ADAL" clId="{AFB2B3A8-8CFF-4695-B96C-252D30C0DCD1}" dt="2023-05-18T19:40:53.935" v="3" actId="20577"/>
          <ac:spMkLst>
            <pc:docMk/>
            <pc:sldMk cId="2291483176" sldId="318"/>
            <ac:spMk id="64" creationId="{170FDB7D-F254-4B52-A416-DF32A7B1ED9B}"/>
          </ac:spMkLst>
        </pc:spChg>
      </pc:sldChg>
      <pc:sldChg chg="addCm modCm">
        <pc:chgData name="Natalie Apcar" userId="f7870745-a778-4d76-9a9e-8f0b4469d8fd" providerId="ADAL" clId="{AFB2B3A8-8CFF-4695-B96C-252D30C0DCD1}" dt="2023-05-18T19:40:18.418" v="1"/>
        <pc:sldMkLst>
          <pc:docMk/>
          <pc:sldMk cId="928807719" sldId="326"/>
        </pc:sldMkLst>
      </pc:sldChg>
      <pc:sldChg chg="modSp mod addCm delCm modNotesTx">
        <pc:chgData name="Natalie Apcar" userId="f7870745-a778-4d76-9a9e-8f0b4469d8fd" providerId="ADAL" clId="{AFB2B3A8-8CFF-4695-B96C-252D30C0DCD1}" dt="2023-05-18T19:50:23.600" v="29"/>
        <pc:sldMkLst>
          <pc:docMk/>
          <pc:sldMk cId="528246149" sldId="331"/>
        </pc:sldMkLst>
        <pc:spChg chg="mod">
          <ac:chgData name="Natalie Apcar" userId="f7870745-a778-4d76-9a9e-8f0b4469d8fd" providerId="ADAL" clId="{AFB2B3A8-8CFF-4695-B96C-252D30C0DCD1}" dt="2023-05-18T19:49:40.539" v="15" actId="1076"/>
          <ac:spMkLst>
            <pc:docMk/>
            <pc:sldMk cId="528246149" sldId="331"/>
            <ac:spMk id="28" creationId="{6B72E052-BCD2-4ECF-8B90-D2A9416F84A9}"/>
          </ac:spMkLst>
        </pc:spChg>
      </pc:sldChg>
      <pc:sldChg chg="modSp mod">
        <pc:chgData name="Natalie Apcar" userId="f7870745-a778-4d76-9a9e-8f0b4469d8fd" providerId="ADAL" clId="{AFB2B3A8-8CFF-4695-B96C-252D30C0DCD1}" dt="2023-05-18T19:46:36.494" v="6" actId="20577"/>
        <pc:sldMkLst>
          <pc:docMk/>
          <pc:sldMk cId="1365416807" sldId="334"/>
        </pc:sldMkLst>
        <pc:spChg chg="mod">
          <ac:chgData name="Natalie Apcar" userId="f7870745-a778-4d76-9a9e-8f0b4469d8fd" providerId="ADAL" clId="{AFB2B3A8-8CFF-4695-B96C-252D30C0DCD1}" dt="2023-05-18T19:46:36.494" v="6" actId="20577"/>
          <ac:spMkLst>
            <pc:docMk/>
            <pc:sldMk cId="1365416807" sldId="334"/>
            <ac:spMk id="8" creationId="{C91593E0-56F0-49C5-A053-281C62CC4608}"/>
          </ac:spMkLst>
        </pc:spChg>
      </pc:sldChg>
      <pc:sldChg chg="delCm">
        <pc:chgData name="Natalie Apcar" userId="f7870745-a778-4d76-9a9e-8f0b4469d8fd" providerId="ADAL" clId="{AFB2B3A8-8CFF-4695-B96C-252D30C0DCD1}" dt="2023-05-18T19:52:06.451" v="30" actId="1592"/>
        <pc:sldMkLst>
          <pc:docMk/>
          <pc:sldMk cId="434835972" sldId="335"/>
        </pc:sldMkLst>
      </pc:sldChg>
      <pc:sldChg chg="del">
        <pc:chgData name="Natalie Apcar" userId="f7870745-a778-4d76-9a9e-8f0b4469d8fd" providerId="ADAL" clId="{AFB2B3A8-8CFF-4695-B96C-252D30C0DCD1}" dt="2023-05-18T19:50:14.637" v="17" actId="2696"/>
        <pc:sldMkLst>
          <pc:docMk/>
          <pc:sldMk cId="3081815802" sldId="344"/>
        </pc:sldMkLst>
      </pc:sldChg>
    </pc:docChg>
  </pc:docChgLst>
  <pc:docChgLst>
    <pc:chgData name="Ados May" userId="fzJl+xyujlE+eZf/wQYcEwUGSrpT+e5gRaWkQRTITgI=" providerId="None" clId="Web-{CDBE5CB1-1210-4FE7-9D3C-51CF13F960F3}"/>
    <pc:docChg chg="modSld">
      <pc:chgData name="Ados May" userId="fzJl+xyujlE+eZf/wQYcEwUGSrpT+e5gRaWkQRTITgI=" providerId="None" clId="Web-{CDBE5CB1-1210-4FE7-9D3C-51CF13F960F3}" dt="2023-06-22T21:41:20.643" v="8" actId="20577"/>
      <pc:docMkLst>
        <pc:docMk/>
      </pc:docMkLst>
      <pc:sldChg chg="modSp">
        <pc:chgData name="Ados May" userId="fzJl+xyujlE+eZf/wQYcEwUGSrpT+e5gRaWkQRTITgI=" providerId="None" clId="Web-{CDBE5CB1-1210-4FE7-9D3C-51CF13F960F3}" dt="2023-06-22T21:35:15.133" v="1" actId="20577"/>
        <pc:sldMkLst>
          <pc:docMk/>
          <pc:sldMk cId="3804271983" sldId="303"/>
        </pc:sldMkLst>
        <pc:spChg chg="mod">
          <ac:chgData name="Ados May" userId="fzJl+xyujlE+eZf/wQYcEwUGSrpT+e5gRaWkQRTITgI=" providerId="None" clId="Web-{CDBE5CB1-1210-4FE7-9D3C-51CF13F960F3}" dt="2023-06-22T21:35:15.133" v="1" actId="20577"/>
          <ac:spMkLst>
            <pc:docMk/>
            <pc:sldMk cId="3804271983" sldId="303"/>
            <ac:spMk id="28" creationId="{6B72E052-BCD2-4ECF-8B90-D2A9416F84A9}"/>
          </ac:spMkLst>
        </pc:spChg>
      </pc:sldChg>
      <pc:sldChg chg="addCm">
        <pc:chgData name="Ados May" userId="fzJl+xyujlE+eZf/wQYcEwUGSrpT+e5gRaWkQRTITgI=" providerId="None" clId="Web-{CDBE5CB1-1210-4FE7-9D3C-51CF13F960F3}" dt="2023-06-22T21:33:32.489" v="0"/>
        <pc:sldMkLst>
          <pc:docMk/>
          <pc:sldMk cId="2291483176" sldId="318"/>
        </pc:sldMkLst>
      </pc:sldChg>
      <pc:sldChg chg="modSp">
        <pc:chgData name="Ados May" userId="fzJl+xyujlE+eZf/wQYcEwUGSrpT+e5gRaWkQRTITgI=" providerId="None" clId="Web-{CDBE5CB1-1210-4FE7-9D3C-51CF13F960F3}" dt="2023-06-22T21:35:22.383" v="2" actId="20577"/>
        <pc:sldMkLst>
          <pc:docMk/>
          <pc:sldMk cId="1511599519" sldId="336"/>
        </pc:sldMkLst>
        <pc:spChg chg="mod">
          <ac:chgData name="Ados May" userId="fzJl+xyujlE+eZf/wQYcEwUGSrpT+e5gRaWkQRTITgI=" providerId="None" clId="Web-{CDBE5CB1-1210-4FE7-9D3C-51CF13F960F3}" dt="2023-06-22T21:35:22.383" v="2" actId="20577"/>
          <ac:spMkLst>
            <pc:docMk/>
            <pc:sldMk cId="1511599519" sldId="336"/>
            <ac:spMk id="28" creationId="{6B72E052-BCD2-4ECF-8B90-D2A9416F84A9}"/>
          </ac:spMkLst>
        </pc:spChg>
      </pc:sldChg>
      <pc:sldChg chg="modSp">
        <pc:chgData name="Ados May" userId="fzJl+xyujlE+eZf/wQYcEwUGSrpT+e5gRaWkQRTITgI=" providerId="None" clId="Web-{CDBE5CB1-1210-4FE7-9D3C-51CF13F960F3}" dt="2023-06-22T21:35:28.118" v="3" actId="20577"/>
        <pc:sldMkLst>
          <pc:docMk/>
          <pc:sldMk cId="2519594637" sldId="337"/>
        </pc:sldMkLst>
        <pc:spChg chg="mod">
          <ac:chgData name="Ados May" userId="fzJl+xyujlE+eZf/wQYcEwUGSrpT+e5gRaWkQRTITgI=" providerId="None" clId="Web-{CDBE5CB1-1210-4FE7-9D3C-51CF13F960F3}" dt="2023-06-22T21:35:28.118" v="3" actId="20577"/>
          <ac:spMkLst>
            <pc:docMk/>
            <pc:sldMk cId="2519594637" sldId="337"/>
            <ac:spMk id="28" creationId="{6B72E052-BCD2-4ECF-8B90-D2A9416F84A9}"/>
          </ac:spMkLst>
        </pc:spChg>
      </pc:sldChg>
      <pc:sldChg chg="modSp">
        <pc:chgData name="Ados May" userId="fzJl+xyujlE+eZf/wQYcEwUGSrpT+e5gRaWkQRTITgI=" providerId="None" clId="Web-{CDBE5CB1-1210-4FE7-9D3C-51CF13F960F3}" dt="2023-06-22T21:35:34.243" v="4" actId="20577"/>
        <pc:sldMkLst>
          <pc:docMk/>
          <pc:sldMk cId="3455645405" sldId="338"/>
        </pc:sldMkLst>
        <pc:spChg chg="mod">
          <ac:chgData name="Ados May" userId="fzJl+xyujlE+eZf/wQYcEwUGSrpT+e5gRaWkQRTITgI=" providerId="None" clId="Web-{CDBE5CB1-1210-4FE7-9D3C-51CF13F960F3}" dt="2023-06-22T21:35:34.243" v="4" actId="20577"/>
          <ac:spMkLst>
            <pc:docMk/>
            <pc:sldMk cId="3455645405" sldId="338"/>
            <ac:spMk id="28" creationId="{6B72E052-BCD2-4ECF-8B90-D2A9416F84A9}"/>
          </ac:spMkLst>
        </pc:spChg>
      </pc:sldChg>
      <pc:sldChg chg="modSp">
        <pc:chgData name="Ados May" userId="fzJl+xyujlE+eZf/wQYcEwUGSrpT+e5gRaWkQRTITgI=" providerId="None" clId="Web-{CDBE5CB1-1210-4FE7-9D3C-51CF13F960F3}" dt="2023-06-22T21:35:41.274" v="5" actId="20577"/>
        <pc:sldMkLst>
          <pc:docMk/>
          <pc:sldMk cId="2835901920" sldId="339"/>
        </pc:sldMkLst>
        <pc:spChg chg="mod">
          <ac:chgData name="Ados May" userId="fzJl+xyujlE+eZf/wQYcEwUGSrpT+e5gRaWkQRTITgI=" providerId="None" clId="Web-{CDBE5CB1-1210-4FE7-9D3C-51CF13F960F3}" dt="2023-06-22T21:35:41.274" v="5" actId="20577"/>
          <ac:spMkLst>
            <pc:docMk/>
            <pc:sldMk cId="2835901920" sldId="339"/>
            <ac:spMk id="28" creationId="{6B72E052-BCD2-4ECF-8B90-D2A9416F84A9}"/>
          </ac:spMkLst>
        </pc:spChg>
      </pc:sldChg>
      <pc:sldChg chg="modSp">
        <pc:chgData name="Ados May" userId="fzJl+xyujlE+eZf/wQYcEwUGSrpT+e5gRaWkQRTITgI=" providerId="None" clId="Web-{CDBE5CB1-1210-4FE7-9D3C-51CF13F960F3}" dt="2023-06-22T21:35:46.415" v="6" actId="20577"/>
        <pc:sldMkLst>
          <pc:docMk/>
          <pc:sldMk cId="350530645" sldId="340"/>
        </pc:sldMkLst>
        <pc:spChg chg="mod">
          <ac:chgData name="Ados May" userId="fzJl+xyujlE+eZf/wQYcEwUGSrpT+e5gRaWkQRTITgI=" providerId="None" clId="Web-{CDBE5CB1-1210-4FE7-9D3C-51CF13F960F3}" dt="2023-06-22T21:35:46.415" v="6" actId="20577"/>
          <ac:spMkLst>
            <pc:docMk/>
            <pc:sldMk cId="350530645" sldId="340"/>
            <ac:spMk id="28" creationId="{6B72E052-BCD2-4ECF-8B90-D2A9416F84A9}"/>
          </ac:spMkLst>
        </pc:spChg>
      </pc:sldChg>
      <pc:sldChg chg="modSp">
        <pc:chgData name="Ados May" userId="fzJl+xyujlE+eZf/wQYcEwUGSrpT+e5gRaWkQRTITgI=" providerId="None" clId="Web-{CDBE5CB1-1210-4FE7-9D3C-51CF13F960F3}" dt="2023-06-22T21:41:13.690" v="7" actId="20577"/>
        <pc:sldMkLst>
          <pc:docMk/>
          <pc:sldMk cId="2466778753" sldId="341"/>
        </pc:sldMkLst>
        <pc:spChg chg="mod">
          <ac:chgData name="Ados May" userId="fzJl+xyujlE+eZf/wQYcEwUGSrpT+e5gRaWkQRTITgI=" providerId="None" clId="Web-{CDBE5CB1-1210-4FE7-9D3C-51CF13F960F3}" dt="2023-06-22T21:41:13.690" v="7" actId="20577"/>
          <ac:spMkLst>
            <pc:docMk/>
            <pc:sldMk cId="2466778753" sldId="341"/>
            <ac:spMk id="28" creationId="{6B72E052-BCD2-4ECF-8B90-D2A9416F84A9}"/>
          </ac:spMkLst>
        </pc:spChg>
      </pc:sldChg>
      <pc:sldChg chg="modSp">
        <pc:chgData name="Ados May" userId="fzJl+xyujlE+eZf/wQYcEwUGSrpT+e5gRaWkQRTITgI=" providerId="None" clId="Web-{CDBE5CB1-1210-4FE7-9D3C-51CF13F960F3}" dt="2023-06-22T21:41:20.643" v="8" actId="20577"/>
        <pc:sldMkLst>
          <pc:docMk/>
          <pc:sldMk cId="2227595210" sldId="342"/>
        </pc:sldMkLst>
        <pc:spChg chg="mod">
          <ac:chgData name="Ados May" userId="fzJl+xyujlE+eZf/wQYcEwUGSrpT+e5gRaWkQRTITgI=" providerId="None" clId="Web-{CDBE5CB1-1210-4FE7-9D3C-51CF13F960F3}" dt="2023-06-22T21:41:20.643" v="8" actId="20577"/>
          <ac:spMkLst>
            <pc:docMk/>
            <pc:sldMk cId="2227595210" sldId="342"/>
            <ac:spMk id="28" creationId="{6B72E052-BCD2-4ECF-8B90-D2A9416F84A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9BC7B-2D8E-4BB2-89C3-B564F599DAB4}" type="datetimeFigureOut">
              <a:rPr lang="en-US" smtClean="0"/>
              <a:t>6/28/23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9F06E-5C09-4463-ADDC-863B2CA6F140}" type="slidenum">
              <a:rPr lang="en-US" smtClean="0"/>
              <a:t>‹#›</a:t>
            </a:fld>
            <a:endParaRPr lang="en-US"/>
          </a:p>
        </p:txBody>
      </p:sp>
    </p:spTree>
    <p:extLst>
      <p:ext uri="{BB962C8B-B14F-4D97-AF65-F5344CB8AC3E}">
        <p14:creationId xmlns:p14="http://schemas.microsoft.com/office/powerpoint/2010/main" val="315845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globalhealthlearning.org/course/social-marketing-health" TargetMode="External"/><Relationship Id="rId7" Type="http://schemas.openxmlformats.org/officeDocument/2006/relationships/hyperlink" Target="https://www.shopsplusproject.org/sites/default/files/2017-05/Phases%20of%20Social%20Marketing.pdf"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www.shopsplusproject.org/tmacompendium" TargetMode="External"/><Relationship Id="rId5" Type="http://schemas.openxmlformats.org/officeDocument/2006/relationships/hyperlink" Target="https://www.psi.org/keystone/" TargetMode="External"/><Relationship Id="rId4" Type="http://schemas.openxmlformats.org/officeDocument/2006/relationships/hyperlink" Target="https://isocialmarketing.org/"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phighimpactpractices.org/partnership-structur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Social marketing seeks to leverage marketing concepts to influence behaviors that benefit individuals and communities for the greater social good. It uses behavior change theory, market research, and consumer insight to inform the delivery of health information, products, and services that are attuned to client’s needs, values, and preferences.</a:t>
            </a: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E1E1E"/>
                </a:solidFill>
                <a:latin typeface="Arial" panose="020B0604020202020204" pitchFamily="34" charset="0"/>
                <a:cs typeface="Arial" panose="020B0604020202020204" pitchFamily="34" charset="0"/>
              </a:rPr>
              <a:t>Photo credit: </a:t>
            </a:r>
            <a:r>
              <a:rPr lang="en-US" sz="1200" b="0" i="0" u="none" strike="noStrike" baseline="0" dirty="0" err="1">
                <a:solidFill>
                  <a:srgbClr val="1E1E1E"/>
                </a:solidFill>
                <a:latin typeface="Arial" panose="020B0604020202020204" pitchFamily="34" charset="0"/>
                <a:cs typeface="Arial" panose="020B0604020202020204" pitchFamily="34" charset="0"/>
              </a:rPr>
              <a:t>Okwen</a:t>
            </a:r>
            <a:r>
              <a:rPr lang="en-US" sz="1200" b="0" i="0" u="none" strike="noStrike" baseline="0" dirty="0">
                <a:solidFill>
                  <a:srgbClr val="1E1E1E"/>
                </a:solidFill>
                <a:latin typeface="Arial" panose="020B0604020202020204" pitchFamily="34" charset="0"/>
                <a:cs typeface="Arial" panose="020B0604020202020204" pitchFamily="34" charset="0"/>
              </a:rPr>
              <a:t> Patrick </a:t>
            </a:r>
            <a:r>
              <a:rPr lang="en-US" sz="1200" b="0" i="0" u="none" strike="noStrike" baseline="0" dirty="0" err="1">
                <a:solidFill>
                  <a:srgbClr val="1E1E1E"/>
                </a:solidFill>
                <a:latin typeface="Arial" panose="020B0604020202020204" pitchFamily="34" charset="0"/>
                <a:cs typeface="Arial" panose="020B0604020202020204" pitchFamily="34" charset="0"/>
              </a:rPr>
              <a:t>Mbah</a:t>
            </a:r>
            <a:r>
              <a:rPr lang="en-US" sz="1200" b="0" i="0" u="none" strike="noStrike" baseline="0" dirty="0">
                <a:solidFill>
                  <a:srgbClr val="1E1E1E"/>
                </a:solidFill>
                <a:latin typeface="Arial" panose="020B0604020202020204" pitchFamily="34" charset="0"/>
                <a:cs typeface="Arial" panose="020B0604020202020204" pitchFamily="34" charset="0"/>
              </a:rPr>
              <a:t>, </a:t>
            </a:r>
            <a:r>
              <a:rPr lang="en-US" sz="1200" b="0" i="0" u="none" strike="noStrike" baseline="0" dirty="0" err="1">
                <a:solidFill>
                  <a:srgbClr val="1E1E1E"/>
                </a:solidFill>
                <a:latin typeface="Arial" panose="020B0604020202020204" pitchFamily="34" charset="0"/>
                <a:cs typeface="Arial" panose="020B0604020202020204" pitchFamily="34" charset="0"/>
              </a:rPr>
              <a:t>Photoshare</a:t>
            </a:r>
            <a:r>
              <a:rPr lang="en-US" sz="1200" b="0" i="0" u="none" strike="noStrike" baseline="0" dirty="0">
                <a:solidFill>
                  <a:srgbClr val="1E1E1E"/>
                </a:solidFill>
                <a:latin typeface="Arial" panose="020B0604020202020204" pitchFamily="34" charset="0"/>
                <a:cs typeface="Arial" panose="020B0604020202020204" pitchFamily="34" charset="0"/>
              </a:rPr>
              <a:t> 2012</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REVISED: 4/23</a:t>
            </a:r>
          </a:p>
        </p:txBody>
      </p:sp>
      <p:sp>
        <p:nvSpPr>
          <p:cNvPr id="4" name="Slide Number Placeholder 3"/>
          <p:cNvSpPr>
            <a:spLocks noGrp="1"/>
          </p:cNvSpPr>
          <p:nvPr>
            <p:ph type="sldNum" sz="quarter" idx="5"/>
          </p:nvPr>
        </p:nvSpPr>
        <p:spPr/>
        <p:txBody>
          <a:bodyPr/>
          <a:lstStyle/>
          <a:p>
            <a:fld id="{F519F06E-5C09-4463-ADDC-863B2CA6F140}" type="slidenum">
              <a:rPr lang="en-US" smtClean="0"/>
              <a:t>1</a:t>
            </a:fld>
            <a:endParaRPr lang="en-US"/>
          </a:p>
        </p:txBody>
      </p:sp>
    </p:spTree>
    <p:extLst>
      <p:ext uri="{BB962C8B-B14F-4D97-AF65-F5344CB8AC3E}">
        <p14:creationId xmlns:p14="http://schemas.microsoft.com/office/powerpoint/2010/main" val="2498793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Low demand for contraception.</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A social marketing program can </a:t>
            </a:r>
            <a:r>
              <a:rPr lang="en-US" sz="1200" b="1" i="0" kern="1200" dirty="0">
                <a:solidFill>
                  <a:schemeClr val="tx1"/>
                </a:solidFill>
                <a:effectLst/>
                <a:latin typeface="+mn-lt"/>
                <a:ea typeface="+mn-ea"/>
                <a:cs typeface="+mn-cs"/>
              </a:rPr>
              <a:t>increase demand for contraceptives by addressing individual knowledge, attitudes, and beliefs, as well as social and community norms</a:t>
            </a:r>
            <a:r>
              <a:rPr lang="en-US" sz="1200" b="0" i="0" kern="1200" dirty="0">
                <a:solidFill>
                  <a:schemeClr val="tx1"/>
                </a:solidFill>
                <a:effectLst/>
                <a:latin typeface="+mn-lt"/>
                <a:ea typeface="+mn-ea"/>
                <a:cs typeface="+mn-cs"/>
              </a:rPr>
              <a:t>. </a:t>
            </a:r>
            <a:endParaRPr lang="en-US" sz="1200" dirty="0">
              <a:solidFill>
                <a:srgbClr val="000000"/>
              </a:solidFill>
              <a:latin typeface="Arial" panose="020B0604020202020204" pitchFamily="34" charset="0"/>
              <a:cs typeface="Arial" panose="020B0604020202020204" pitchFamily="34" charset="0"/>
            </a:endParaRP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Limited access to high-quality and affordable contraceptive products and services in many markets.</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By marketing high- quality products at affordable prices, social marketing programs can also help </a:t>
            </a:r>
            <a:r>
              <a:rPr lang="en-US" sz="1200" b="1" i="0" kern="1200" dirty="0">
                <a:solidFill>
                  <a:schemeClr val="tx1"/>
                </a:solidFill>
                <a:effectLst/>
                <a:latin typeface="+mn-lt"/>
                <a:ea typeface="+mn-ea"/>
                <a:cs typeface="+mn-cs"/>
              </a:rPr>
              <a:t>reduce the availability, sale, and use of poor-quality products</a:t>
            </a:r>
            <a:r>
              <a:rPr lang="en-US" sz="1200" b="0" i="0" kern="1200" dirty="0">
                <a:solidFill>
                  <a:schemeClr val="tx1"/>
                </a:solidFill>
                <a:effectLst/>
                <a:latin typeface="+mn-lt"/>
                <a:ea typeface="+mn-ea"/>
                <a:cs typeface="+mn-cs"/>
              </a:rPr>
              <a:t>.</a:t>
            </a:r>
            <a:endParaRPr lang="en-US" sz="1200" dirty="0">
              <a:solidFill>
                <a:srgbClr val="000000"/>
              </a:solidFill>
              <a:latin typeface="Arial" panose="020B0604020202020204" pitchFamily="34" charset="0"/>
              <a:cs typeface="Arial" panose="020B0604020202020204" pitchFamily="34" charset="0"/>
            </a:endParaRP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Lack of availability of contraception products and services in public health facilities.</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Social marketing helps to ensure that family planning products and services are available to users in ways that expand availability and choice, such as being available at different hours or providing more options.</a:t>
            </a: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Lack of access to contraception among particular segments of the population.</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Social marketing can be a good option to provide family planning services to populations not reached through public sector programs.</a:t>
            </a:r>
            <a:endParaRPr lang="en-US" sz="1200" dirty="0">
              <a:solidFill>
                <a:srgbClr val="000000"/>
              </a:solidFill>
              <a:latin typeface="Arial" panose="020B0604020202020204" pitchFamily="34" charset="0"/>
              <a:cs typeface="Arial" panose="020B0604020202020204" pitchFamily="34" charset="0"/>
            </a:endParaRP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Lack of a wide range of contraceptives in private sector outlets.</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Social marketing programs can </a:t>
            </a:r>
            <a:r>
              <a:rPr lang="en-US" sz="1200" b="1" i="0" kern="1200" dirty="0">
                <a:solidFill>
                  <a:schemeClr val="tx1"/>
                </a:solidFill>
                <a:effectLst/>
                <a:latin typeface="+mn-lt"/>
                <a:ea typeface="+mn-ea"/>
                <a:cs typeface="+mn-cs"/>
              </a:rPr>
              <a:t>link private facilities to quality-assured products and sensitize providers to offer contraception</a:t>
            </a:r>
            <a:r>
              <a:rPr lang="en-US" sz="1200" b="0" i="0" kern="1200" dirty="0">
                <a:solidFill>
                  <a:schemeClr val="tx1"/>
                </a:solidFill>
                <a:effectLst/>
                <a:latin typeface="+mn-lt"/>
                <a:ea typeface="+mn-ea"/>
                <a:cs typeface="+mn-cs"/>
              </a:rPr>
              <a:t>.</a:t>
            </a:r>
            <a:endParaRPr lang="en-US" sz="1200" dirty="0">
              <a:solidFill>
                <a:srgbClr val="000000"/>
              </a:solidFill>
              <a:latin typeface="Arial" panose="020B0604020202020204" pitchFamily="34" charset="0"/>
              <a:cs typeface="Arial" panose="020B0604020202020204" pitchFamily="34" charset="0"/>
            </a:endParaRPr>
          </a:p>
          <a:p>
            <a:pPr marL="457200" lvl="1" indent="0">
              <a:spcAft>
                <a:spcPts val="2400"/>
              </a:spcAft>
              <a:buFont typeface="Arial" panose="020B0604020202020204" pitchFamily="34" charset="0"/>
              <a:buNone/>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10</a:t>
            </a:fld>
            <a:endParaRPr lang="en-US"/>
          </a:p>
        </p:txBody>
      </p:sp>
    </p:spTree>
    <p:extLst>
      <p:ext uri="{BB962C8B-B14F-4D97-AF65-F5344CB8AC3E}">
        <p14:creationId xmlns:p14="http://schemas.microsoft.com/office/powerpoint/2010/main" val="1452805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Social marketing can increase knowledge of, demand for, access to, and use of contraceptive products and services.</a:t>
            </a: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Social marketing programs particularly serve the needs of short-acting contraceptive users.</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There is strong evidence that a large proportion of those who use oral contraceptive pills and condoms rely on social marketing.</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Social marketing can specifically </a:t>
            </a:r>
            <a:r>
              <a:rPr lang="en-US" sz="1200" b="1" i="0" kern="1200" dirty="0">
                <a:solidFill>
                  <a:schemeClr val="tx1"/>
                </a:solidFill>
                <a:effectLst/>
                <a:latin typeface="+mn-lt"/>
                <a:ea typeface="+mn-ea"/>
                <a:cs typeface="+mn-cs"/>
              </a:rPr>
              <a:t>adjust the promotion and price of a product to a specific potential user</a:t>
            </a:r>
            <a:r>
              <a:rPr lang="en-US" sz="1200" b="0" i="0" kern="1200" dirty="0">
                <a:solidFill>
                  <a:schemeClr val="tx1"/>
                </a:solidFill>
                <a:effectLst/>
                <a:latin typeface="+mn-lt"/>
                <a:ea typeface="+mn-ea"/>
                <a:cs typeface="+mn-cs"/>
              </a:rPr>
              <a:t>, something that often has a significant impact on the decision to use short-acting contraception like condoms.</a:t>
            </a:r>
            <a:endParaRPr lang="en-US" sz="1200" dirty="0">
              <a:solidFill>
                <a:srgbClr val="000000"/>
              </a:solidFill>
              <a:latin typeface="Arial" panose="020B0604020202020204" pitchFamily="34" charset="0"/>
              <a:cs typeface="Arial" panose="020B0604020202020204" pitchFamily="34" charset="0"/>
            </a:endParaRP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Social marketing programs reach priority populations effectively.</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While often associated with urban markets, social marketing can also </a:t>
            </a:r>
            <a:r>
              <a:rPr lang="en-US" sz="1200" b="1" i="0" kern="1200" dirty="0">
                <a:solidFill>
                  <a:schemeClr val="tx1"/>
                </a:solidFill>
                <a:effectLst/>
                <a:latin typeface="+mn-lt"/>
                <a:ea typeface="+mn-ea"/>
                <a:cs typeface="+mn-cs"/>
              </a:rPr>
              <a:t>reach rural residents through rural drug shops, mobile outreach, and community-based distribution programs</a:t>
            </a:r>
            <a:r>
              <a:rPr lang="en-US" sz="1200" b="0" i="0" kern="1200" dirty="0">
                <a:solidFill>
                  <a:schemeClr val="tx1"/>
                </a:solidFill>
                <a:effectLst/>
                <a:latin typeface="+mn-lt"/>
                <a:ea typeface="+mn-ea"/>
                <a:cs typeface="+mn-cs"/>
              </a:rPr>
              <a:t>. </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Young people can be reached through social marketing accompanied by youth-oriented social media campaigns.</a:t>
            </a:r>
            <a:endParaRPr lang="en-US" sz="1200" dirty="0">
              <a:solidFill>
                <a:srgbClr val="000000"/>
              </a:solidFill>
              <a:latin typeface="Arial" panose="020B0604020202020204" pitchFamily="34" charset="0"/>
              <a:cs typeface="Arial" panose="020B0604020202020204" pitchFamily="34" charset="0"/>
            </a:endParaRP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Social marketing programs contribute to building a healthy market.</a:t>
            </a:r>
            <a:endParaRPr lang="en-US" sz="1200" b="0" dirty="0">
              <a:solidFill>
                <a:srgbClr val="000000"/>
              </a:solidFill>
              <a:latin typeface="Arial" panose="020B0604020202020204" pitchFamily="34" charset="0"/>
              <a:cs typeface="Arial" panose="020B0604020202020204" pitchFamily="34" charset="0"/>
            </a:endParaRP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Social marketing programs that market their own brands and initiatives implemented in partnership with pharmaceutical companies have sustained the increases in contraceptive use even after donor support ended.</a:t>
            </a: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11</a:t>
            </a:fld>
            <a:endParaRPr lang="en-US"/>
          </a:p>
        </p:txBody>
      </p:sp>
    </p:spTree>
    <p:extLst>
      <p:ext uri="{BB962C8B-B14F-4D97-AF65-F5344CB8AC3E}">
        <p14:creationId xmlns:p14="http://schemas.microsoft.com/office/powerpoint/2010/main" val="3615515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rial" panose="020B0604020202020204" pitchFamily="34" charset="0"/>
                <a:cs typeface="Arial" panose="020B0604020202020204" pitchFamily="34" charset="0"/>
              </a:rPr>
              <a:t>Couple Years of Protection (CYP): </a:t>
            </a:r>
            <a:r>
              <a:rPr lang="en-US" sz="1200" u="sng" dirty="0">
                <a:solidFill>
                  <a:srgbClr val="000000"/>
                </a:solidFill>
                <a:latin typeface="Arial" panose="020B0604020202020204" pitchFamily="34" charset="0"/>
                <a:cs typeface="Arial" panose="020B0604020202020204" pitchFamily="34" charset="0"/>
              </a:rPr>
              <a:t>https://</a:t>
            </a:r>
            <a:r>
              <a:rPr lang="en-US" sz="1200" u="sng" dirty="0" err="1">
                <a:solidFill>
                  <a:srgbClr val="000000"/>
                </a:solidFill>
                <a:latin typeface="Arial" panose="020B0604020202020204" pitchFamily="34" charset="0"/>
                <a:cs typeface="Arial" panose="020B0604020202020204" pitchFamily="34" charset="0"/>
              </a:rPr>
              <a:t>www.usaid.gov</a:t>
            </a:r>
            <a:r>
              <a:rPr lang="en-US" sz="1200" u="sng" dirty="0">
                <a:solidFill>
                  <a:srgbClr val="000000"/>
                </a:solidFill>
                <a:latin typeface="Arial" panose="020B0604020202020204" pitchFamily="34" charset="0"/>
                <a:cs typeface="Arial" panose="020B0604020202020204" pitchFamily="34" charset="0"/>
              </a:rPr>
              <a:t>/global-health/health-areas/family-planning/couple-years-protection-</a:t>
            </a:r>
            <a:r>
              <a:rPr lang="en-US" sz="1200" u="sng" dirty="0" err="1">
                <a:solidFill>
                  <a:srgbClr val="000000"/>
                </a:solidFill>
                <a:latin typeface="Arial" panose="020B0604020202020204" pitchFamily="34" charset="0"/>
                <a:cs typeface="Arial" panose="020B0604020202020204" pitchFamily="34" charset="0"/>
              </a:rPr>
              <a:t>cyp</a:t>
            </a:r>
            <a:endParaRPr lang="en-US" sz="1200" u="sng"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12</a:t>
            </a:fld>
            <a:endParaRPr lang="en-US"/>
          </a:p>
        </p:txBody>
      </p:sp>
    </p:spTree>
    <p:extLst>
      <p:ext uri="{BB962C8B-B14F-4D97-AF65-F5344CB8AC3E}">
        <p14:creationId xmlns:p14="http://schemas.microsoft.com/office/powerpoint/2010/main" val="1615923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latin typeface="Arial" panose="020B0604020202020204" pitchFamily="34" charset="0"/>
                <a:cs typeface="Arial" panose="020B0604020202020204" pitchFamily="34" charset="0"/>
              </a:rPr>
              <a:t>For more information, please copy and paste this link into your web browser to visit this webpage with a </a:t>
            </a:r>
            <a:r>
              <a:rPr lang="en-US" b="0" dirty="0">
                <a:latin typeface="Arial" panose="020B0604020202020204" pitchFamily="34" charset="0"/>
                <a:cs typeface="Arial" panose="020B0604020202020204" pitchFamily="34" charset="0"/>
              </a:rPr>
              <a:t>recording of the webinar on Social Marketing and a downloadable PDF </a:t>
            </a:r>
            <a:r>
              <a:rPr lang="en-US" dirty="0">
                <a:latin typeface="Arial" panose="020B0604020202020204" pitchFamily="34" charset="0"/>
                <a:cs typeface="Arial" panose="020B0604020202020204" pitchFamily="34" charset="0"/>
              </a:rPr>
              <a:t>version of the presentation: </a:t>
            </a:r>
            <a:r>
              <a:rPr lang="en-US" u="sng" dirty="0">
                <a:latin typeface="Arial" panose="020B0604020202020204" pitchFamily="34" charset="0"/>
                <a:cs typeface="Arial" panose="020B0604020202020204" pitchFamily="34" charset="0"/>
              </a:rPr>
              <a:t>https://</a:t>
            </a:r>
            <a:r>
              <a:rPr lang="en-US" u="sng" dirty="0" err="1">
                <a:latin typeface="Arial" panose="020B0604020202020204" pitchFamily="34" charset="0"/>
                <a:cs typeface="Arial" panose="020B0604020202020204" pitchFamily="34" charset="0"/>
              </a:rPr>
              <a:t>www.fphighimpactpractices.org</a:t>
            </a:r>
            <a:r>
              <a:rPr lang="en-US" u="sng" dirty="0">
                <a:latin typeface="Arial" panose="020B0604020202020204" pitchFamily="34" charset="0"/>
                <a:cs typeface="Arial" panose="020B0604020202020204" pitchFamily="34" charset="0"/>
              </a:rPr>
              <a:t>/briefs/social-marketing/</a:t>
            </a:r>
          </a:p>
        </p:txBody>
      </p:sp>
      <p:sp>
        <p:nvSpPr>
          <p:cNvPr id="4" name="Slide Number Placeholder 3"/>
          <p:cNvSpPr>
            <a:spLocks noGrp="1"/>
          </p:cNvSpPr>
          <p:nvPr>
            <p:ph type="sldNum" sz="quarter" idx="5"/>
          </p:nvPr>
        </p:nvSpPr>
        <p:spPr/>
        <p:txBody>
          <a:bodyPr/>
          <a:lstStyle/>
          <a:p>
            <a:fld id="{F519F06E-5C09-4463-ADDC-863B2CA6F140}" type="slidenum">
              <a:rPr lang="en-US" smtClean="0"/>
              <a:t>13</a:t>
            </a:fld>
            <a:endParaRPr lang="en-US"/>
          </a:p>
        </p:txBody>
      </p:sp>
    </p:spTree>
    <p:extLst>
      <p:ext uri="{BB962C8B-B14F-4D97-AF65-F5344CB8AC3E}">
        <p14:creationId xmlns:p14="http://schemas.microsoft.com/office/powerpoint/2010/main" val="1331480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 have put together a collection of </a:t>
            </a:r>
            <a:r>
              <a:rPr lang="en-US" b="0" dirty="0">
                <a:latin typeface="Arial" panose="020B0604020202020204" pitchFamily="34" charset="0"/>
                <a:cs typeface="Arial" panose="020B0604020202020204" pitchFamily="34" charset="0"/>
              </a:rPr>
              <a:t>implementation tips for Social Marketing, </a:t>
            </a:r>
            <a:r>
              <a:rPr lang="en-US" dirty="0">
                <a:latin typeface="Arial" panose="020B0604020202020204" pitchFamily="34" charset="0"/>
                <a:cs typeface="Arial" panose="020B0604020202020204" pitchFamily="34" charset="0"/>
              </a:rPr>
              <a:t>in case you have additional time in your meeting. Further information about these tips can be found in the HIP brief.</a:t>
            </a:r>
          </a:p>
          <a:p>
            <a:endParaRPr lang="en-US"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References from the literature </a:t>
            </a:r>
            <a:r>
              <a:rPr lang="en-US" dirty="0">
                <a:latin typeface="Arial" panose="020B0604020202020204" pitchFamily="34" charset="0"/>
                <a:cs typeface="Arial" panose="020B0604020202020204" pitchFamily="34" charset="0"/>
              </a:rPr>
              <a:t>on this HIP can be found here (copy and paste this link into your web browser): </a:t>
            </a:r>
            <a:r>
              <a:rPr lang="en-US" u="sng" dirty="0">
                <a:latin typeface="Arial" panose="020B0604020202020204" pitchFamily="34" charset="0"/>
                <a:cs typeface="Arial" panose="020B0604020202020204" pitchFamily="34" charset="0"/>
              </a:rPr>
              <a:t>https://</a:t>
            </a:r>
            <a:r>
              <a:rPr lang="en-US" u="sng" dirty="0" err="1">
                <a:latin typeface="Arial" panose="020B0604020202020204" pitchFamily="34" charset="0"/>
                <a:cs typeface="Arial" panose="020B0604020202020204" pitchFamily="34" charset="0"/>
              </a:rPr>
              <a:t>www.fphighimpactpractices.org</a:t>
            </a:r>
            <a:r>
              <a:rPr lang="en-US" u="sng" dirty="0">
                <a:latin typeface="Arial" panose="020B0604020202020204" pitchFamily="34" charset="0"/>
                <a:cs typeface="Arial" panose="020B0604020202020204" pitchFamily="34" charset="0"/>
              </a:rPr>
              <a:t>/briefs/social-marketing/</a:t>
            </a:r>
            <a:endParaRPr lang="en-US" b="1"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14</a:t>
            </a:fld>
            <a:endParaRPr lang="en-US"/>
          </a:p>
        </p:txBody>
      </p:sp>
    </p:spTree>
    <p:extLst>
      <p:ext uri="{BB962C8B-B14F-4D97-AF65-F5344CB8AC3E}">
        <p14:creationId xmlns:p14="http://schemas.microsoft.com/office/powerpoint/2010/main" val="3795354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15</a:t>
            </a:fld>
            <a:endParaRPr lang="en-US"/>
          </a:p>
        </p:txBody>
      </p:sp>
    </p:spTree>
    <p:extLst>
      <p:ext uri="{BB962C8B-B14F-4D97-AF65-F5344CB8AC3E}">
        <p14:creationId xmlns:p14="http://schemas.microsoft.com/office/powerpoint/2010/main" val="2933033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Creating sustained behavior change, not just changing knowledge and attitudes.</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Clearly identify the audience, segmenting and tailoring interventions accordingly.</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Seek to understand audience members’ lives, behaviors, motivations, and constraints using relevant theories.</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Seek to understand competing behaviors.</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Maximize the benefits and minimize the costs of adopting a new behavior to create an attractive exchange.</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Use a mix of methods to facilitate behavior change based on the factors influencing the practice.</a:t>
            </a:r>
          </a:p>
        </p:txBody>
      </p:sp>
      <p:sp>
        <p:nvSpPr>
          <p:cNvPr id="4" name="Slide Number Placeholder 3"/>
          <p:cNvSpPr>
            <a:spLocks noGrp="1"/>
          </p:cNvSpPr>
          <p:nvPr>
            <p:ph type="sldNum" sz="quarter" idx="5"/>
          </p:nvPr>
        </p:nvSpPr>
        <p:spPr/>
        <p:txBody>
          <a:bodyPr/>
          <a:lstStyle/>
          <a:p>
            <a:fld id="{F519F06E-5C09-4463-ADDC-863B2CA6F140}" type="slidenum">
              <a:rPr lang="en-US" smtClean="0"/>
              <a:t>16</a:t>
            </a:fld>
            <a:endParaRPr lang="en-US"/>
          </a:p>
        </p:txBody>
      </p:sp>
    </p:spTree>
    <p:extLst>
      <p:ext uri="{BB962C8B-B14F-4D97-AF65-F5344CB8AC3E}">
        <p14:creationId xmlns:p14="http://schemas.microsoft.com/office/powerpoint/2010/main" val="592006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17</a:t>
            </a:fld>
            <a:endParaRPr lang="en-US"/>
          </a:p>
        </p:txBody>
      </p:sp>
    </p:spTree>
    <p:extLst>
      <p:ext uri="{BB962C8B-B14F-4D97-AF65-F5344CB8AC3E}">
        <p14:creationId xmlns:p14="http://schemas.microsoft.com/office/powerpoint/2010/main" val="845822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18</a:t>
            </a:fld>
            <a:endParaRPr lang="en-US"/>
          </a:p>
        </p:txBody>
      </p:sp>
    </p:spTree>
    <p:extLst>
      <p:ext uri="{BB962C8B-B14F-4D97-AF65-F5344CB8AC3E}">
        <p14:creationId xmlns:p14="http://schemas.microsoft.com/office/powerpoint/2010/main" val="738441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19</a:t>
            </a:fld>
            <a:endParaRPr lang="en-US"/>
          </a:p>
        </p:txBody>
      </p:sp>
    </p:spTree>
    <p:extLst>
      <p:ext uri="{BB962C8B-B14F-4D97-AF65-F5344CB8AC3E}">
        <p14:creationId xmlns:p14="http://schemas.microsoft.com/office/powerpoint/2010/main" val="3950965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Arial" panose="020B0604020202020204" pitchFamily="34" charset="0"/>
                <a:cs typeface="Arial" panose="020B0604020202020204" pitchFamily="34" charset="0"/>
              </a:rPr>
              <a:t>Thank you for using this slide deck! This is a product derived from the HIP brief to assist you in presenting to a variety of audiences. Instructions and additional resources are included in the notes of each slide for your convenience. There is a wealth of information and resources in the “Notes” section of each slide.</a:t>
            </a: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This presentation is divided in </a:t>
            </a:r>
            <a:r>
              <a:rPr lang="en-US" sz="1200" b="1" dirty="0">
                <a:solidFill>
                  <a:schemeClr val="tx1"/>
                </a:solidFill>
                <a:latin typeface="Arial" panose="020B0604020202020204" pitchFamily="34" charset="0"/>
                <a:cs typeface="Arial" panose="020B0604020202020204" pitchFamily="34" charset="0"/>
              </a:rPr>
              <a:t>three parts</a:t>
            </a:r>
            <a:r>
              <a:rPr lang="en-US" sz="1200" dirty="0">
                <a:solidFill>
                  <a:schemeClr val="tx1"/>
                </a:solidFill>
                <a:latin typeface="Arial" panose="020B0604020202020204" pitchFamily="34" charset="0"/>
                <a:cs typeface="Arial" panose="020B0604020202020204" pitchFamily="34" charset="0"/>
              </a:rPr>
              <a:t>: an Introduction to the High Impact Practices (HIPs) in Family Planning, Social Marketing, and Extra Slides.</a:t>
            </a: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The logo for your organization or ministry may be added to these slides. The web addresses provided in the “Notes” section of each slide can be copied and pasted into your web browser.</a:t>
            </a:r>
          </a:p>
        </p:txBody>
      </p:sp>
      <p:sp>
        <p:nvSpPr>
          <p:cNvPr id="4" name="Slide Number Placeholder 3"/>
          <p:cNvSpPr>
            <a:spLocks noGrp="1"/>
          </p:cNvSpPr>
          <p:nvPr>
            <p:ph type="sldNum" sz="quarter" idx="5"/>
          </p:nvPr>
        </p:nvSpPr>
        <p:spPr/>
        <p:txBody>
          <a:bodyPr/>
          <a:lstStyle/>
          <a:p>
            <a:fld id="{F519F06E-5C09-4463-ADDC-863B2CA6F140}" type="slidenum">
              <a:rPr lang="en-US" smtClean="0"/>
              <a:t>2</a:t>
            </a:fld>
            <a:endParaRPr lang="en-US"/>
          </a:p>
        </p:txBody>
      </p:sp>
    </p:spTree>
    <p:extLst>
      <p:ext uri="{BB962C8B-B14F-4D97-AF65-F5344CB8AC3E}">
        <p14:creationId xmlns:p14="http://schemas.microsoft.com/office/powerpoint/2010/main" val="259503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20</a:t>
            </a:fld>
            <a:endParaRPr lang="en-US"/>
          </a:p>
        </p:txBody>
      </p:sp>
    </p:spTree>
    <p:extLst>
      <p:ext uri="{BB962C8B-B14F-4D97-AF65-F5344CB8AC3E}">
        <p14:creationId xmlns:p14="http://schemas.microsoft.com/office/powerpoint/2010/main" val="1978582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21</a:t>
            </a:fld>
            <a:endParaRPr lang="en-US"/>
          </a:p>
        </p:txBody>
      </p:sp>
    </p:spTree>
    <p:extLst>
      <p:ext uri="{BB962C8B-B14F-4D97-AF65-F5344CB8AC3E}">
        <p14:creationId xmlns:p14="http://schemas.microsoft.com/office/powerpoint/2010/main" val="2360586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Increase cost recovery and support a fair marketplace.</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By adjusting to the market conditions, social marketing programs can not only increase their cost recovery but also create a marketplace that allows commercial manufacturers to enter the market.</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Social marketing can and should be implemented to avoid crowding out the for-profit private sector, particularly in countries that are more advanced economically and have higher overall contraceptive prevalence rates.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22</a:t>
            </a:fld>
            <a:endParaRPr lang="en-US"/>
          </a:p>
        </p:txBody>
      </p:sp>
    </p:spTree>
    <p:extLst>
      <p:ext uri="{BB962C8B-B14F-4D97-AF65-F5344CB8AC3E}">
        <p14:creationId xmlns:p14="http://schemas.microsoft.com/office/powerpoint/2010/main" val="1485754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Balance branded and generic promotion.</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Many successful social marketing programs benefit from an “umbrella” branding strategy, through which many related products are marketed and sold under a single brand name.</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Generic promotion, or unbranded campaigns, are best suited for promoting the benefits of family planning; addressing misconceptions about family planning (either specific methods or in general); and delaying, spacing, or limiting future pregnancies per fertility intentions.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23</a:t>
            </a:fld>
            <a:endParaRPr lang="en-US"/>
          </a:p>
        </p:txBody>
      </p:sp>
    </p:spTree>
    <p:extLst>
      <p:ext uri="{BB962C8B-B14F-4D97-AF65-F5344CB8AC3E}">
        <p14:creationId xmlns:p14="http://schemas.microsoft.com/office/powerpoint/2010/main" val="2102311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1E1E1E"/>
                </a:solidFill>
                <a:latin typeface="Arial" panose="020B0604020202020204" pitchFamily="34" charset="0"/>
                <a:cs typeface="Arial" panose="020B0604020202020204" pitchFamily="34" charset="0"/>
              </a:rPr>
              <a:t>These research questions, reviewed by the HIP technical advisory group, reflect the prioritized gaps in the evidence base specific to the topics reviewed in this brief and focus on the HIP criteria. </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24</a:t>
            </a:fld>
            <a:endParaRPr lang="en-US"/>
          </a:p>
        </p:txBody>
      </p:sp>
    </p:spTree>
    <p:extLst>
      <p:ext uri="{BB962C8B-B14F-4D97-AF65-F5344CB8AC3E}">
        <p14:creationId xmlns:p14="http://schemas.microsoft.com/office/powerpoint/2010/main" val="27530281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1" u="none" strike="noStrike" baseline="0" dirty="0">
                <a:solidFill>
                  <a:srgbClr val="211D1E"/>
                </a:solidFill>
                <a:latin typeface="Arial" panose="020B0604020202020204" pitchFamily="34" charset="0"/>
                <a:cs typeface="Arial" panose="020B0604020202020204" pitchFamily="34" charset="0"/>
              </a:rPr>
              <a:t>Social Marketing for Health: Global Health eLearning Center</a:t>
            </a:r>
            <a:r>
              <a:rPr lang="en-US" sz="1200" b="0" i="0" u="none" strike="noStrike" baseline="0" dirty="0">
                <a:solidFill>
                  <a:srgbClr val="211D1E"/>
                </a:solidFill>
                <a:latin typeface="Arial" panose="020B0604020202020204" pitchFamily="34" charset="0"/>
                <a:cs typeface="Arial" panose="020B0604020202020204" pitchFamily="34" charset="0"/>
              </a:rPr>
              <a:t> is a course that </a:t>
            </a:r>
            <a:r>
              <a:rPr lang="en-US" sz="1200" b="0" i="0" kern="1200" dirty="0">
                <a:solidFill>
                  <a:schemeClr val="tx1"/>
                </a:solidFill>
                <a:effectLst/>
                <a:latin typeface="+mn-lt"/>
                <a:ea typeface="+mn-ea"/>
                <a:cs typeface="+mn-cs"/>
              </a:rPr>
              <a:t>provides an overview of social marketing and how it can be applied to improve health</a:t>
            </a:r>
            <a:r>
              <a:rPr lang="en-US" sz="1200" b="0" i="0" u="none" strike="noStrike" baseline="0" dirty="0">
                <a:solidFill>
                  <a:srgbClr val="211D1E"/>
                </a:solidFill>
                <a:latin typeface="Arial" panose="020B0604020202020204" pitchFamily="34" charset="0"/>
                <a:cs typeface="Arial" panose="020B0604020202020204" pitchFamily="34" charset="0"/>
              </a:rPr>
              <a:t>. Available from: </a:t>
            </a:r>
            <a:r>
              <a:rPr lang="en-US" sz="1200" b="0" i="0"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https://globalhealthlearning.org/course/social-marketing-health</a:t>
            </a:r>
            <a:endParaRPr lang="en-US" sz="1200" b="0" i="0" kern="1200" dirty="0">
              <a:solidFill>
                <a:schemeClr val="tx1"/>
              </a:solidFill>
              <a:effectLst/>
              <a:latin typeface="+mn-lt"/>
              <a:ea typeface="+mn-ea"/>
              <a:cs typeface="+mn-cs"/>
            </a:endParaRPr>
          </a:p>
          <a:p>
            <a:pPr algn="l"/>
            <a:endParaRPr lang="en-US" sz="1200" b="0" i="0" u="none" strike="noStrike" baseline="0" dirty="0">
              <a:solidFill>
                <a:srgbClr val="0D55A7"/>
              </a:solidFill>
              <a:latin typeface="Arial" panose="020B0604020202020204" pitchFamily="34" charset="0"/>
              <a:cs typeface="Arial" panose="020B0604020202020204" pitchFamily="34" charset="0"/>
            </a:endParaRPr>
          </a:p>
          <a:p>
            <a:r>
              <a:rPr lang="en-US" sz="1200" b="1" i="1" u="none" strike="noStrike" baseline="0" dirty="0">
                <a:solidFill>
                  <a:srgbClr val="211D1E"/>
                </a:solidFill>
                <a:latin typeface="Arial" panose="020B0604020202020204" pitchFamily="34" charset="0"/>
                <a:cs typeface="Arial" panose="020B0604020202020204" pitchFamily="34" charset="0"/>
              </a:rPr>
              <a:t>International Social Marketing Association (ISMA) </a:t>
            </a:r>
            <a:r>
              <a:rPr lang="en-US" sz="1200" b="0" i="0" u="none" strike="noStrike" baseline="0" dirty="0">
                <a:solidFill>
                  <a:srgbClr val="211D1E"/>
                </a:solidFill>
                <a:latin typeface="Arial" panose="020B0604020202020204" pitchFamily="34" charset="0"/>
                <a:cs typeface="Arial" panose="020B0604020202020204" pitchFamily="34" charset="0"/>
              </a:rPr>
              <a:t>provides </a:t>
            </a:r>
            <a:r>
              <a:rPr lang="en-US" sz="1200" b="0" i="0" kern="1200" dirty="0">
                <a:solidFill>
                  <a:schemeClr val="tx1"/>
                </a:solidFill>
                <a:effectLst/>
                <a:latin typeface="+mn-lt"/>
                <a:ea typeface="+mn-ea"/>
                <a:cs typeface="+mn-cs"/>
              </a:rPr>
              <a:t>resources to advance social marketing practice, research, and teaching through collaborative networks of professionals, supporters, and enthusiasts</a:t>
            </a:r>
            <a:r>
              <a:rPr lang="en-US" sz="1200" b="0" i="0" u="none" strike="noStrike" baseline="0" dirty="0">
                <a:solidFill>
                  <a:srgbClr val="211D1E"/>
                </a:solidFill>
                <a:latin typeface="Arial" panose="020B0604020202020204" pitchFamily="34" charset="0"/>
                <a:cs typeface="Arial" panose="020B0604020202020204" pitchFamily="34" charset="0"/>
              </a:rPr>
              <a:t>. Available from: </a:t>
            </a:r>
            <a:r>
              <a:rPr lang="en-US" sz="1200" b="0" i="0" kern="1200" dirty="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https://isocialmarketing.org/</a:t>
            </a:r>
            <a:endParaRPr lang="en-US" sz="1200" b="0" i="0" u="sng" strike="noStrike" baseline="0" dirty="0">
              <a:solidFill>
                <a:schemeClr val="tx1"/>
              </a:solidFill>
              <a:latin typeface="Arial" panose="020B0604020202020204" pitchFamily="34" charset="0"/>
              <a:cs typeface="Arial" panose="020B0604020202020204" pitchFamily="34" charset="0"/>
            </a:endParaRPr>
          </a:p>
          <a:p>
            <a:pPr algn="l"/>
            <a:endParaRPr lang="en-US" sz="1200" b="0" i="0" u="sng" strike="noStrike" baseline="0" dirty="0">
              <a:solidFill>
                <a:srgbClr val="0D55A7"/>
              </a:solidFill>
              <a:latin typeface="Arial" panose="020B0604020202020204" pitchFamily="34" charset="0"/>
              <a:cs typeface="Arial" panose="020B0604020202020204" pitchFamily="34" charset="0"/>
            </a:endParaRPr>
          </a:p>
          <a:p>
            <a:pPr algn="l"/>
            <a:r>
              <a:rPr lang="en-US" sz="1200" b="1" i="1" u="none" strike="noStrike" baseline="0" dirty="0">
                <a:solidFill>
                  <a:srgbClr val="221E1F"/>
                </a:solidFill>
                <a:latin typeface="Arial" panose="020B0604020202020204" pitchFamily="34" charset="0"/>
                <a:cs typeface="Arial" panose="020B0604020202020204" pitchFamily="34" charset="0"/>
              </a:rPr>
              <a:t>Keystone Design Framework </a:t>
            </a:r>
            <a:r>
              <a:rPr lang="en-US" sz="1200" b="0" i="0" u="none" strike="noStrike" baseline="0" dirty="0">
                <a:solidFill>
                  <a:srgbClr val="221E1F"/>
                </a:solidFill>
                <a:latin typeface="Arial" panose="020B0604020202020204" pitchFamily="34" charset="0"/>
                <a:cs typeface="Arial" panose="020B0604020202020204" pitchFamily="34" charset="0"/>
              </a:rPr>
              <a:t>is a collection </a:t>
            </a:r>
            <a:r>
              <a:rPr lang="en-US" sz="1200" b="0" i="0" kern="1200" dirty="0">
                <a:solidFill>
                  <a:schemeClr val="tx1"/>
                </a:solidFill>
                <a:effectLst/>
                <a:latin typeface="+mn-lt"/>
                <a:ea typeface="+mn-ea"/>
                <a:cs typeface="+mn-cs"/>
              </a:rPr>
              <a:t>of best practices and tools to assist the application of social marketing principles and practices to development programming.</a:t>
            </a:r>
            <a:r>
              <a:rPr lang="en-US" sz="1200" b="0" i="0" u="none" strike="noStrike" baseline="0" dirty="0">
                <a:solidFill>
                  <a:srgbClr val="221E1F"/>
                </a:solidFill>
                <a:latin typeface="Arial" panose="020B0604020202020204" pitchFamily="34" charset="0"/>
                <a:cs typeface="Arial" panose="020B0604020202020204" pitchFamily="34" charset="0"/>
              </a:rPr>
              <a:t> Available from: </a:t>
            </a:r>
            <a:r>
              <a:rPr lang="en-US" sz="1200" b="0" i="0" kern="1200" dirty="0">
                <a:solidFill>
                  <a:schemeClr val="tx1"/>
                </a:solidFill>
                <a:effectLst/>
                <a:latin typeface="+mn-lt"/>
                <a:ea typeface="+mn-ea"/>
                <a:cs typeface="+mn-cs"/>
                <a:hlinkClick r:id="rId5">
                  <a:extLst>
                    <a:ext uri="{A12FA001-AC4F-418D-AE19-62706E023703}">
                      <ahyp:hlinkClr xmlns:ahyp="http://schemas.microsoft.com/office/drawing/2018/hyperlinkcolor" val="tx"/>
                    </a:ext>
                  </a:extLst>
                </a:hlinkClick>
              </a:rPr>
              <a:t>https://www.psi.org/keystone/</a:t>
            </a:r>
            <a:endParaRPr lang="en-US" sz="1200" b="0" i="0" kern="1200" dirty="0">
              <a:solidFill>
                <a:schemeClr val="tx1"/>
              </a:solidFill>
              <a:effectLst/>
              <a:latin typeface="+mn-lt"/>
              <a:ea typeface="+mn-ea"/>
              <a:cs typeface="+mn-cs"/>
            </a:endParaRPr>
          </a:p>
          <a:p>
            <a:pPr algn="l"/>
            <a:endParaRPr lang="en-US" sz="1200" b="0" i="0" u="sng"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baseline="0" dirty="0">
                <a:solidFill>
                  <a:srgbClr val="221E1F"/>
                </a:solidFill>
                <a:latin typeface="Arial" panose="020B0604020202020204" pitchFamily="34" charset="0"/>
                <a:cs typeface="Arial" panose="020B0604020202020204" pitchFamily="34" charset="0"/>
              </a:rPr>
              <a:t>Total Market Approach (TMA) Compendium </a:t>
            </a:r>
            <a:r>
              <a:rPr lang="en-US" sz="1200" b="0" i="0" u="none" strike="noStrike" baseline="0" dirty="0">
                <a:solidFill>
                  <a:srgbClr val="221E1F"/>
                </a:solidFill>
                <a:latin typeface="Arial" panose="020B0604020202020204" pitchFamily="34" charset="0"/>
                <a:cs typeface="Arial" panose="020B0604020202020204" pitchFamily="34" charset="0"/>
              </a:rPr>
              <a:t>is a compendium </a:t>
            </a:r>
            <a:r>
              <a:rPr lang="en-US" sz="1200" b="0" i="0" kern="1200" dirty="0">
                <a:solidFill>
                  <a:schemeClr val="tx1"/>
                </a:solidFill>
                <a:effectLst/>
                <a:latin typeface="+mn-lt"/>
                <a:ea typeface="+mn-ea"/>
                <a:cs typeface="+mn-cs"/>
              </a:rPr>
              <a:t>bringing together tools and resources that can be used to help understand new ways of engaging country counterparts to support TMA efforts.</a:t>
            </a:r>
            <a:r>
              <a:rPr lang="en-US" sz="1200" b="0" i="0" u="none" strike="noStrike" baseline="0" dirty="0">
                <a:solidFill>
                  <a:srgbClr val="221E1F"/>
                </a:solidFill>
                <a:latin typeface="Arial" panose="020B0604020202020204" pitchFamily="34" charset="0"/>
                <a:cs typeface="Arial" panose="020B0604020202020204" pitchFamily="34" charset="0"/>
              </a:rPr>
              <a:t> Available from: </a:t>
            </a:r>
            <a:r>
              <a:rPr lang="en-US" sz="1200" b="0" i="0" u="sng" kern="1200" dirty="0">
                <a:solidFill>
                  <a:schemeClr val="tx1"/>
                </a:solidFill>
                <a:effectLst/>
                <a:latin typeface="+mn-lt"/>
                <a:ea typeface="+mn-ea"/>
                <a:cs typeface="+mn-cs"/>
                <a:hlinkClick r:id="rId6">
                  <a:extLst>
                    <a:ext uri="{A12FA001-AC4F-418D-AE19-62706E023703}">
                      <ahyp:hlinkClr xmlns:ahyp="http://schemas.microsoft.com/office/drawing/2018/hyperlinkcolor" val="tx"/>
                    </a:ext>
                  </a:extLst>
                </a:hlinkClick>
              </a:rPr>
              <a:t>https://www.shopsplusproject.org/tmacompendium</a:t>
            </a:r>
            <a:endParaRPr lang="en-US" sz="1200" b="0" i="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sng"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baseline="0" dirty="0">
                <a:solidFill>
                  <a:srgbClr val="221E1F"/>
                </a:solidFill>
                <a:latin typeface="Arial" panose="020B0604020202020204" pitchFamily="34" charset="0"/>
                <a:cs typeface="Arial" panose="020B0604020202020204" pitchFamily="34" charset="0"/>
              </a:rPr>
              <a:t>Phases of Social Marketing. Building the Sustainability of Donor-Supported Programs </a:t>
            </a:r>
            <a:r>
              <a:rPr lang="en-US" sz="1200" b="0" i="0" u="none" strike="noStrike" baseline="0" dirty="0">
                <a:solidFill>
                  <a:srgbClr val="221E1F"/>
                </a:solidFill>
                <a:latin typeface="Arial" panose="020B0604020202020204" pitchFamily="34" charset="0"/>
                <a:cs typeface="Arial" panose="020B0604020202020204" pitchFamily="34" charset="0"/>
              </a:rPr>
              <a:t>describes  </a:t>
            </a:r>
            <a:r>
              <a:rPr lang="en-US" sz="1200" b="0" i="0" kern="1200" dirty="0">
                <a:solidFill>
                  <a:schemeClr val="tx1"/>
                </a:solidFill>
                <a:effectLst/>
                <a:latin typeface="+mn-lt"/>
                <a:ea typeface="+mn-ea"/>
                <a:cs typeface="+mn-cs"/>
              </a:rPr>
              <a:t>strategies to design and support appropriate and sustainable social marketing programs from start-up to graduation.</a:t>
            </a:r>
            <a:r>
              <a:rPr lang="en-US" sz="1200" b="0" i="0" u="none" strike="noStrike" baseline="0" dirty="0">
                <a:solidFill>
                  <a:srgbClr val="221E1F"/>
                </a:solidFill>
                <a:latin typeface="Arial" panose="020B0604020202020204" pitchFamily="34" charset="0"/>
                <a:cs typeface="Arial" panose="020B0604020202020204" pitchFamily="34" charset="0"/>
              </a:rPr>
              <a:t> Available from: </a:t>
            </a:r>
            <a:r>
              <a:rPr lang="en-US" sz="1200" b="0" i="0" kern="1200" dirty="0">
                <a:solidFill>
                  <a:schemeClr val="tx1"/>
                </a:solidFill>
                <a:effectLst/>
                <a:latin typeface="+mn-lt"/>
                <a:ea typeface="+mn-ea"/>
                <a:cs typeface="+mn-cs"/>
                <a:hlinkClick r:id="rId7">
                  <a:extLst>
                    <a:ext uri="{A12FA001-AC4F-418D-AE19-62706E023703}">
                      <ahyp:hlinkClr xmlns:ahyp="http://schemas.microsoft.com/office/drawing/2018/hyperlinkcolor" val="tx"/>
                    </a:ext>
                  </a:extLst>
                </a:hlinkClick>
              </a:rPr>
              <a:t>https://www.shopsplusproject.org/sites/default/files/2017-05/Phases%20of%20Social%20Marketing.pdf</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25</a:t>
            </a:fld>
            <a:endParaRPr lang="en-US"/>
          </a:p>
        </p:txBody>
      </p:sp>
    </p:spTree>
    <p:extLst>
      <p:ext uri="{BB962C8B-B14F-4D97-AF65-F5344CB8AC3E}">
        <p14:creationId xmlns:p14="http://schemas.microsoft.com/office/powerpoint/2010/main" val="26666548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Subscribe to the </a:t>
            </a:r>
            <a:r>
              <a:rPr lang="en-US" b="1" dirty="0">
                <a:latin typeface="Arial" panose="020B0604020202020204" pitchFamily="34" charset="0"/>
                <a:cs typeface="Arial" panose="020B0604020202020204" pitchFamily="34" charset="0"/>
              </a:rPr>
              <a:t>HIPs Newsletter </a:t>
            </a:r>
            <a:r>
              <a:rPr lang="en-US" dirty="0">
                <a:latin typeface="Arial" panose="020B0604020202020204" pitchFamily="34" charset="0"/>
                <a:cs typeface="Arial" panose="020B0604020202020204" pitchFamily="34" charset="0"/>
              </a:rPr>
              <a:t>here (copy and paste this link into your web browser): </a:t>
            </a:r>
            <a:r>
              <a:rPr lang="en-US" u="sng" dirty="0">
                <a:latin typeface="Arial" panose="020B0604020202020204" pitchFamily="34" charset="0"/>
                <a:cs typeface="Arial" panose="020B0604020202020204" pitchFamily="34" charset="0"/>
              </a:rPr>
              <a:t>https://mailchi.mp/76703a3652c9/hips-newsletter-sign-up</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Please visit the </a:t>
            </a:r>
            <a:r>
              <a:rPr lang="en-US" b="0" dirty="0">
                <a:latin typeface="Arial" panose="020B0604020202020204" pitchFamily="34" charset="0"/>
                <a:cs typeface="Arial" panose="020B0604020202020204" pitchFamily="34" charset="0"/>
              </a:rPr>
              <a:t>five areas of our website </a:t>
            </a:r>
            <a:r>
              <a:rPr lang="en-US" dirty="0">
                <a:latin typeface="Arial" panose="020B0604020202020204" pitchFamily="34" charset="0"/>
                <a:cs typeface="Arial" panose="020B0604020202020204" pitchFamily="34" charset="0"/>
              </a:rPr>
              <a:t>to learn more about the HIPs: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HIP Products (copy and paste this link into your web browser): </a:t>
            </a:r>
            <a:r>
              <a:rPr lang="en-US" u="sng" dirty="0">
                <a:latin typeface="Arial" panose="020B0604020202020204" pitchFamily="34" charset="0"/>
                <a:cs typeface="Arial" panose="020B0604020202020204" pitchFamily="34" charset="0"/>
              </a:rPr>
              <a:t>https://www.fphighimpactpractices.org/hip-products/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Resources (copy and paste this link into your web browser): </a:t>
            </a:r>
            <a:r>
              <a:rPr lang="en-US" u="sng" dirty="0">
                <a:latin typeface="Arial" panose="020B0604020202020204" pitchFamily="34" charset="0"/>
                <a:cs typeface="Arial" panose="020B0604020202020204" pitchFamily="34" charset="0"/>
              </a:rPr>
              <a:t>https://www.fphighimpactpractices.org/resources/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Engage (copy and paste this link into your web browser): </a:t>
            </a:r>
            <a:r>
              <a:rPr lang="en-US" u="sng" dirty="0">
                <a:latin typeface="Arial" panose="020B0604020202020204" pitchFamily="34" charset="0"/>
                <a:cs typeface="Arial" panose="020B0604020202020204" pitchFamily="34" charset="0"/>
              </a:rPr>
              <a:t>https://www.fphighimpactpractices.org/engage-with-the-hips/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Overview (copy and paste this link into your web browser): </a:t>
            </a:r>
            <a:r>
              <a:rPr lang="en-US" u="sng" dirty="0">
                <a:latin typeface="Arial" panose="020B0604020202020204" pitchFamily="34" charset="0"/>
                <a:cs typeface="Arial" panose="020B0604020202020204" pitchFamily="34" charset="0"/>
              </a:rPr>
              <a:t>https://www.fphighimpactpractices.org/overview/</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About Us (copy and paste this link into your web browser): </a:t>
            </a:r>
            <a:r>
              <a:rPr lang="en-US" u="sng" dirty="0">
                <a:latin typeface="Arial" panose="020B0604020202020204" pitchFamily="34" charset="0"/>
                <a:cs typeface="Arial" panose="020B0604020202020204" pitchFamily="34" charset="0"/>
              </a:rPr>
              <a:t>https://www.fphighimpactpractices.org/partnership-structure/</a:t>
            </a:r>
          </a:p>
        </p:txBody>
      </p:sp>
      <p:sp>
        <p:nvSpPr>
          <p:cNvPr id="4" name="Slide Number Placeholder 3"/>
          <p:cNvSpPr>
            <a:spLocks noGrp="1"/>
          </p:cNvSpPr>
          <p:nvPr>
            <p:ph type="sldNum" sz="quarter" idx="5"/>
          </p:nvPr>
        </p:nvSpPr>
        <p:spPr/>
        <p:txBody>
          <a:bodyPr/>
          <a:lstStyle/>
          <a:p>
            <a:fld id="{F519F06E-5C09-4463-ADDC-863B2CA6F140}" type="slidenum">
              <a:rPr lang="en-US" smtClean="0"/>
              <a:t>26</a:t>
            </a:fld>
            <a:endParaRPr lang="en-US"/>
          </a:p>
        </p:txBody>
      </p:sp>
    </p:spTree>
    <p:extLst>
      <p:ext uri="{BB962C8B-B14F-4D97-AF65-F5344CB8AC3E}">
        <p14:creationId xmlns:p14="http://schemas.microsoft.com/office/powerpoint/2010/main" val="48415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Arial" panose="020B0604020202020204" pitchFamily="34" charset="0"/>
                <a:cs typeface="Arial" panose="020B0604020202020204" pitchFamily="34" charset="0"/>
              </a:rPr>
              <a:t>High Impact Practices (HIPs) are a set of evidence-based family planning practices vetted by experts against specific criteria and documented in an easy-to-use format.</a:t>
            </a:r>
          </a:p>
          <a:p>
            <a:br>
              <a:rPr lang="en-US" sz="1200" dirty="0">
                <a:solidFill>
                  <a:schemeClr val="tx1"/>
                </a:solidFill>
                <a:latin typeface="Arial" panose="020B0604020202020204" pitchFamily="34" charset="0"/>
                <a:cs typeface="Arial" panose="020B0604020202020204" pitchFamily="34" charset="0"/>
              </a:rPr>
            </a:br>
            <a:r>
              <a:rPr lang="en-US" sz="1200" b="0" i="0" dirty="0">
                <a:solidFill>
                  <a:schemeClr val="tx1"/>
                </a:solidFill>
                <a:effectLst/>
                <a:latin typeface="Arial" panose="020B0604020202020204" pitchFamily="34" charset="0"/>
                <a:cs typeface="Arial" panose="020B0604020202020204" pitchFamily="34" charset="0"/>
              </a:rPr>
              <a:t>The High Impact Practices in Family Planning (HIPs) were first created in 2010 after a survey of FP stakeholders revealed little consensus for “what works” in international FP programming. A small group of leaders in FP were brought together with the task of identifying a short list of HIPs that if implemented at scale would help countries address the unmet need for FP and thereby increase national contraceptive prevalence.</a:t>
            </a:r>
          </a:p>
          <a:p>
            <a:endParaRPr lang="en-US" sz="1200" b="0" i="0" dirty="0">
              <a:solidFill>
                <a:schemeClr val="tx1"/>
              </a:solidFill>
              <a:effectLst/>
              <a:latin typeface="Arial" panose="020B0604020202020204" pitchFamily="34" charset="0"/>
              <a:cs typeface="Arial" panose="020B0604020202020204" pitchFamily="34" charset="0"/>
            </a:endParaRPr>
          </a:p>
          <a:p>
            <a:pPr algn="l"/>
            <a:r>
              <a:rPr lang="en-US" sz="1200" b="0" i="0" u="none" strike="noStrike" baseline="0" dirty="0">
                <a:solidFill>
                  <a:schemeClr val="tx1"/>
                </a:solidFill>
                <a:latin typeface="Arial" panose="020B0604020202020204" pitchFamily="34" charset="0"/>
                <a:cs typeface="Arial" panose="020B0604020202020204" pitchFamily="34" charset="0"/>
              </a:rPr>
              <a:t>HIPs are identified based on demonstrated magnitude of </a:t>
            </a:r>
            <a:r>
              <a:rPr lang="en-US" sz="1200" b="0" i="1" u="none" strike="noStrike" baseline="0" dirty="0">
                <a:solidFill>
                  <a:schemeClr val="tx1"/>
                </a:solidFill>
                <a:latin typeface="Arial" panose="020B0604020202020204" pitchFamily="34" charset="0"/>
                <a:cs typeface="Arial" panose="020B0604020202020204" pitchFamily="34" charset="0"/>
              </a:rPr>
              <a:t>impact </a:t>
            </a:r>
            <a:r>
              <a:rPr lang="en-US" sz="1200" b="0" i="0" u="none" strike="noStrike" baseline="0" dirty="0">
                <a:solidFill>
                  <a:schemeClr val="tx1"/>
                </a:solidFill>
                <a:latin typeface="Arial" panose="020B0604020202020204" pitchFamily="34" charset="0"/>
                <a:cs typeface="Arial" panose="020B0604020202020204" pitchFamily="34" charset="0"/>
              </a:rPr>
              <a:t>on contraceptive use and potential application in a wide range of settings. Consideration is also given to other relevant outcome measures including unintended pregnancy, fertility, or one of the primary proximate determinants of fertility (delay of marriage, birth spacing, or breast feeding). Evidence of replicability, scalability, sustainability, and cost-effectiveness are also considered.</a:t>
            </a:r>
            <a:endParaRPr lang="en-US" sz="1200" b="0" dirty="0">
              <a:solidFill>
                <a:schemeClr val="tx1"/>
              </a:solidFill>
              <a:latin typeface="Arial" panose="020B0604020202020204" pitchFamily="34" charset="0"/>
              <a:cs typeface="Arial" panose="020B0604020202020204" pitchFamily="34" charset="0"/>
            </a:endParaRP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For more information, please copy and paste this link into your web browser to see this video: </a:t>
            </a:r>
            <a:r>
              <a:rPr lang="en-US" sz="1200" u="sng" dirty="0">
                <a:solidFill>
                  <a:schemeClr val="tx1"/>
                </a:solidFill>
                <a:latin typeface="Arial" panose="020B0604020202020204" pitchFamily="34" charset="0"/>
                <a:cs typeface="Arial" panose="020B0604020202020204" pitchFamily="34" charset="0"/>
              </a:rPr>
              <a:t>https://www.youtube.com/watch?v=N6V0gfl-V3k&amp;ab_channel=KnowledgeSUCCESS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chemeClr val="tx1"/>
                </a:solidFill>
                <a:latin typeface="Arial" panose="020B0604020202020204" pitchFamily="34" charset="0"/>
                <a:cs typeface="Arial" panose="020B0604020202020204" pitchFamily="34" charset="0"/>
              </a:rPr>
              <a:t>A 2-pager overview of the HIPs is available in an online and a downloadable PDF format here (</a:t>
            </a:r>
            <a:r>
              <a:rPr lang="en-US" sz="1200" dirty="0">
                <a:solidFill>
                  <a:schemeClr val="tx1"/>
                </a:solidFill>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https://www.fphighimpactpractices.org/high-impact-practices-in-family-planning-list/</a:t>
            </a:r>
            <a:endParaRPr 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3</a:t>
            </a:fld>
            <a:endParaRPr lang="en-US"/>
          </a:p>
        </p:txBody>
      </p:sp>
    </p:spTree>
    <p:extLst>
      <p:ext uri="{BB962C8B-B14F-4D97-AF65-F5344CB8AC3E}">
        <p14:creationId xmlns:p14="http://schemas.microsoft.com/office/powerpoint/2010/main" val="77289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There are </a:t>
            </a: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three categories of HIPs</a:t>
            </a: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 Enabling Environment, Service Delivery and Social and Behavioral Change. Social Marketing is a Service Delivery HIP. This information came from the HIP List (copy and paste this link into your web browser): </a:t>
            </a:r>
            <a:r>
              <a:rPr lang="en-US" sz="1200" u="sng" noProof="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https://www.fphighimpactpractices.org/high-impact-practices-in-family-planning-list/</a:t>
            </a:r>
            <a:endParaRPr lang="en-US" sz="1200" u="sng"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A </a:t>
            </a:r>
            <a:r>
              <a:rPr lang="en-US" sz="1200" b="1" i="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HIP Enhancement </a:t>
            </a: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is a tool or approach that is not a standalone practice, but it is often used in conjunction with HIPs to maximize the impact of HIP implementation or increase the reach and access for specific audiences. The intended purpose and impact of enhancements are focused and, therefore the evidence-based and impact of an enhancement is subjected to different standards than a HIP.</a:t>
            </a:r>
          </a:p>
          <a:p>
            <a:pPr marL="0" marR="0">
              <a:lnSpc>
                <a:spcPct val="107000"/>
              </a:lnSpc>
              <a:spcBef>
                <a:spcPts val="0"/>
              </a:spcBef>
              <a:spcAft>
                <a:spcPts val="0"/>
              </a:spcAft>
            </a:pP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For more information about the HIP Categories and Enhancements, please copy and paste this link into your web browser: </a:t>
            </a:r>
            <a:r>
              <a:rPr lang="en-US" sz="1200" u="sng" noProof="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https://www.fphighimpactpractices.org/high-impact-practices-in-family-planning-list/</a:t>
            </a:r>
            <a:endParaRPr lang="en-US" sz="1200" u="sng"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1600"/>
              </a:spcBef>
              <a:buSzPts val="1800"/>
              <a:buFont typeface="Arial" panose="020B0604020202020204" pitchFamily="34" charset="0"/>
              <a:buNone/>
            </a:pPr>
            <a:r>
              <a:rPr lang="en-US" sz="1200" b="0" dirty="0">
                <a:solidFill>
                  <a:schemeClr val="tx1"/>
                </a:solidFill>
                <a:latin typeface="Arial" panose="020B0604020202020204" pitchFamily="34" charset="0"/>
                <a:ea typeface="Proxima Nova"/>
                <a:cs typeface="Arial" panose="020B0604020202020204" pitchFamily="34" charset="0"/>
                <a:sym typeface="Proxima Nova"/>
              </a:rPr>
              <a:t>Here are a few examples of HIPs from each category:</a:t>
            </a:r>
          </a:p>
          <a:p>
            <a:pPr marL="0" indent="0">
              <a:lnSpc>
                <a:spcPct val="100000"/>
              </a:lnSpc>
              <a:spcBef>
                <a:spcPts val="1600"/>
              </a:spcBef>
              <a:buSzPts val="1800"/>
              <a:buFont typeface="Arial" panose="020B0604020202020204" pitchFamily="34" charset="0"/>
              <a:buNone/>
            </a:pPr>
            <a:r>
              <a:rPr lang="en-US" sz="1200" b="1" dirty="0">
                <a:solidFill>
                  <a:schemeClr val="tx1"/>
                </a:solidFill>
                <a:latin typeface="Arial" panose="020B0604020202020204" pitchFamily="34" charset="0"/>
                <a:ea typeface="Proxima Nova"/>
                <a:cs typeface="Arial" panose="020B0604020202020204" pitchFamily="34" charset="0"/>
                <a:sym typeface="Proxima Nova"/>
              </a:rPr>
              <a:t>Service Delivery:</a:t>
            </a:r>
            <a:r>
              <a:rPr lang="en-US" sz="1200" dirty="0">
                <a:solidFill>
                  <a:schemeClr val="tx1"/>
                </a:solidFill>
                <a:latin typeface="Arial" panose="020B0604020202020204" pitchFamily="34" charset="0"/>
                <a:ea typeface="Proxima Nova"/>
                <a:cs typeface="Arial" panose="020B0604020202020204" pitchFamily="34" charset="0"/>
                <a:sym typeface="Proxima Nova"/>
              </a:rPr>
              <a:t> </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Immediate Postpartum Family Planning</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Mobile Outreach Services</a:t>
            </a:r>
          </a:p>
          <a:p>
            <a:pPr marL="171450" indent="-171450">
              <a:lnSpc>
                <a:spcPct val="100000"/>
              </a:lnSpc>
              <a:spcBef>
                <a:spcPts val="1600"/>
              </a:spcBef>
              <a:buSzPts val="1800"/>
              <a:buFont typeface="Arial" panose="020B0604020202020204" pitchFamily="34" charset="0"/>
              <a:buChar char="•"/>
            </a:pPr>
            <a:r>
              <a:rPr lang="en-US" sz="1200" dirty="0" err="1">
                <a:solidFill>
                  <a:schemeClr val="tx1"/>
                </a:solidFill>
                <a:latin typeface="Arial" panose="020B0604020202020204" pitchFamily="34" charset="0"/>
                <a:ea typeface="Proxima Nova"/>
                <a:cs typeface="Arial" panose="020B0604020202020204" pitchFamily="34" charset="0"/>
                <a:sym typeface="Proxima Nova"/>
              </a:rPr>
              <a:t>Postabortion</a:t>
            </a:r>
            <a:r>
              <a:rPr lang="en-US" sz="1200" dirty="0">
                <a:solidFill>
                  <a:schemeClr val="tx1"/>
                </a:solidFill>
                <a:latin typeface="Arial" panose="020B0604020202020204" pitchFamily="34" charset="0"/>
                <a:ea typeface="Proxima Nova"/>
                <a:cs typeface="Arial" panose="020B0604020202020204" pitchFamily="34" charset="0"/>
                <a:sym typeface="Proxima Nova"/>
              </a:rPr>
              <a:t> Family Planning</a:t>
            </a:r>
          </a:p>
          <a:p>
            <a:pPr indent="-50800">
              <a:spcBef>
                <a:spcPts val="0"/>
              </a:spcBef>
              <a:buClr>
                <a:schemeClr val="dk1"/>
              </a:buClr>
              <a:buSzPts val="2800"/>
              <a:buFont typeface="Arial"/>
              <a:buNone/>
            </a:pPr>
            <a:endParaRPr lang="en-US" sz="1200" dirty="0">
              <a:solidFill>
                <a:schemeClr val="tx1"/>
              </a:solidFill>
              <a:latin typeface="Arial" panose="020B0604020202020204" pitchFamily="34" charset="0"/>
              <a:cs typeface="Arial" panose="020B0604020202020204" pitchFamily="34" charset="0"/>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chemeClr val="tx1"/>
                </a:solidFill>
                <a:latin typeface="Arial" panose="020B0604020202020204" pitchFamily="34" charset="0"/>
                <a:ea typeface="Proxima Nova"/>
                <a:cs typeface="Arial" panose="020B0604020202020204" pitchFamily="34" charset="0"/>
                <a:sym typeface="Proxima Nova"/>
              </a:rPr>
              <a:t>Enabling Environment: </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Domestic Public Financing</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Educating Girls</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Supply Chain Management</a:t>
            </a:r>
          </a:p>
          <a:p>
            <a:pPr marL="101600" marR="0" lvl="0" indent="0" algn="l" rtl="0">
              <a:lnSpc>
                <a:spcPct val="100000"/>
              </a:lnSpc>
              <a:spcBef>
                <a:spcPts val="0"/>
              </a:spcBef>
              <a:spcAft>
                <a:spcPts val="0"/>
              </a:spcAft>
              <a:buClr>
                <a:srgbClr val="000000"/>
              </a:buClr>
              <a:buSzPts val="2000"/>
              <a:buFont typeface="Proxima Nova"/>
              <a:buNone/>
            </a:pPr>
            <a:endParaRPr lang="en-US" sz="1000" b="1" i="0" u="none" strike="noStrike" cap="none" dirty="0">
              <a:solidFill>
                <a:schemeClr val="tx1"/>
              </a:solidFill>
              <a:latin typeface="Arial" panose="020B0604020202020204" pitchFamily="34" charset="0"/>
              <a:ea typeface="Proxima Nova"/>
              <a:cs typeface="Arial" panose="020B0604020202020204" pitchFamily="34" charset="0"/>
              <a:sym typeface="Proxima Nova"/>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chemeClr val="tx1"/>
                </a:solidFill>
                <a:latin typeface="Arial" panose="020B0604020202020204" pitchFamily="34" charset="0"/>
                <a:ea typeface="Proxima Nova"/>
                <a:cs typeface="Arial" panose="020B0604020202020204" pitchFamily="34" charset="0"/>
                <a:sym typeface="Proxima Nova"/>
              </a:rPr>
              <a:t>Social and Behavior Change: </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Community Group Engagement</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Digital Health for SBC</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Mass Media</a:t>
            </a:r>
          </a:p>
          <a:p>
            <a:pPr marL="101600" marR="0" lvl="0" indent="0" algn="l" rtl="0">
              <a:lnSpc>
                <a:spcPct val="100000"/>
              </a:lnSpc>
              <a:spcBef>
                <a:spcPts val="0"/>
              </a:spcBef>
              <a:spcAft>
                <a:spcPts val="0"/>
              </a:spcAft>
              <a:buClr>
                <a:srgbClr val="212121"/>
              </a:buClr>
              <a:buSzPts val="2000"/>
              <a:buFont typeface="Proxima Nova"/>
              <a:buNone/>
            </a:pPr>
            <a:endPar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endParaRPr>
          </a:p>
          <a:p>
            <a:pPr marL="0" indent="0">
              <a:lnSpc>
                <a:spcPct val="100000"/>
              </a:lnSpc>
              <a:spcBef>
                <a:spcPts val="1600"/>
              </a:spcBef>
              <a:buSzPts val="1800"/>
              <a:buFont typeface="Arial" panose="020B0604020202020204" pitchFamily="34" charset="0"/>
              <a:buNone/>
            </a:pPr>
            <a:r>
              <a:rPr lang="en-US" sz="1200" b="1" dirty="0">
                <a:solidFill>
                  <a:schemeClr val="tx1"/>
                </a:solidFill>
                <a:latin typeface="Arial" panose="020B0604020202020204" pitchFamily="34" charset="0"/>
                <a:ea typeface="Proxima Nova"/>
                <a:cs typeface="Arial" panose="020B0604020202020204" pitchFamily="34" charset="0"/>
                <a:sym typeface="Proxima Nova"/>
              </a:rPr>
              <a:t>Enhancements:</a:t>
            </a:r>
            <a:r>
              <a:rPr lang="en-US" sz="1200" dirty="0">
                <a:solidFill>
                  <a:schemeClr val="tx1"/>
                </a:solidFill>
                <a:latin typeface="Arial" panose="020B0604020202020204" pitchFamily="34" charset="0"/>
                <a:ea typeface="Proxima Nova"/>
                <a:cs typeface="Arial" panose="020B0604020202020204" pitchFamily="34" charset="0"/>
                <a:sym typeface="Proxima Nova"/>
              </a:rPr>
              <a:t> </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Digital Health for Systems</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Adolescent-Responsive Contraceptive Services</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Family Planning Vouchers</a:t>
            </a:r>
            <a:endPar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endParaRPr>
          </a:p>
          <a:p>
            <a:pPr marL="457200" marR="0" lvl="0" indent="0" algn="l" rtl="0">
              <a:lnSpc>
                <a:spcPct val="100000"/>
              </a:lnSpc>
              <a:spcBef>
                <a:spcPts val="1600"/>
              </a:spcBef>
              <a:spcAft>
                <a:spcPts val="0"/>
              </a:spcAft>
              <a:buClr>
                <a:srgbClr val="000000"/>
              </a:buClr>
              <a:buSzPts val="2000"/>
              <a:buFont typeface="Arial"/>
              <a:buNone/>
            </a:pPr>
            <a:endPar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endParaRPr>
          </a:p>
          <a:p>
            <a:pPr marL="0" marR="0" lvl="0" indent="0" algn="l" defTabSz="914400" rtl="0" eaLnBrk="1" fontAlgn="auto" latinLnBrk="0" hangingPunct="1">
              <a:lnSpc>
                <a:spcPct val="100000"/>
              </a:lnSpc>
              <a:spcBef>
                <a:spcPts val="0"/>
              </a:spcBef>
              <a:spcAft>
                <a:spcPts val="0"/>
              </a:spcAft>
              <a:buClrTx/>
              <a:buSzPts val="1800"/>
              <a:buFont typeface="Arial" panose="020B0604020202020204" pitchFamily="34" charset="0"/>
              <a:buNone/>
              <a:tabLst/>
              <a:defRPr/>
            </a:pPr>
            <a:r>
              <a:rPr lang="en-US" sz="1200" b="0" i="0" u="none" strike="noStrike" cap="none" dirty="0">
                <a:solidFill>
                  <a:schemeClr val="tx1"/>
                </a:solidFill>
                <a:latin typeface="Arial" panose="020B0604020202020204" pitchFamily="34" charset="0"/>
                <a:ea typeface="Arial"/>
                <a:cs typeface="Arial" panose="020B0604020202020204" pitchFamily="34" charset="0"/>
                <a:sym typeface="Arial"/>
              </a:rPr>
              <a:t>All HIPs are Available in English, Spanish, French, and Portuguese.</a:t>
            </a:r>
          </a:p>
        </p:txBody>
      </p:sp>
      <p:sp>
        <p:nvSpPr>
          <p:cNvPr id="4" name="Slide Number Placeholder 3"/>
          <p:cNvSpPr>
            <a:spLocks noGrp="1"/>
          </p:cNvSpPr>
          <p:nvPr>
            <p:ph type="sldNum" sz="quarter" idx="5"/>
          </p:nvPr>
        </p:nvSpPr>
        <p:spPr/>
        <p:txBody>
          <a:bodyPr/>
          <a:lstStyle/>
          <a:p>
            <a:fld id="{F519F06E-5C09-4463-ADDC-863B2CA6F140}" type="slidenum">
              <a:rPr lang="en-US" smtClean="0"/>
              <a:t>4</a:t>
            </a:fld>
            <a:endParaRPr lang="en-US"/>
          </a:p>
        </p:txBody>
      </p:sp>
    </p:spTree>
    <p:extLst>
      <p:ext uri="{BB962C8B-B14F-4D97-AF65-F5344CB8AC3E}">
        <p14:creationId xmlns:p14="http://schemas.microsoft.com/office/powerpoint/2010/main" val="370181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effectLst/>
                <a:latin typeface="Arial" panose="020B0604020202020204" pitchFamily="34" charset="0"/>
                <a:cs typeface="Arial" panose="020B0604020202020204" pitchFamily="34" charset="0"/>
              </a:rPr>
              <a:t>The High Impact Practices in Family Planning (HIPs) are supported by over 65 organizations. These organizations play a vital role in developing, reviewing, disseminating, and implementing HIPs in family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effectLst/>
                <a:latin typeface="Arial" panose="020B0604020202020204" pitchFamily="34" charset="0"/>
                <a:cs typeface="Arial" panose="020B0604020202020204" pitchFamily="34" charset="0"/>
              </a:rPr>
              <a:t>The HIPs partnership includes various structures to ensure HIP products are developed, kept up to date, and disseminated widely. These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Co-sponsors – Serve as the secretariat for the 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Partners – Contribute to key HIP products and endorse the HIPs.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Technical Advisory Group – Ensure high technical quality of key HIP products and approve HIP brief and SPG concepts for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P&amp;D Team – Support the production and dissemination (P&amp;D) of HIP products.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Technical Expert Groups – Write new HIP briefs and ensure they are up-to-date.</a:t>
            </a: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For more information about the HIP Partnership, please copy and paste this link into your web browser: </a:t>
            </a:r>
            <a:r>
              <a:rPr lang="en-US" dirty="0">
                <a:solidFill>
                  <a:srgbClr val="0563C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https://www.fphighimpactpractices.org/partnership-structure</a:t>
            </a:r>
            <a:r>
              <a:rPr lang="en-US"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
            </a: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5</a:t>
            </a:fld>
            <a:endParaRPr lang="en-US"/>
          </a:p>
        </p:txBody>
      </p:sp>
    </p:spTree>
    <p:extLst>
      <p:ext uri="{BB962C8B-B14F-4D97-AF65-F5344CB8AC3E}">
        <p14:creationId xmlns:p14="http://schemas.microsoft.com/office/powerpoint/2010/main" val="3302517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Social marketing seeks to leverage marketing concepts to influence behaviors that benefit individuals and communities for the greater social good. It uses behavior change theory, market research, and consumer insight to inform the delivery of health information, products, and services that are attuned to client’s needs, values, and preferences.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1E1E1E"/>
              </a:solidFill>
              <a:latin typeface="Arial" panose="020B0604020202020204" pitchFamily="34" charset="0"/>
              <a:cs typeface="Arial" panose="020B0604020202020204" pitchFamily="34" charset="0"/>
            </a:endParaRPr>
          </a:p>
          <a:p>
            <a:r>
              <a:rPr lang="en-US" sz="1200" b="0" i="0" u="none" strike="noStrike" baseline="0" dirty="0">
                <a:latin typeface="Arial" panose="020B0604020202020204" pitchFamily="34" charset="0"/>
                <a:cs typeface="Arial" panose="020B0604020202020204" pitchFamily="34" charset="0"/>
              </a:rPr>
              <a:t>For more information about Service Delivery HIPs, please </a:t>
            </a:r>
            <a:r>
              <a:rPr lang="en-US" sz="1200" dirty="0">
                <a:latin typeface="Arial" panose="020B0604020202020204" pitchFamily="34" charset="0"/>
                <a:cs typeface="Arial" panose="020B0604020202020204" pitchFamily="34" charset="0"/>
              </a:rPr>
              <a:t>copy and paste this link into your web browser to</a:t>
            </a:r>
            <a:r>
              <a:rPr lang="en-US" sz="1200" b="0" i="0" u="none" strike="noStrike" baseline="0" dirty="0">
                <a:latin typeface="Arial" panose="020B0604020202020204" pitchFamily="34" charset="0"/>
                <a:cs typeface="Arial" panose="020B0604020202020204" pitchFamily="34" charset="0"/>
              </a:rPr>
              <a:t> visit this matrix of tools developed by IBP/WHO: </a:t>
            </a:r>
            <a:r>
              <a:rPr lang="en-US" sz="1200" b="0" i="0" u="sng" strike="noStrike" baseline="0" dirty="0">
                <a:latin typeface="Arial" panose="020B0604020202020204" pitchFamily="34" charset="0"/>
                <a:cs typeface="Arial" panose="020B0604020202020204" pitchFamily="34" charset="0"/>
              </a:rPr>
              <a:t>https://www.fphighimpactpractices.org/ibp-who-matrix/</a:t>
            </a:r>
          </a:p>
          <a:p>
            <a:pPr marL="285750" indent="-285750">
              <a:buFontTx/>
              <a:buChar char="-"/>
            </a:pPr>
            <a:r>
              <a:rPr lang="en-US" sz="1200" b="0" i="0" u="none" strike="noStrike" baseline="0" dirty="0">
                <a:solidFill>
                  <a:srgbClr val="1E1E1E"/>
                </a:solidFill>
                <a:latin typeface="Arial" panose="020B0604020202020204" pitchFamily="34" charset="0"/>
                <a:cs typeface="Arial" panose="020B0604020202020204" pitchFamily="34" charset="0"/>
              </a:rPr>
              <a:t>These tools can be used in conjunction with Service Delivery HIPs. </a:t>
            </a:r>
          </a:p>
          <a:p>
            <a:pPr marL="285750" indent="-285750">
              <a:buFontTx/>
              <a:buChar char="-"/>
            </a:pPr>
            <a:r>
              <a:rPr lang="en-US" sz="1200" b="0" i="0" u="none" strike="noStrike" baseline="0" dirty="0">
                <a:solidFill>
                  <a:srgbClr val="1E1E1E"/>
                </a:solidFill>
                <a:latin typeface="Arial" panose="020B0604020202020204" pitchFamily="34" charset="0"/>
                <a:cs typeface="Arial" panose="020B0604020202020204" pitchFamily="34" charset="0"/>
              </a:rPr>
              <a:t>Available in online and downloadable PDF format.</a:t>
            </a:r>
          </a:p>
          <a:p>
            <a:pPr marL="0" indent="0">
              <a:buFontTx/>
              <a:buNone/>
            </a:pPr>
            <a:endParaRPr lang="en-US" sz="1200" b="0" i="0" u="none" strike="noStrike" baseline="0" dirty="0">
              <a:solidFill>
                <a:srgbClr val="1E1E1E"/>
              </a:solidFill>
              <a:latin typeface="Arial" panose="020B0604020202020204" pitchFamily="34" charset="0"/>
              <a:cs typeface="Arial" panose="020B0604020202020204" pitchFamily="34" charset="0"/>
            </a:endParaRPr>
          </a:p>
          <a:p>
            <a:r>
              <a:rPr lang="en-US" sz="1200" b="0" i="0" u="none" strike="noStrike" baseline="0" dirty="0">
                <a:solidFill>
                  <a:srgbClr val="1E1E1E"/>
                </a:solidFill>
                <a:latin typeface="Arial" panose="020B0604020202020204" pitchFamily="34" charset="0"/>
                <a:cs typeface="Arial" panose="020B0604020202020204" pitchFamily="34" charset="0"/>
              </a:rPr>
              <a:t>Did you know that we have a webinar recording and downloadable PDF presentation about this HIP? Please </a:t>
            </a:r>
            <a:r>
              <a:rPr lang="en-US" sz="1200" dirty="0">
                <a:latin typeface="Arial" panose="020B0604020202020204" pitchFamily="34" charset="0"/>
                <a:cs typeface="Arial" panose="020B0604020202020204" pitchFamily="34" charset="0"/>
              </a:rPr>
              <a:t>copy and paste this link into your web browser to </a:t>
            </a:r>
            <a:r>
              <a:rPr lang="en-US" sz="1200" b="0" i="0" u="none" strike="noStrike" baseline="0" dirty="0">
                <a:solidFill>
                  <a:srgbClr val="1E1E1E"/>
                </a:solidFill>
                <a:latin typeface="Arial" panose="020B0604020202020204" pitchFamily="34" charset="0"/>
                <a:cs typeface="Arial" panose="020B0604020202020204" pitchFamily="34" charset="0"/>
              </a:rPr>
              <a:t>visit: </a:t>
            </a:r>
            <a:r>
              <a:rPr lang="en-US" sz="1200" b="0" i="0" u="sng" strike="noStrike" baseline="0" dirty="0">
                <a:solidFill>
                  <a:srgbClr val="1E1E1E"/>
                </a:solidFill>
                <a:latin typeface="Arial" panose="020B0604020202020204" pitchFamily="34" charset="0"/>
                <a:cs typeface="Arial" panose="020B0604020202020204" pitchFamily="34" charset="0"/>
              </a:rPr>
              <a:t>https://</a:t>
            </a:r>
            <a:r>
              <a:rPr lang="en-US" sz="1200" b="0" i="0" u="sng" strike="noStrike" baseline="0" dirty="0" err="1">
                <a:solidFill>
                  <a:srgbClr val="1E1E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1E1E1E"/>
                </a:solidFill>
                <a:latin typeface="Arial" panose="020B0604020202020204" pitchFamily="34" charset="0"/>
                <a:cs typeface="Arial" panose="020B0604020202020204" pitchFamily="34" charset="0"/>
              </a:rPr>
              <a:t>/webinar-social-marketing/</a:t>
            </a:r>
            <a:endParaRPr lang="en-US" sz="1200" b="1" i="0" u="sng" strike="noStrike" baseline="0" dirty="0">
              <a:solidFill>
                <a:srgbClr val="1E1E1E"/>
              </a:solidFill>
              <a:latin typeface="Arial" panose="020B0604020202020204" pitchFamily="34" charset="0"/>
              <a:cs typeface="Arial" panose="020B0604020202020204" pitchFamily="34" charset="0"/>
            </a:endParaRPr>
          </a:p>
          <a:p>
            <a:pPr marL="285750" indent="-285750">
              <a:buFontTx/>
              <a:buChar char="-"/>
            </a:pPr>
            <a:r>
              <a:rPr lang="en-US" sz="1200" b="0" i="0" u="none" strike="noStrike" baseline="0" dirty="0">
                <a:solidFill>
                  <a:srgbClr val="1E1E1E"/>
                </a:solidFill>
                <a:latin typeface="Arial" panose="020B0604020202020204" pitchFamily="34" charset="0"/>
                <a:cs typeface="Arial" panose="020B0604020202020204" pitchFamily="34" charset="0"/>
              </a:rPr>
              <a:t>This webinar contains recent implementation successes in several country contexts.</a:t>
            </a:r>
          </a:p>
          <a:p>
            <a:pPr marL="285750" indent="-285750">
              <a:buFontTx/>
              <a:buChar char="-"/>
            </a:pPr>
            <a:r>
              <a:rPr lang="en-US" sz="1200" b="0" i="0" u="none" strike="noStrike" baseline="0" dirty="0">
                <a:solidFill>
                  <a:srgbClr val="1E1E1E"/>
                </a:solidFill>
                <a:latin typeface="Arial" panose="020B0604020202020204" pitchFamily="34" charset="0"/>
                <a:cs typeface="Arial" panose="020B0604020202020204" pitchFamily="34" charset="0"/>
              </a:rPr>
              <a:t>Presenters include: </a:t>
            </a:r>
          </a:p>
          <a:p>
            <a:pPr marL="742950" lvl="1" indent="-285750">
              <a:buFontTx/>
              <a:buChar char="-"/>
            </a:pPr>
            <a:r>
              <a:rPr lang="en-US" sz="1200" b="0" i="0" dirty="0">
                <a:solidFill>
                  <a:srgbClr val="3E3F42"/>
                </a:solidFill>
                <a:effectLst/>
                <a:latin typeface="Arial" panose="020B0604020202020204" pitchFamily="34" charset="0"/>
                <a:cs typeface="Arial" panose="020B0604020202020204" pitchFamily="34" charset="0"/>
              </a:rPr>
              <a:t>Martyn Smith, FP2030 (moderator)</a:t>
            </a:r>
          </a:p>
          <a:p>
            <a:pPr marL="742950" lvl="1" indent="-285750">
              <a:buFontTx/>
              <a:buChar char="-"/>
            </a:pPr>
            <a:r>
              <a:rPr lang="en-US" sz="1200" b="0" i="0" kern="1200" dirty="0">
                <a:solidFill>
                  <a:schemeClr val="tx1"/>
                </a:solidFill>
                <a:effectLst/>
                <a:latin typeface="+mn-lt"/>
                <a:ea typeface="+mn-ea"/>
                <a:cs typeface="+mn-cs"/>
              </a:rPr>
              <a:t>Clancy Broxton, USAID</a:t>
            </a:r>
          </a:p>
          <a:p>
            <a:pPr marL="742950" lvl="1" indent="-285750">
              <a:buFontTx/>
              <a:buChar char="-"/>
            </a:pPr>
            <a:r>
              <a:rPr lang="en-US" sz="1200" b="0" i="0" kern="1200" dirty="0">
                <a:solidFill>
                  <a:schemeClr val="tx1"/>
                </a:solidFill>
                <a:effectLst/>
                <a:latin typeface="+mn-lt"/>
                <a:ea typeface="+mn-ea"/>
                <a:cs typeface="+mn-cs"/>
              </a:rPr>
              <a:t>Ram Ganesan, </a:t>
            </a:r>
            <a:r>
              <a:rPr lang="en-US" sz="1200" b="0" i="0" kern="1200" dirty="0" err="1">
                <a:solidFill>
                  <a:schemeClr val="tx1"/>
                </a:solidFill>
                <a:effectLst/>
                <a:latin typeface="+mn-lt"/>
                <a:ea typeface="+mn-ea"/>
                <a:cs typeface="+mn-cs"/>
              </a:rPr>
              <a:t>Abt</a:t>
            </a:r>
            <a:r>
              <a:rPr lang="en-US" sz="1200" b="0" i="0" kern="1200" dirty="0">
                <a:solidFill>
                  <a:schemeClr val="tx1"/>
                </a:solidFill>
                <a:effectLst/>
                <a:latin typeface="+mn-lt"/>
                <a:ea typeface="+mn-ea"/>
                <a:cs typeface="+mn-cs"/>
              </a:rPr>
              <a:t> Associates</a:t>
            </a:r>
          </a:p>
          <a:p>
            <a:pPr marL="742950" lvl="1" indent="-285750">
              <a:buFontTx/>
              <a:buChar char="-"/>
            </a:pPr>
            <a:r>
              <a:rPr lang="en-US" sz="1200" b="0" i="0" kern="1200" dirty="0" err="1">
                <a:solidFill>
                  <a:schemeClr val="tx1"/>
                </a:solidFill>
                <a:effectLst/>
                <a:latin typeface="+mn-lt"/>
                <a:ea typeface="+mn-ea"/>
                <a:cs typeface="+mn-cs"/>
              </a:rPr>
              <a:t>Jiblal</a:t>
            </a:r>
            <a:r>
              <a:rPr lang="en-US" sz="1200" b="0" i="0" kern="1200" dirty="0">
                <a:solidFill>
                  <a:schemeClr val="tx1"/>
                </a:solidFill>
                <a:effectLst/>
                <a:latin typeface="+mn-lt"/>
                <a:ea typeface="+mn-ea"/>
                <a:cs typeface="+mn-cs"/>
              </a:rPr>
              <a:t> Pokharel, CRS Nepal</a:t>
            </a:r>
          </a:p>
        </p:txBody>
      </p:sp>
      <p:sp>
        <p:nvSpPr>
          <p:cNvPr id="4" name="Slide Number Placeholder 3"/>
          <p:cNvSpPr>
            <a:spLocks noGrp="1"/>
          </p:cNvSpPr>
          <p:nvPr>
            <p:ph type="sldNum" sz="quarter" idx="5"/>
          </p:nvPr>
        </p:nvSpPr>
        <p:spPr/>
        <p:txBody>
          <a:bodyPr/>
          <a:lstStyle/>
          <a:p>
            <a:fld id="{F519F06E-5C09-4463-ADDC-863B2CA6F140}" type="slidenum">
              <a:rPr lang="en-US" smtClean="0"/>
              <a:t>6</a:t>
            </a:fld>
            <a:endParaRPr lang="en-US"/>
          </a:p>
        </p:txBody>
      </p:sp>
    </p:spTree>
    <p:extLst>
      <p:ext uri="{BB962C8B-B14F-4D97-AF65-F5344CB8AC3E}">
        <p14:creationId xmlns:p14="http://schemas.microsoft.com/office/powerpoint/2010/main" val="259848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Social marketing seeks to </a:t>
            </a:r>
            <a:r>
              <a:rPr lang="en-US" sz="1200" b="1" dirty="0">
                <a:solidFill>
                  <a:srgbClr val="000000"/>
                </a:solidFill>
                <a:latin typeface="Arial" panose="020B0604020202020204" pitchFamily="34" charset="0"/>
                <a:cs typeface="Arial" panose="020B0604020202020204" pitchFamily="34" charset="0"/>
              </a:rPr>
              <a:t>leverage marketing concepts to influence behaviors </a:t>
            </a:r>
            <a:r>
              <a:rPr lang="en-US" sz="1200" dirty="0">
                <a:solidFill>
                  <a:srgbClr val="000000"/>
                </a:solidFill>
                <a:latin typeface="Arial" panose="020B0604020202020204" pitchFamily="34" charset="0"/>
                <a:cs typeface="Arial" panose="020B0604020202020204" pitchFamily="34" charset="0"/>
              </a:rPr>
              <a:t>that benefit individuals and communities for the greater social good.</a:t>
            </a: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To do so, social marketing defines its program objectives and utilizes the following four foundational elements of marketing (i.e., the </a:t>
            </a:r>
            <a:r>
              <a:rPr lang="en-US" sz="1200" b="1" dirty="0">
                <a:solidFill>
                  <a:srgbClr val="000000"/>
                </a:solidFill>
                <a:latin typeface="Arial" panose="020B0604020202020204" pitchFamily="34" charset="0"/>
                <a:cs typeface="Arial" panose="020B0604020202020204" pitchFamily="34" charset="0"/>
              </a:rPr>
              <a:t>4 Ps: product, price, promotion, and place</a:t>
            </a:r>
            <a:r>
              <a:rPr lang="en-US" sz="1200" dirty="0">
                <a:solidFill>
                  <a:srgbClr val="000000"/>
                </a:solidFill>
                <a:latin typeface="Arial" panose="020B0604020202020204" pitchFamily="34" charset="0"/>
                <a:cs typeface="Arial" panose="020B0604020202020204" pitchFamily="34" charset="0"/>
              </a:rPr>
              <a:t>) to develop strategies to achieve them.</a:t>
            </a: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The 4Ps plus policy can be defined as follows:</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Product: a good or service offered to a specific market segment or priority group.</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Price: clients’ willingness or ability to pay, considering financial and opportunity costs and competition with other similar products.</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Promotion: communication and/or advertising about the product or service targeted to the market segment or priority group.</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Place: availability and distribution channels to reach the target market segment, linked to promotion channels.</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Policy: policy revision, adoption, and/or guidance to ensure a healthy market.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What distinguishes social marketing from other behavior change approaches is the notion of </a:t>
            </a:r>
            <a:r>
              <a:rPr lang="en-US" sz="1200" b="1" dirty="0">
                <a:solidFill>
                  <a:srgbClr val="054A8E"/>
                </a:solidFill>
                <a:latin typeface="Arial" panose="020B0604020202020204" pitchFamily="34" charset="0"/>
                <a:cs typeface="Arial" panose="020B0604020202020204" pitchFamily="34" charset="0"/>
              </a:rPr>
              <a:t>value exchange, or the idea that the target audience will adopt or select—a contraceptive method, product, or service—in exchange for perceived benefits.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Community Health Workers: </a:t>
            </a:r>
            <a:r>
              <a:rPr lang="en-US" u="sng" dirty="0">
                <a:latin typeface="Arial" panose="020B0604020202020204" pitchFamily="34" charset="0"/>
                <a:cs typeface="Arial" panose="020B0604020202020204" pitchFamily="34" charset="0"/>
              </a:rPr>
              <a:t>https://</a:t>
            </a:r>
            <a:r>
              <a:rPr lang="en-US" u="sng" dirty="0" err="1">
                <a:latin typeface="Arial" panose="020B0604020202020204" pitchFamily="34" charset="0"/>
                <a:cs typeface="Arial" panose="020B0604020202020204" pitchFamily="34" charset="0"/>
              </a:rPr>
              <a:t>www.fphighimpactpractices.org</a:t>
            </a:r>
            <a:r>
              <a:rPr lang="en-US" u="sng" dirty="0">
                <a:latin typeface="Arial" panose="020B0604020202020204" pitchFamily="34" charset="0"/>
                <a:cs typeface="Arial" panose="020B0604020202020204" pitchFamily="34" charset="0"/>
              </a:rPr>
              <a:t>/briefs/community-health-workers/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Pharmacies and Drug Shops: </a:t>
            </a:r>
            <a:r>
              <a:rPr lang="en-US" u="sng" dirty="0">
                <a:latin typeface="Arial" panose="020B0604020202020204" pitchFamily="34" charset="0"/>
                <a:cs typeface="Arial" panose="020B0604020202020204" pitchFamily="34" charset="0"/>
              </a:rPr>
              <a:t>https://</a:t>
            </a:r>
            <a:r>
              <a:rPr lang="en-US" u="sng" dirty="0" err="1">
                <a:latin typeface="Arial" panose="020B0604020202020204" pitchFamily="34" charset="0"/>
                <a:cs typeface="Arial" panose="020B0604020202020204" pitchFamily="34" charset="0"/>
              </a:rPr>
              <a:t>www.fphighimpactpractices.org</a:t>
            </a:r>
            <a:r>
              <a:rPr lang="en-US" u="sng" dirty="0">
                <a:latin typeface="Arial" panose="020B0604020202020204" pitchFamily="34" charset="0"/>
                <a:cs typeface="Arial" panose="020B0604020202020204" pitchFamily="34" charset="0"/>
              </a:rPr>
              <a:t>/briefs/drug-shops-and-pharmacies/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Social Franchising: </a:t>
            </a:r>
            <a:r>
              <a:rPr lang="en-US" u="sng" dirty="0">
                <a:latin typeface="Arial" panose="020B0604020202020204" pitchFamily="34" charset="0"/>
                <a:cs typeface="Arial" panose="020B0604020202020204" pitchFamily="34" charset="0"/>
              </a:rPr>
              <a:t>https://</a:t>
            </a:r>
            <a:r>
              <a:rPr lang="en-US" u="sng" dirty="0" err="1">
                <a:latin typeface="Arial" panose="020B0604020202020204" pitchFamily="34" charset="0"/>
                <a:cs typeface="Arial" panose="020B0604020202020204" pitchFamily="34" charset="0"/>
              </a:rPr>
              <a:t>www.fphighimpactpractices.org</a:t>
            </a:r>
            <a:r>
              <a:rPr lang="en-US" u="sng" dirty="0">
                <a:latin typeface="Arial" panose="020B0604020202020204" pitchFamily="34" charset="0"/>
                <a:cs typeface="Arial" panose="020B0604020202020204" pitchFamily="34" charset="0"/>
              </a:rPr>
              <a:t>/briefs/social-franchising/</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For more information, please copy and paste this link into your web browser to reference the “Background” section on the HIP brief: </a:t>
            </a:r>
            <a:r>
              <a:rPr lang="en-US" u="sng" dirty="0">
                <a:latin typeface="Arial" panose="020B0604020202020204" pitchFamily="34" charset="0"/>
                <a:cs typeface="Arial" panose="020B0604020202020204" pitchFamily="34" charset="0"/>
              </a:rPr>
              <a:t>https://</a:t>
            </a:r>
            <a:r>
              <a:rPr lang="en-US" u="sng" dirty="0" err="1">
                <a:latin typeface="Arial" panose="020B0604020202020204" pitchFamily="34" charset="0"/>
                <a:cs typeface="Arial" panose="020B0604020202020204" pitchFamily="34" charset="0"/>
              </a:rPr>
              <a:t>www.fphighimpactpractices.org</a:t>
            </a:r>
            <a:r>
              <a:rPr lang="en-US" u="sng" dirty="0">
                <a:latin typeface="Arial" panose="020B0604020202020204" pitchFamily="34" charset="0"/>
                <a:cs typeface="Arial" panose="020B0604020202020204" pitchFamily="34" charset="0"/>
              </a:rPr>
              <a:t>/briefs/social-marketing/</a:t>
            </a:r>
            <a:endParaRPr lang="en-US" b="1"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7</a:t>
            </a:fld>
            <a:endParaRPr lang="en-US"/>
          </a:p>
        </p:txBody>
      </p:sp>
    </p:spTree>
    <p:extLst>
      <p:ext uri="{BB962C8B-B14F-4D97-AF65-F5344CB8AC3E}">
        <p14:creationId xmlns:p14="http://schemas.microsoft.com/office/powerpoint/2010/main" val="2473821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For more information, please copy and paste this link into your web browser to reference the “Background” section on the HIP brief: </a:t>
            </a:r>
            <a:r>
              <a:rPr lang="en-US" u="sng" dirty="0">
                <a:latin typeface="Arial" panose="020B0604020202020204" pitchFamily="34" charset="0"/>
                <a:cs typeface="Arial" panose="020B0604020202020204" pitchFamily="34" charset="0"/>
              </a:rPr>
              <a:t>https://</a:t>
            </a:r>
            <a:r>
              <a:rPr lang="en-US" u="sng" dirty="0" err="1">
                <a:latin typeface="Arial" panose="020B0604020202020204" pitchFamily="34" charset="0"/>
                <a:cs typeface="Arial" panose="020B0604020202020204" pitchFamily="34" charset="0"/>
              </a:rPr>
              <a:t>www.fphighimpactpractices.org</a:t>
            </a:r>
            <a:r>
              <a:rPr lang="en-US" u="sng" dirty="0">
                <a:latin typeface="Arial" panose="020B0604020202020204" pitchFamily="34" charset="0"/>
                <a:cs typeface="Arial" panose="020B0604020202020204" pitchFamily="34" charset="0"/>
              </a:rPr>
              <a:t>/briefs/social-marketing/</a:t>
            </a:r>
            <a:endParaRPr lang="en-US" b="1"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8</a:t>
            </a:fld>
            <a:endParaRPr lang="en-US"/>
          </a:p>
        </p:txBody>
      </p:sp>
    </p:spTree>
    <p:extLst>
      <p:ext uri="{BB962C8B-B14F-4D97-AF65-F5344CB8AC3E}">
        <p14:creationId xmlns:p14="http://schemas.microsoft.com/office/powerpoint/2010/main" val="1257372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211D1E"/>
                </a:solidFill>
                <a:latin typeface="Arial" panose="020B0604020202020204" pitchFamily="34" charset="0"/>
                <a:cs typeface="Arial" panose="020B0604020202020204" pitchFamily="34" charset="0"/>
              </a:rPr>
              <a:t>View Figure 1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sz="1200" b="0" i="0" u="sng" strike="noStrike" baseline="0" dirty="0">
                <a:solidFill>
                  <a:srgbClr val="211D1E"/>
                </a:solidFill>
                <a:latin typeface="Arial" panose="020B0604020202020204" pitchFamily="34" charset="0"/>
                <a:cs typeface="Arial" panose="020B0604020202020204" pitchFamily="34" charset="0"/>
              </a:rPr>
              <a:t>https://</a:t>
            </a:r>
            <a:r>
              <a:rPr lang="en-US" sz="1200" b="0" i="0" u="sng" strike="noStrike" baseline="0" dirty="0" err="1">
                <a:solidFill>
                  <a:srgbClr val="211D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211D1E"/>
                </a:solidFill>
                <a:latin typeface="Arial" panose="020B0604020202020204" pitchFamily="34" charset="0"/>
                <a:cs typeface="Arial" panose="020B0604020202020204" pitchFamily="34" charset="0"/>
              </a:rPr>
              <a:t>/briefs/social-marketing/</a:t>
            </a:r>
            <a:endParaRPr lang="en-US" sz="1200"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9</a:t>
            </a:fld>
            <a:endParaRPr lang="en-US"/>
          </a:p>
        </p:txBody>
      </p:sp>
    </p:spTree>
    <p:extLst>
      <p:ext uri="{BB962C8B-B14F-4D97-AF65-F5344CB8AC3E}">
        <p14:creationId xmlns:p14="http://schemas.microsoft.com/office/powerpoint/2010/main" val="33511505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979E66-FF2D-4679-8BF1-CF563CFC6F82}"/>
              </a:ext>
            </a:extLst>
          </p:cNvPr>
          <p:cNvSpPr/>
          <p:nvPr userDrawn="1"/>
        </p:nvSpPr>
        <p:spPr>
          <a:xfrm>
            <a:off x="1143000" y="8877300"/>
            <a:ext cx="12513531" cy="1247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674516" y="5186362"/>
            <a:ext cx="9222084" cy="2243138"/>
          </a:xfrm>
          <a:prstGeom prst="rect">
            <a:avLst/>
          </a:prstGeom>
        </p:spPr>
        <p:txBody>
          <a:bodyPr>
            <a:noAutofit/>
          </a:bodyPr>
          <a:lstStyle>
            <a:lvl1pPr>
              <a:defRPr sz="8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674516" y="7586073"/>
            <a:ext cx="9222084" cy="638761"/>
          </a:xfrm>
        </p:spPr>
        <p:txBody>
          <a:bodyPr/>
          <a:lstStyle>
            <a:lvl1pPr marL="0" indent="0" algn="l">
              <a:buNone/>
              <a:defRPr b="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2">
            <a:extLst>
              <a:ext uri="{FF2B5EF4-FFF2-40B4-BE49-F238E27FC236}">
                <a16:creationId xmlns:a16="http://schemas.microsoft.com/office/drawing/2014/main" id="{D7E2C038-2715-4E70-B344-CC0D5CFB03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7086014"/>
            <a:ext cx="3221692" cy="3221692"/>
          </a:xfrm>
          <a:prstGeom prst="rect">
            <a:avLst/>
          </a:prstGeom>
        </p:spPr>
      </p:pic>
      <p:pic>
        <p:nvPicPr>
          <p:cNvPr id="8" name="Picture 7">
            <a:extLst>
              <a:ext uri="{FF2B5EF4-FFF2-40B4-BE49-F238E27FC236}">
                <a16:creationId xmlns:a16="http://schemas.microsoft.com/office/drawing/2014/main" id="{99CC206E-D70E-40C3-9B19-14B828E242B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1151231" y="3155109"/>
            <a:ext cx="7151453" cy="7151453"/>
          </a:xfrm>
          <a:prstGeom prst="rect">
            <a:avLst/>
          </a:prstGeom>
        </p:spPr>
      </p:pic>
      <p:pic>
        <p:nvPicPr>
          <p:cNvPr id="11" name="Picture 8">
            <a:extLst>
              <a:ext uri="{FF2B5EF4-FFF2-40B4-BE49-F238E27FC236}">
                <a16:creationId xmlns:a16="http://schemas.microsoft.com/office/drawing/2014/main" id="{C29AB540-8219-4DD0-AF8A-2C46E7AFDB84}"/>
              </a:ext>
            </a:extLst>
          </p:cNvPr>
          <p:cNvPicPr>
            <a:picLocks noChangeAspect="1"/>
          </p:cNvPicPr>
          <p:nvPr userDrawn="1"/>
        </p:nvPicPr>
        <p:blipFill>
          <a:blip r:embed="rId6"/>
          <a:srcRect/>
          <a:stretch>
            <a:fillRect/>
          </a:stretch>
        </p:blipFill>
        <p:spPr>
          <a:xfrm>
            <a:off x="1674516" y="3921699"/>
            <a:ext cx="4451409" cy="111285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93795"/>
            <a:ext cx="8229600" cy="1897062"/>
          </a:xfrm>
          <a:prstGeom prst="rect">
            <a:avLst/>
          </a:prstGeom>
        </p:spPr>
        <p:txBody>
          <a:bodyPr>
            <a:noAutofit/>
          </a:bodyPr>
          <a:lstStyle>
            <a:lvl1pPr>
              <a:defRPr sz="6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988219" y="2857500"/>
            <a:ext cx="15089981" cy="6096000"/>
          </a:xfrm>
        </p:spPr>
        <p:txBody>
          <a:bodyPr/>
          <a:lstStyle>
            <a:lvl1pPr>
              <a:defRPr sz="4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3924300"/>
            <a:ext cx="7772400" cy="1362075"/>
          </a:xfrm>
          <a:prstGeom prst="rect">
            <a:avLst/>
          </a:prstGeom>
        </p:spPr>
        <p:txBody>
          <a:bodyPr anchor="t">
            <a:noAutofit/>
          </a:bodyPr>
          <a:lstStyle>
            <a:lvl1pPr algn="l">
              <a:defRPr sz="6000" b="1" cap="none">
                <a:latin typeface="Arial" panose="020B0604020202020204" pitchFamily="34" charset="0"/>
                <a:cs typeface="Arial" panose="020B0604020202020204" pitchFamily="34" charset="0"/>
              </a:defRPr>
            </a:lvl1pPr>
          </a:lstStyle>
          <a:p>
            <a:r>
              <a:rPr lang="en-US" dirty="0"/>
              <a:t>High Impact Practice</a:t>
            </a:r>
          </a:p>
        </p:txBody>
      </p:sp>
      <p:sp>
        <p:nvSpPr>
          <p:cNvPr id="3" name="Text Placeholder 2"/>
          <p:cNvSpPr>
            <a:spLocks noGrp="1"/>
          </p:cNvSpPr>
          <p:nvPr>
            <p:ph type="body" idx="1"/>
          </p:nvPr>
        </p:nvSpPr>
        <p:spPr>
          <a:xfrm>
            <a:off x="1066800" y="5448300"/>
            <a:ext cx="7772400" cy="1500187"/>
          </a:xfrm>
        </p:spPr>
        <p:txBody>
          <a:bodyPr anchor="t">
            <a:normAutofit/>
          </a:bodyPr>
          <a:lstStyle>
            <a:lvl1pPr marL="0" indent="0">
              <a:buNone/>
              <a:defRPr sz="32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7" name="Group 6">
            <a:extLst>
              <a:ext uri="{FF2B5EF4-FFF2-40B4-BE49-F238E27FC236}">
                <a16:creationId xmlns:a16="http://schemas.microsoft.com/office/drawing/2014/main" id="{DCA1195B-8837-4813-9F5B-418BDFEE6AF3}"/>
              </a:ext>
            </a:extLst>
          </p:cNvPr>
          <p:cNvGrpSpPr/>
          <p:nvPr userDrawn="1"/>
        </p:nvGrpSpPr>
        <p:grpSpPr>
          <a:xfrm flipH="1">
            <a:off x="10515600" y="0"/>
            <a:ext cx="7772400" cy="10287000"/>
            <a:chOff x="0" y="-14289"/>
            <a:chExt cx="8982646" cy="8997039"/>
          </a:xfrm>
        </p:grpSpPr>
        <p:grpSp>
          <p:nvGrpSpPr>
            <p:cNvPr id="8" name="Group 2">
              <a:extLst>
                <a:ext uri="{FF2B5EF4-FFF2-40B4-BE49-F238E27FC236}">
                  <a16:creationId xmlns:a16="http://schemas.microsoft.com/office/drawing/2014/main" id="{8FC9C960-EE86-4A6C-BB60-6F3BB9E74705}"/>
                </a:ext>
              </a:extLst>
            </p:cNvPr>
            <p:cNvGrpSpPr/>
            <p:nvPr/>
          </p:nvGrpSpPr>
          <p:grpSpPr>
            <a:xfrm rot="5400000">
              <a:off x="-7196" y="-7091"/>
              <a:ext cx="8997039" cy="8982644"/>
              <a:chOff x="0" y="0"/>
              <a:chExt cx="6350000" cy="6339840"/>
            </a:xfrm>
          </p:grpSpPr>
          <p:sp>
            <p:nvSpPr>
              <p:cNvPr id="10" name="Freeform 3">
                <a:extLst>
                  <a:ext uri="{FF2B5EF4-FFF2-40B4-BE49-F238E27FC236}">
                    <a16:creationId xmlns:a16="http://schemas.microsoft.com/office/drawing/2014/main" id="{4D1C6CCF-0591-4F13-826B-F3708D1E0250}"/>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4A8E"/>
              </a:solidFill>
            </p:spPr>
          </p:sp>
        </p:grpSp>
        <p:sp>
          <p:nvSpPr>
            <p:cNvPr id="9" name="Right Triangle 8">
              <a:extLst>
                <a:ext uri="{FF2B5EF4-FFF2-40B4-BE49-F238E27FC236}">
                  <a16:creationId xmlns:a16="http://schemas.microsoft.com/office/drawing/2014/main" id="{08EA33CA-4C7B-4900-B75A-8594411EF803}"/>
                </a:ext>
              </a:extLst>
            </p:cNvPr>
            <p:cNvSpPr/>
            <p:nvPr/>
          </p:nvSpPr>
          <p:spPr>
            <a:xfrm>
              <a:off x="0" y="-1"/>
              <a:ext cx="4343400" cy="4483725"/>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Rectangle 4">
            <a:extLst>
              <a:ext uri="{FF2B5EF4-FFF2-40B4-BE49-F238E27FC236}">
                <a16:creationId xmlns:a16="http://schemas.microsoft.com/office/drawing/2014/main" id="{E9F3A335-C1F7-4ADC-AC21-FF0F5AD0BECD}"/>
              </a:ext>
            </a:extLst>
          </p:cNvPr>
          <p:cNvSpPr/>
          <p:nvPr userDrawn="1"/>
        </p:nvSpPr>
        <p:spPr>
          <a:xfrm>
            <a:off x="0" y="6515100"/>
            <a:ext cx="18288000" cy="3771900"/>
          </a:xfrm>
          <a:prstGeom prst="rect">
            <a:avLst/>
          </a:pr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6" name="Graphic 5" descr="World outline">
            <a:extLst>
              <a:ext uri="{FF2B5EF4-FFF2-40B4-BE49-F238E27FC236}">
                <a16:creationId xmlns:a16="http://schemas.microsoft.com/office/drawing/2014/main" id="{10D2A0DC-B6F6-468D-B5E8-0AB81C7B5E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84373" y="7834205"/>
            <a:ext cx="1133690" cy="1133690"/>
          </a:xfrm>
          <a:prstGeom prst="rect">
            <a:avLst/>
          </a:prstGeom>
        </p:spPr>
      </p:pic>
      <p:pic>
        <p:nvPicPr>
          <p:cNvPr id="7" name="Picture 22">
            <a:extLst>
              <a:ext uri="{FF2B5EF4-FFF2-40B4-BE49-F238E27FC236}">
                <a16:creationId xmlns:a16="http://schemas.microsoft.com/office/drawing/2014/main" id="{FDB5DEAF-34D2-4ABE-A0AF-E54C2554ABC1}"/>
              </a:ext>
            </a:extLst>
          </p:cNvPr>
          <p:cNvPicPr>
            <a:picLocks noChangeAspect="1"/>
          </p:cNvPicPr>
          <p:nvPr userDrawn="1"/>
        </p:nvPicPr>
        <p:blipFill>
          <a:blip r:embed="rId4"/>
          <a:srcRect/>
          <a:stretch>
            <a:fillRect/>
          </a:stretch>
        </p:blipFill>
        <p:spPr>
          <a:xfrm>
            <a:off x="2707225" y="1918596"/>
            <a:ext cx="12873550" cy="321838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00200" y="2462282"/>
            <a:ext cx="14478000" cy="6378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3656531" y="9523719"/>
            <a:ext cx="2133600" cy="365125"/>
          </a:xfrm>
          <a:prstGeom prst="rect">
            <a:avLst/>
          </a:prstGeom>
        </p:spPr>
        <p:txBody>
          <a:bodyPr vert="horz" lIns="91440" tIns="45720" rIns="91440" bIns="45720" rtlCol="0" anchor="ctr"/>
          <a:lstStyle>
            <a:lvl1pPr algn="r">
              <a:defRPr sz="1800" b="1">
                <a:solidFill>
                  <a:schemeClr val="tx1"/>
                </a:solidFill>
                <a:latin typeface="Arial" panose="020B0604020202020204" pitchFamily="34" charset="0"/>
                <a:cs typeface="Arial" panose="020B0604020202020204" pitchFamily="34" charset="0"/>
              </a:defRPr>
            </a:lvl1pPr>
          </a:lstStyle>
          <a:p>
            <a:fld id="{B6F15528-21DE-4FAA-801E-634DDDAF4B2B}" type="slidenum">
              <a:rPr lang="en-US" smtClean="0"/>
              <a:pPr/>
              <a:t>‹#›</a:t>
            </a:fld>
            <a:endParaRPr lang="en-US"/>
          </a:p>
        </p:txBody>
      </p:sp>
      <p:grpSp>
        <p:nvGrpSpPr>
          <p:cNvPr id="7" name="Group 6">
            <a:extLst>
              <a:ext uri="{FF2B5EF4-FFF2-40B4-BE49-F238E27FC236}">
                <a16:creationId xmlns:a16="http://schemas.microsoft.com/office/drawing/2014/main" id="{65382462-46B5-4FCD-8EC9-B7CE0CCC4630}"/>
              </a:ext>
            </a:extLst>
          </p:cNvPr>
          <p:cNvGrpSpPr/>
          <p:nvPr userDrawn="1"/>
        </p:nvGrpSpPr>
        <p:grpSpPr>
          <a:xfrm>
            <a:off x="1752600" y="9182100"/>
            <a:ext cx="14325600" cy="833948"/>
            <a:chOff x="1752600" y="9182100"/>
            <a:chExt cx="14325600" cy="833948"/>
          </a:xfrm>
        </p:grpSpPr>
        <p:pic>
          <p:nvPicPr>
            <p:cNvPr id="8" name="Picture 22">
              <a:extLst>
                <a:ext uri="{FF2B5EF4-FFF2-40B4-BE49-F238E27FC236}">
                  <a16:creationId xmlns:a16="http://schemas.microsoft.com/office/drawing/2014/main" id="{82B691AC-2429-4D45-98C9-7A5CBAE4EA8B}"/>
                </a:ext>
              </a:extLst>
            </p:cNvPr>
            <p:cNvPicPr>
              <a:picLocks noChangeAspect="1"/>
            </p:cNvPicPr>
            <p:nvPr/>
          </p:nvPicPr>
          <p:blipFill>
            <a:blip r:embed="rId6"/>
            <a:srcRect/>
            <a:stretch>
              <a:fillRect/>
            </a:stretch>
          </p:blipFill>
          <p:spPr>
            <a:xfrm>
              <a:off x="2469294" y="9396516"/>
              <a:ext cx="2478129" cy="619532"/>
            </a:xfrm>
            <a:prstGeom prst="rect">
              <a:avLst/>
            </a:prstGeom>
          </p:spPr>
        </p:pic>
        <p:sp>
          <p:nvSpPr>
            <p:cNvPr id="9" name="TextBox 23">
              <a:extLst>
                <a:ext uri="{FF2B5EF4-FFF2-40B4-BE49-F238E27FC236}">
                  <a16:creationId xmlns:a16="http://schemas.microsoft.com/office/drawing/2014/main" id="{D1186D91-41C3-47CA-BEDB-E25EF27CE84E}"/>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Social Marketing</a:t>
              </a:r>
            </a:p>
          </p:txBody>
        </p:sp>
        <p:cxnSp>
          <p:nvCxnSpPr>
            <p:cNvPr id="11" name="Straight Connector 10">
              <a:extLst>
                <a:ext uri="{FF2B5EF4-FFF2-40B4-BE49-F238E27FC236}">
                  <a16:creationId xmlns:a16="http://schemas.microsoft.com/office/drawing/2014/main" id="{F779CBD7-3566-4868-8C32-0DE881CB7DE7}"/>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itle Placeholder 1">
            <a:extLst>
              <a:ext uri="{FF2B5EF4-FFF2-40B4-BE49-F238E27FC236}">
                <a16:creationId xmlns:a16="http://schemas.microsoft.com/office/drawing/2014/main" id="{B2C1F27B-CD79-4EDB-865E-9547EDA30F4A}"/>
              </a:ext>
            </a:extLst>
          </p:cNvPr>
          <p:cNvSpPr>
            <a:spLocks noGrp="1"/>
          </p:cNvSpPr>
          <p:nvPr>
            <p:ph type="title"/>
          </p:nvPr>
        </p:nvSpPr>
        <p:spPr>
          <a:xfrm>
            <a:off x="909637" y="564684"/>
            <a:ext cx="7548563" cy="1683183"/>
          </a:xfrm>
          <a:prstGeom prst="rect">
            <a:avLst/>
          </a:prstGeom>
        </p:spPr>
        <p:txBody>
          <a:bodyPr vert="horz" lIns="91440" tIns="45720" rIns="91440" bIns="45720" rtlCol="0" anchor="ctr">
            <a:norm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hf hdr="0" ftr="0" dt="0"/>
  <p:txStyles>
    <p:titleStyle>
      <a:lvl1pPr algn="l" defTabSz="914400" rtl="0" eaLnBrk="1" latinLnBrk="0" hangingPunct="1">
        <a:spcBef>
          <a:spcPct val="0"/>
        </a:spcBef>
        <a:buNone/>
        <a:defRPr sz="60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4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hyperlink" Target="https://www.fphighimpactpractices.org/briefs/social-marketin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1.png"/><Relationship Id="rId7" Type="http://schemas.openxmlformats.org/officeDocument/2006/relationships/hyperlink" Target="https://shopsplusproject.org/tmacompendium" TargetMode="External"/><Relationship Id="rId12" Type="http://schemas.openxmlformats.org/officeDocument/2006/relationships/hyperlink" Target="https://shopsplusproject.org/sites/default/files/2017-05/Phases%20of%20Social%20Marketing.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psi.org/keystone/" TargetMode="External"/><Relationship Id="rId11" Type="http://schemas.openxmlformats.org/officeDocument/2006/relationships/image" Target="../media/image26.png"/><Relationship Id="rId5" Type="http://schemas.openxmlformats.org/officeDocument/2006/relationships/hyperlink" Target="https://globalhealthlearning.org/course/social-marketing-health" TargetMode="External"/><Relationship Id="rId10" Type="http://schemas.openxmlformats.org/officeDocument/2006/relationships/image" Target="../media/image25.png"/><Relationship Id="rId4" Type="http://schemas.openxmlformats.org/officeDocument/2006/relationships/image" Target="../media/image22.svg"/><Relationship Id="rId9"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hyperlink" Target="https://www.fphighimpactpractices.org/"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E9EB6E1-9D65-C84F-814B-0EC9D2C1A2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598"/>
          <a:stretch/>
        </p:blipFill>
        <p:spPr>
          <a:xfrm>
            <a:off x="5319685" y="0"/>
            <a:ext cx="12960954" cy="6744436"/>
          </a:xfrm>
          <a:prstGeom prst="rect">
            <a:avLst/>
          </a:prstGeom>
        </p:spPr>
      </p:pic>
      <p:grpSp>
        <p:nvGrpSpPr>
          <p:cNvPr id="4" name="Group 4"/>
          <p:cNvGrpSpPr/>
          <p:nvPr/>
        </p:nvGrpSpPr>
        <p:grpSpPr>
          <a:xfrm rot="18705092">
            <a:off x="7666531" y="-312935"/>
            <a:ext cx="4053517" cy="10924783"/>
            <a:chOff x="0" y="0"/>
            <a:chExt cx="35276568" cy="15213202"/>
          </a:xfrm>
        </p:grpSpPr>
        <p:sp>
          <p:nvSpPr>
            <p:cNvPr id="5" name="Freeform 5"/>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latin typeface="Arial" panose="020B0604020202020204" pitchFamily="34" charset="0"/>
                <a:cs typeface="Arial" panose="020B0604020202020204" pitchFamily="34" charset="0"/>
              </a:endParaRPr>
            </a:p>
          </p:txBody>
        </p:sp>
      </p:grpSp>
      <p:grpSp>
        <p:nvGrpSpPr>
          <p:cNvPr id="10" name="Group 4">
            <a:extLst>
              <a:ext uri="{FF2B5EF4-FFF2-40B4-BE49-F238E27FC236}">
                <a16:creationId xmlns:a16="http://schemas.microsoft.com/office/drawing/2014/main" id="{96467B4C-B9C5-4DAF-A4C8-53FF49F9AD2B}"/>
              </a:ext>
            </a:extLst>
          </p:cNvPr>
          <p:cNvGrpSpPr/>
          <p:nvPr/>
        </p:nvGrpSpPr>
        <p:grpSpPr>
          <a:xfrm rot="18705092">
            <a:off x="3400015" y="220381"/>
            <a:ext cx="4448895" cy="10047622"/>
            <a:chOff x="0" y="0"/>
            <a:chExt cx="35276568" cy="15213202"/>
          </a:xfrm>
        </p:grpSpPr>
        <p:sp>
          <p:nvSpPr>
            <p:cNvPr id="11" name="Freeform 5">
              <a:extLst>
                <a:ext uri="{FF2B5EF4-FFF2-40B4-BE49-F238E27FC236}">
                  <a16:creationId xmlns:a16="http://schemas.microsoft.com/office/drawing/2014/main" id="{063AF8E7-6655-4ADF-8534-D3317F24A569}"/>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latin typeface="Arial" panose="020B0604020202020204" pitchFamily="34" charset="0"/>
                <a:cs typeface="Arial" panose="020B0604020202020204" pitchFamily="34" charset="0"/>
              </a:endParaRPr>
            </a:p>
          </p:txBody>
        </p:sp>
      </p:grpSp>
      <p:sp>
        <p:nvSpPr>
          <p:cNvPr id="6" name="TextBox 6"/>
          <p:cNvSpPr txBox="1"/>
          <p:nvPr/>
        </p:nvSpPr>
        <p:spPr>
          <a:xfrm>
            <a:off x="1610846" y="5290392"/>
            <a:ext cx="12105154" cy="1218282"/>
          </a:xfrm>
          <a:prstGeom prst="rect">
            <a:avLst/>
          </a:prstGeom>
        </p:spPr>
        <p:txBody>
          <a:bodyPr wrap="square" lIns="0" tIns="0" rIns="0" bIns="0" rtlCol="0" anchor="t">
            <a:spAutoFit/>
          </a:bodyPr>
          <a:lstStyle/>
          <a:p>
            <a:pPr>
              <a:lnSpc>
                <a:spcPts val="9500"/>
              </a:lnSpc>
            </a:pPr>
            <a:r>
              <a:rPr lang="en-US" sz="8000" b="1" spc="-95" dirty="0">
                <a:solidFill>
                  <a:srgbClr val="000000"/>
                </a:solidFill>
                <a:latin typeface="Arial" panose="020B0604020202020204" pitchFamily="34" charset="0"/>
                <a:cs typeface="Arial" panose="020B0604020202020204" pitchFamily="34" charset="0"/>
              </a:rPr>
              <a:t>Social Marketing</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1136547" y="3135547"/>
            <a:ext cx="7151453" cy="7151453"/>
          </a:xfrm>
          <a:prstGeom prst="rect">
            <a:avLst/>
          </a:prstGeom>
        </p:spPr>
      </p:pic>
      <p:grpSp>
        <p:nvGrpSpPr>
          <p:cNvPr id="12" name="Group 4">
            <a:extLst>
              <a:ext uri="{FF2B5EF4-FFF2-40B4-BE49-F238E27FC236}">
                <a16:creationId xmlns:a16="http://schemas.microsoft.com/office/drawing/2014/main" id="{B2439C9D-2F81-4A5F-B670-1E5FDEF71EFD}"/>
              </a:ext>
            </a:extLst>
          </p:cNvPr>
          <p:cNvGrpSpPr/>
          <p:nvPr/>
        </p:nvGrpSpPr>
        <p:grpSpPr>
          <a:xfrm rot="16200000">
            <a:off x="2787890" y="-117080"/>
            <a:ext cx="4053517" cy="4272380"/>
            <a:chOff x="0" y="0"/>
            <a:chExt cx="35276568" cy="15213202"/>
          </a:xfrm>
        </p:grpSpPr>
        <p:sp>
          <p:nvSpPr>
            <p:cNvPr id="13" name="Freeform 5">
              <a:extLst>
                <a:ext uri="{FF2B5EF4-FFF2-40B4-BE49-F238E27FC236}">
                  <a16:creationId xmlns:a16="http://schemas.microsoft.com/office/drawing/2014/main" id="{6FBCF90D-30F6-4168-BD28-4AF7EC8DCBE0}"/>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latin typeface="Arial" panose="020B0604020202020204" pitchFamily="34" charset="0"/>
                <a:cs typeface="Arial" panose="020B0604020202020204" pitchFamily="34" charset="0"/>
              </a:endParaRPr>
            </a:p>
          </p:txBody>
        </p:sp>
      </p:grpSp>
      <p:pic>
        <p:nvPicPr>
          <p:cNvPr id="8" name="Picture 8"/>
          <p:cNvPicPr>
            <a:picLocks noChangeAspect="1"/>
          </p:cNvPicPr>
          <p:nvPr/>
        </p:nvPicPr>
        <p:blipFill>
          <a:blip r:embed="rId6"/>
          <a:srcRect/>
          <a:stretch>
            <a:fillRect/>
          </a:stretch>
        </p:blipFill>
        <p:spPr>
          <a:xfrm>
            <a:off x="1674516" y="3921699"/>
            <a:ext cx="4451409" cy="1112852"/>
          </a:xfrm>
          <a:prstGeom prst="rect">
            <a:avLst/>
          </a:prstGeom>
        </p:spPr>
      </p:pic>
      <p:sp>
        <p:nvSpPr>
          <p:cNvPr id="9" name="TextBox 9"/>
          <p:cNvSpPr txBox="1"/>
          <p:nvPr/>
        </p:nvSpPr>
        <p:spPr>
          <a:xfrm>
            <a:off x="1674516" y="6744436"/>
            <a:ext cx="9462031" cy="1103315"/>
          </a:xfrm>
          <a:prstGeom prst="rect">
            <a:avLst/>
          </a:prstGeom>
        </p:spPr>
        <p:txBody>
          <a:bodyPr lIns="0" tIns="0" rIns="0" bIns="0" rtlCol="0" anchor="t">
            <a:spAutoFit/>
          </a:bodyPr>
          <a:lstStyle/>
          <a:p>
            <a:pPr lvl="0">
              <a:lnSpc>
                <a:spcPts val="4480"/>
              </a:lnSpc>
              <a:spcBef>
                <a:spcPct val="0"/>
              </a:spcBef>
            </a:pPr>
            <a:r>
              <a:rPr lang="en-US" sz="3200" spc="64" dirty="0">
                <a:solidFill>
                  <a:srgbClr val="000000"/>
                </a:solidFill>
                <a:latin typeface="Arial" panose="020B0604020202020204" pitchFamily="34" charset="0"/>
                <a:cs typeface="Arial" panose="020B0604020202020204" pitchFamily="34" charset="0"/>
              </a:rPr>
              <a:t>Using marketing principles and techniques to improve contraceptive access, choice, and use.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2A7C7BD7-3554-4E24-99C7-931FCD9D6AE5}"/>
              </a:ext>
            </a:extLst>
          </p:cNvPr>
          <p:cNvSpPr/>
          <p:nvPr/>
        </p:nvSpPr>
        <p:spPr>
          <a:xfrm flipV="1">
            <a:off x="-11461" y="-4"/>
            <a:ext cx="18257632" cy="3695699"/>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802155" y="3491298"/>
            <a:ext cx="16444016" cy="5109091"/>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3600" dirty="0">
                <a:solidFill>
                  <a:srgbClr val="000000"/>
                </a:solidFill>
                <a:latin typeface="Arial" panose="020B0604020202020204" pitchFamily="34" charset="0"/>
                <a:cs typeface="Arial" panose="020B0604020202020204" pitchFamily="34" charset="0"/>
              </a:rPr>
              <a:t>Low demand for contraception.</a:t>
            </a:r>
          </a:p>
          <a:p>
            <a:pPr marL="571500" indent="-571500">
              <a:spcAft>
                <a:spcPts val="2400"/>
              </a:spcAft>
              <a:buFont typeface="Arial" panose="020B0604020202020204" pitchFamily="34" charset="0"/>
              <a:buChar char="•"/>
            </a:pPr>
            <a:r>
              <a:rPr lang="en-US" sz="3600" dirty="0">
                <a:solidFill>
                  <a:srgbClr val="000000"/>
                </a:solidFill>
                <a:latin typeface="Arial" panose="020B0604020202020204" pitchFamily="34" charset="0"/>
                <a:cs typeface="Arial" panose="020B0604020202020204" pitchFamily="34" charset="0"/>
              </a:rPr>
              <a:t>Limited access to high-quality and affordable contraceptive products and services in many markets.</a:t>
            </a:r>
          </a:p>
          <a:p>
            <a:pPr marL="571500" indent="-571500">
              <a:spcAft>
                <a:spcPts val="2400"/>
              </a:spcAft>
              <a:buFont typeface="Arial" panose="020B0604020202020204" pitchFamily="34" charset="0"/>
              <a:buChar char="•"/>
            </a:pPr>
            <a:r>
              <a:rPr lang="en-US" sz="3600" dirty="0">
                <a:solidFill>
                  <a:srgbClr val="000000"/>
                </a:solidFill>
                <a:latin typeface="Arial" panose="020B0604020202020204" pitchFamily="34" charset="0"/>
                <a:cs typeface="Arial" panose="020B0604020202020204" pitchFamily="34" charset="0"/>
              </a:rPr>
              <a:t>Lack of availability of contraception products and services in public health facilities.</a:t>
            </a:r>
          </a:p>
          <a:p>
            <a:pPr marL="571500" indent="-571500">
              <a:spcAft>
                <a:spcPts val="2400"/>
              </a:spcAft>
              <a:buFont typeface="Arial" panose="020B0604020202020204" pitchFamily="34" charset="0"/>
              <a:buChar char="•"/>
            </a:pPr>
            <a:r>
              <a:rPr lang="en-US" sz="3600" dirty="0">
                <a:solidFill>
                  <a:srgbClr val="000000"/>
                </a:solidFill>
                <a:latin typeface="Arial" panose="020B0604020202020204" pitchFamily="34" charset="0"/>
                <a:cs typeface="Arial" panose="020B0604020202020204" pitchFamily="34" charset="0"/>
              </a:rPr>
              <a:t>Lack of access to contraception among particular segments of the population.</a:t>
            </a:r>
          </a:p>
          <a:p>
            <a:pPr marL="571500" indent="-571500">
              <a:spcAft>
                <a:spcPts val="2400"/>
              </a:spcAft>
              <a:buFont typeface="Arial" panose="020B0604020202020204" pitchFamily="34" charset="0"/>
              <a:buChar char="•"/>
            </a:pPr>
            <a:r>
              <a:rPr lang="en-US" sz="3600" dirty="0">
                <a:solidFill>
                  <a:srgbClr val="000000"/>
                </a:solidFill>
                <a:latin typeface="Arial" panose="020B0604020202020204" pitchFamily="34" charset="0"/>
                <a:cs typeface="Arial" panose="020B0604020202020204" pitchFamily="34" charset="0"/>
              </a:rPr>
              <a:t>Lack of a wide range of contraceptives in private sector outlets.</a:t>
            </a:r>
          </a:p>
        </p:txBody>
      </p:sp>
      <p:sp>
        <p:nvSpPr>
          <p:cNvPr id="10" name="TextBox 10"/>
          <p:cNvSpPr txBox="1"/>
          <p:nvPr/>
        </p:nvSpPr>
        <p:spPr>
          <a:xfrm>
            <a:off x="838200" y="333715"/>
            <a:ext cx="85344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What challenges can this HIP help address?</a:t>
            </a:r>
          </a:p>
        </p:txBody>
      </p:sp>
      <p:sp>
        <p:nvSpPr>
          <p:cNvPr id="4" name="Slide Number Placeholder 3">
            <a:extLst>
              <a:ext uri="{FF2B5EF4-FFF2-40B4-BE49-F238E27FC236}">
                <a16:creationId xmlns:a16="http://schemas.microsoft.com/office/drawing/2014/main" id="{0D79CA8F-BA17-4268-A6FB-8D2FF64109B4}"/>
              </a:ext>
            </a:extLst>
          </p:cNvPr>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528246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3C942365-22E8-436F-B4AE-D0E2A2F69673}"/>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69" name="TextBox 10">
            <a:extLst>
              <a:ext uri="{FF2B5EF4-FFF2-40B4-BE49-F238E27FC236}">
                <a16:creationId xmlns:a16="http://schemas.microsoft.com/office/drawing/2014/main" id="{485C1431-6EF1-4EA0-89F1-C60656C74D46}"/>
              </a:ext>
            </a:extLst>
          </p:cNvPr>
          <p:cNvSpPr txBox="1"/>
          <p:nvPr/>
        </p:nvSpPr>
        <p:spPr>
          <a:xfrm>
            <a:off x="773198" y="688118"/>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What is the impact?</a:t>
            </a:r>
          </a:p>
        </p:txBody>
      </p:sp>
      <p:sp>
        <p:nvSpPr>
          <p:cNvPr id="2" name="Slide Number Placeholder 1">
            <a:extLst>
              <a:ext uri="{FF2B5EF4-FFF2-40B4-BE49-F238E27FC236}">
                <a16:creationId xmlns:a16="http://schemas.microsoft.com/office/drawing/2014/main" id="{70EAA17F-1957-4565-83CA-DA480E16CD50}"/>
              </a:ext>
            </a:extLst>
          </p:cNvPr>
          <p:cNvSpPr>
            <a:spLocks noGrp="1"/>
          </p:cNvSpPr>
          <p:nvPr>
            <p:ph type="sldNum" sz="quarter" idx="12"/>
          </p:nvPr>
        </p:nvSpPr>
        <p:spPr/>
        <p:txBody>
          <a:bodyPr/>
          <a:lstStyle/>
          <a:p>
            <a:fld id="{B6F15528-21DE-4FAA-801E-634DDDAF4B2B}" type="slidenum">
              <a:rPr lang="en-US" smtClean="0"/>
              <a:pPr/>
              <a:t>11</a:t>
            </a:fld>
            <a:endParaRPr lang="en-US"/>
          </a:p>
        </p:txBody>
      </p:sp>
      <p:sp>
        <p:nvSpPr>
          <p:cNvPr id="9" name="TextBox 8">
            <a:extLst>
              <a:ext uri="{FF2B5EF4-FFF2-40B4-BE49-F238E27FC236}">
                <a16:creationId xmlns:a16="http://schemas.microsoft.com/office/drawing/2014/main" id="{DF933640-14A6-43A2-8825-4C132BDD58F9}"/>
              </a:ext>
            </a:extLst>
          </p:cNvPr>
          <p:cNvSpPr txBox="1"/>
          <p:nvPr/>
        </p:nvSpPr>
        <p:spPr>
          <a:xfrm>
            <a:off x="1447800" y="3141732"/>
            <a:ext cx="14630400" cy="5847755"/>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Social marketing can increase knowledge of, demand for, access to, and use of contraceptive products and services.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Social marketing programs particularly serve the needs of short-acting contraceptive users.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Social marketing programs reach priority populations effectively.</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Social marketing programs contribute to building a healthy market.</a:t>
            </a:r>
          </a:p>
        </p:txBody>
      </p:sp>
    </p:spTree>
    <p:extLst>
      <p:ext uri="{BB962C8B-B14F-4D97-AF65-F5344CB8AC3E}">
        <p14:creationId xmlns:p14="http://schemas.microsoft.com/office/powerpoint/2010/main" val="2643993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CA6CD1EB-6860-4CB2-A896-FF9F47D0C360}"/>
              </a:ext>
            </a:extLst>
          </p:cNvPr>
          <p:cNvSpPr/>
          <p:nvPr/>
        </p:nvSpPr>
        <p:spPr>
          <a:xfrm flipV="1">
            <a:off x="-11461" y="-2"/>
            <a:ext cx="18257632" cy="3458631"/>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5" name="TextBox 10">
            <a:extLst>
              <a:ext uri="{FF2B5EF4-FFF2-40B4-BE49-F238E27FC236}">
                <a16:creationId xmlns:a16="http://schemas.microsoft.com/office/drawing/2014/main" id="{9FAE8049-0FD7-4208-8044-741B0F2B2B50}"/>
              </a:ext>
            </a:extLst>
          </p:cNvPr>
          <p:cNvSpPr txBox="1"/>
          <p:nvPr/>
        </p:nvSpPr>
        <p:spPr>
          <a:xfrm>
            <a:off x="1034563" y="688118"/>
            <a:ext cx="7576037"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Recommended Indicators</a:t>
            </a:r>
          </a:p>
        </p:txBody>
      </p:sp>
      <p:sp>
        <p:nvSpPr>
          <p:cNvPr id="29" name="TextBox 28">
            <a:extLst>
              <a:ext uri="{FF2B5EF4-FFF2-40B4-BE49-F238E27FC236}">
                <a16:creationId xmlns:a16="http://schemas.microsoft.com/office/drawing/2014/main" id="{E516080E-B78D-44FF-B4B2-ABB1F2E88D31}"/>
              </a:ext>
            </a:extLst>
          </p:cNvPr>
          <p:cNvSpPr txBox="1"/>
          <p:nvPr/>
        </p:nvSpPr>
        <p:spPr>
          <a:xfrm>
            <a:off x="1272479" y="3460714"/>
            <a:ext cx="10995721" cy="5170646"/>
          </a:xfrm>
          <a:prstGeom prst="rect">
            <a:avLst/>
          </a:prstGeom>
          <a:noFill/>
        </p:spPr>
        <p:txBody>
          <a:bodyPr wrap="square">
            <a:spAutoFit/>
          </a:bodyPr>
          <a:lstStyle/>
          <a:p>
            <a:pPr marL="571500" indent="-571500">
              <a:spcBef>
                <a:spcPct val="0"/>
              </a:spcBef>
              <a:spcAft>
                <a:spcPts val="6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Number/percent of pharmacies/drug shops where socially marketed products and/or services are available (disaggregated geographically, product/service)</a:t>
            </a:r>
          </a:p>
          <a:p>
            <a:pPr marL="571500" indent="-571500">
              <a:spcBef>
                <a:spcPct val="0"/>
              </a:spcBef>
              <a:spcAft>
                <a:spcPts val="6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Percent of cost recovery of social marketing contraceptive products, disaggregated by product and brand (where relevant)</a:t>
            </a:r>
          </a:p>
          <a:p>
            <a:pPr marL="571500" indent="-571500">
              <a:spcBef>
                <a:spcPct val="0"/>
              </a:spcBef>
              <a:spcAft>
                <a:spcPts val="6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Couple Years of Protection (CYP)</a:t>
            </a:r>
          </a:p>
        </p:txBody>
      </p:sp>
      <p:pic>
        <p:nvPicPr>
          <p:cNvPr id="12" name="Graphic 11" descr="Alterations &amp; Tailoring outline">
            <a:extLst>
              <a:ext uri="{FF2B5EF4-FFF2-40B4-BE49-F238E27FC236}">
                <a16:creationId xmlns:a16="http://schemas.microsoft.com/office/drawing/2014/main" id="{77FA5253-7CFF-44F7-BE03-18E24A7559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42131" y="3162300"/>
            <a:ext cx="3962400" cy="3962400"/>
          </a:xfrm>
          <a:prstGeom prst="rect">
            <a:avLst/>
          </a:prstGeom>
        </p:spPr>
      </p:pic>
      <p:sp>
        <p:nvSpPr>
          <p:cNvPr id="2" name="Slide Number Placeholder 1">
            <a:extLst>
              <a:ext uri="{FF2B5EF4-FFF2-40B4-BE49-F238E27FC236}">
                <a16:creationId xmlns:a16="http://schemas.microsoft.com/office/drawing/2014/main" id="{F6C144AE-3A26-4165-A233-31713BE83521}"/>
              </a:ext>
            </a:extLst>
          </p:cNvPr>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57318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2545988"/>
            <a:chOff x="-1192946" y="454439"/>
            <a:chExt cx="14009365" cy="3394651"/>
          </a:xfrm>
        </p:grpSpPr>
        <p:sp>
          <p:nvSpPr>
            <p:cNvPr id="5" name="TextBox 5"/>
            <p:cNvSpPr txBox="1"/>
            <p:nvPr/>
          </p:nvSpPr>
          <p:spPr>
            <a:xfrm>
              <a:off x="-1161685" y="2139220"/>
              <a:ext cx="13501365" cy="1709870"/>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Continue to the extra slides or access the </a:t>
              </a:r>
              <a:r>
                <a:rPr lang="en-US" sz="4400" dirty="0">
                  <a:solidFill>
                    <a:srgbClr val="054A8E"/>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HIP brief</a:t>
              </a:r>
              <a:r>
                <a:rPr lang="en-US" sz="4400" dirty="0">
                  <a:solidFill>
                    <a:srgbClr val="000000"/>
                  </a:solidFill>
                  <a:latin typeface="Arial" panose="020B0604020202020204" pitchFamily="34" charset="0"/>
                  <a:cs typeface="Arial" panose="020B0604020202020204" pitchFamily="34" charset="0"/>
                </a:rPr>
                <a:t> for more information.</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Thank You</a:t>
              </a:r>
            </a:p>
          </p:txBody>
        </p:sp>
      </p:grpSp>
      <p:sp>
        <p:nvSpPr>
          <p:cNvPr id="8" name="Slide Number Placeholder 7">
            <a:extLst>
              <a:ext uri="{FF2B5EF4-FFF2-40B4-BE49-F238E27FC236}">
                <a16:creationId xmlns:a16="http://schemas.microsoft.com/office/drawing/2014/main" id="{448B887B-6D7C-45D1-A3C2-5A3B945E4003}"/>
              </a:ext>
            </a:extLst>
          </p:cNvPr>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945500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3187190"/>
            <a:chOff x="-1192946" y="454439"/>
            <a:chExt cx="14009365" cy="4249586"/>
          </a:xfrm>
        </p:grpSpPr>
        <p:sp>
          <p:nvSpPr>
            <p:cNvPr id="5" name="TextBox 5"/>
            <p:cNvSpPr txBox="1"/>
            <p:nvPr/>
          </p:nvSpPr>
          <p:spPr>
            <a:xfrm>
              <a:off x="-1161686" y="2139220"/>
              <a:ext cx="13501365" cy="2564805"/>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Implementation Tips</a:t>
              </a:r>
            </a:p>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Priority Research Questions</a:t>
              </a:r>
            </a:p>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Tools &amp; Resources</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Extra Slides</a:t>
              </a:r>
            </a:p>
          </p:txBody>
        </p:sp>
      </p:grpSp>
      <p:sp>
        <p:nvSpPr>
          <p:cNvPr id="8" name="Slide Number Placeholder 7">
            <a:extLst>
              <a:ext uri="{FF2B5EF4-FFF2-40B4-BE49-F238E27FC236}">
                <a16:creationId xmlns:a16="http://schemas.microsoft.com/office/drawing/2014/main" id="{E201FA81-9235-4F9D-817C-DDD3F1330C37}"/>
              </a:ext>
            </a:extLst>
          </p:cNvPr>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3086545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4001095"/>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a:cs typeface="Arial"/>
              </a:rPr>
              <a:t>Begin with the end in mind.</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Technical, financial, institutional, and market aspects should be considered from the onset of a social marketing program with </a:t>
            </a:r>
            <a:r>
              <a:rPr lang="en-US" sz="4000" b="1" dirty="0">
                <a:solidFill>
                  <a:srgbClr val="054A8E"/>
                </a:solidFill>
                <a:latin typeface="Arial" panose="020B0604020202020204" pitchFamily="34" charset="0"/>
                <a:cs typeface="Arial" panose="020B0604020202020204" pitchFamily="34" charset="0"/>
              </a:rPr>
              <a:t>the goal of providing consistent, reliable support for clients and creating a market that responds to changing needs, values, and preferences over time</a:t>
            </a:r>
            <a:r>
              <a:rPr lang="en-US" sz="4000" dirty="0">
                <a:solidFill>
                  <a:srgbClr val="000000"/>
                </a:solidFill>
                <a:latin typeface="Arial" panose="020B0604020202020204" pitchFamily="34" charset="0"/>
                <a:cs typeface="Arial" panose="020B0604020202020204" pitchFamily="34" charset="0"/>
              </a:rPr>
              <a:t>.</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3804271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5011400" cy="5232202"/>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a:cs typeface="Arial"/>
              </a:rPr>
              <a:t>Creating sustained behavior change, not just changing knowledge and attitudes.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Clearly identify the audience, segmenting and tailoring interventions accordingly.</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Seek to understand audience members’ lives, behaviors, motivations, and constraints using relevant theories.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Seek to understand competing behaviors.</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1511599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3385542"/>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a:cs typeface="Arial"/>
              </a:rPr>
              <a:t>Conduct audience research.</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Review and analysis of data (e.g., DHS, formative research, participatory action research, and human-centered design) helps social marketing programs gain insight into and segment the target audience. </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2519594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2769989"/>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a:cs typeface="Arial"/>
              </a:rPr>
              <a:t>Invest in multi-year social and behavior change.</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Campaigns and local promotional activities need to be rooted in audience research, continually monitored, and adjusted over time.</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3455645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192555" y="3468615"/>
            <a:ext cx="15849600" cy="5539978"/>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a:cs typeface="Arial"/>
              </a:rPr>
              <a:t>Support coordination among government, private sector, and social marketing programs.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Coordination among different sectors will </a:t>
            </a:r>
            <a:r>
              <a:rPr lang="en-US" sz="4000" b="1" dirty="0">
                <a:solidFill>
                  <a:srgbClr val="054A8E"/>
                </a:solidFill>
                <a:latin typeface="Arial" panose="020B0604020202020204" pitchFamily="34" charset="0"/>
                <a:cs typeface="Arial" panose="020B0604020202020204" pitchFamily="34" charset="0"/>
              </a:rPr>
              <a:t>help ensure that free and heavily subsidized social marketing products are targeted to those who need them the most</a:t>
            </a:r>
            <a:r>
              <a:rPr lang="en-US" sz="4000" dirty="0">
                <a:solidFill>
                  <a:srgbClr val="000000"/>
                </a:solidFill>
                <a:latin typeface="Arial" panose="020B0604020202020204" pitchFamily="34" charset="0"/>
                <a:cs typeface="Arial" panose="020B0604020202020204" pitchFamily="34" charset="0"/>
              </a:rPr>
              <a:t>. </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All sectors </a:t>
            </a:r>
            <a:r>
              <a:rPr lang="en-US" sz="4000" b="1" dirty="0">
                <a:solidFill>
                  <a:srgbClr val="054A8E"/>
                </a:solidFill>
                <a:latin typeface="Arial" panose="020B0604020202020204" pitchFamily="34" charset="0"/>
                <a:cs typeface="Arial" panose="020B0604020202020204" pitchFamily="34" charset="0"/>
              </a:rPr>
              <a:t>need to share data, communicate regularly, and have a common understanding of the marketplace </a:t>
            </a:r>
            <a:r>
              <a:rPr lang="en-US" sz="4000" dirty="0">
                <a:solidFill>
                  <a:srgbClr val="000000"/>
                </a:solidFill>
                <a:latin typeface="Arial" panose="020B0604020202020204" pitchFamily="34" charset="0"/>
                <a:cs typeface="Arial" panose="020B0604020202020204" pitchFamily="34" charset="0"/>
              </a:rPr>
              <a:t>to ensure that products are available and clients receive uninterrupted services.</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2835901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Isosceles Triangle 31">
            <a:extLst>
              <a:ext uri="{FF2B5EF4-FFF2-40B4-BE49-F238E27FC236}">
                <a16:creationId xmlns:a16="http://schemas.microsoft.com/office/drawing/2014/main" id="{0A1DDB12-6E6F-4F98-A3FA-8B31D4E04569}"/>
              </a:ext>
            </a:extLst>
          </p:cNvPr>
          <p:cNvSpPr/>
          <p:nvPr/>
        </p:nvSpPr>
        <p:spPr>
          <a:xfrm flipV="1">
            <a:off x="-11461" y="-2"/>
            <a:ext cx="18257632" cy="3139654"/>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rial" panose="020B0604020202020204" pitchFamily="34" charset="0"/>
                <a:cs typeface="Arial" panose="020B0604020202020204" pitchFamily="34" charset="0"/>
              </a:rPr>
              <a:t>PART </a:t>
            </a:r>
          </a:p>
        </p:txBody>
      </p:sp>
      <p:sp>
        <p:nvSpPr>
          <p:cNvPr id="10" name="TextBox 10"/>
          <p:cNvSpPr txBox="1"/>
          <p:nvPr/>
        </p:nvSpPr>
        <p:spPr>
          <a:xfrm>
            <a:off x="685800" y="555089"/>
            <a:ext cx="5198039" cy="974626"/>
          </a:xfrm>
          <a:prstGeom prst="rect">
            <a:avLst/>
          </a:prstGeom>
        </p:spPr>
        <p:txBody>
          <a:bodyPr wrap="square" lIns="0" tIns="0" rIns="0" bIns="0" rtlCol="0" anchor="t">
            <a:spAutoFit/>
          </a:bodyPr>
          <a:lstStyle/>
          <a:p>
            <a:pPr>
              <a:lnSpc>
                <a:spcPts val="7560"/>
              </a:lnSpc>
            </a:pPr>
            <a:r>
              <a:rPr lang="en-US" sz="6600" b="1" dirty="0">
                <a:solidFill>
                  <a:srgbClr val="FFFFFF"/>
                </a:solidFill>
                <a:latin typeface="Arial" panose="020B0604020202020204" pitchFamily="34" charset="0"/>
                <a:cs typeface="Arial" panose="020B0604020202020204" pitchFamily="34" charset="0"/>
              </a:rPr>
              <a:t>Overview</a:t>
            </a:r>
          </a:p>
        </p:txBody>
      </p:sp>
      <p:sp>
        <p:nvSpPr>
          <p:cNvPr id="29" name="TextBox 15">
            <a:extLst>
              <a:ext uri="{FF2B5EF4-FFF2-40B4-BE49-F238E27FC236}">
                <a16:creationId xmlns:a16="http://schemas.microsoft.com/office/drawing/2014/main" id="{E86F894D-BA57-430C-BFA5-E945B3E13FD3}"/>
              </a:ext>
            </a:extLst>
          </p:cNvPr>
          <p:cNvSpPr txBox="1"/>
          <p:nvPr/>
        </p:nvSpPr>
        <p:spPr>
          <a:xfrm>
            <a:off x="10648771" y="4458395"/>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rial" panose="020B0604020202020204" pitchFamily="34" charset="0"/>
                <a:cs typeface="Arial" panose="020B0604020202020204" pitchFamily="34" charset="0"/>
              </a:rPr>
              <a:t>PART </a:t>
            </a:r>
          </a:p>
        </p:txBody>
      </p:sp>
      <p:grpSp>
        <p:nvGrpSpPr>
          <p:cNvPr id="8" name="Group 7">
            <a:extLst>
              <a:ext uri="{FF2B5EF4-FFF2-40B4-BE49-F238E27FC236}">
                <a16:creationId xmlns:a16="http://schemas.microsoft.com/office/drawing/2014/main" id="{85BF55FC-FF4D-4CB2-89A8-182F3F836A63}"/>
              </a:ext>
            </a:extLst>
          </p:cNvPr>
          <p:cNvGrpSpPr/>
          <p:nvPr/>
        </p:nvGrpSpPr>
        <p:grpSpPr>
          <a:xfrm>
            <a:off x="4099560" y="4482880"/>
            <a:ext cx="12664440" cy="3026145"/>
            <a:chOff x="5475050" y="4422858"/>
            <a:chExt cx="11244324" cy="2875018"/>
          </a:xfrm>
        </p:grpSpPr>
        <p:grpSp>
          <p:nvGrpSpPr>
            <p:cNvPr id="38" name="Group 37">
              <a:extLst>
                <a:ext uri="{FF2B5EF4-FFF2-40B4-BE49-F238E27FC236}">
                  <a16:creationId xmlns:a16="http://schemas.microsoft.com/office/drawing/2014/main" id="{95CCC46C-7496-46F8-9891-6E9AEEAF8777}"/>
                </a:ext>
              </a:extLst>
            </p:cNvPr>
            <p:cNvGrpSpPr/>
            <p:nvPr/>
          </p:nvGrpSpPr>
          <p:grpSpPr>
            <a:xfrm>
              <a:off x="5475050" y="4457914"/>
              <a:ext cx="5228424" cy="2672112"/>
              <a:chOff x="9421078" y="5937947"/>
              <a:chExt cx="4774466" cy="2672112"/>
            </a:xfrm>
            <a:solidFill>
              <a:srgbClr val="054A8E"/>
            </a:solidFill>
          </p:grpSpPr>
          <p:sp>
            <p:nvSpPr>
              <p:cNvPr id="58" name="Rectangle 57">
                <a:extLst>
                  <a:ext uri="{FF2B5EF4-FFF2-40B4-BE49-F238E27FC236}">
                    <a16:creationId xmlns:a16="http://schemas.microsoft.com/office/drawing/2014/main" id="{D479DEE7-CB0E-4274-A6D2-6D30BEC30ED2}"/>
                  </a:ext>
                </a:extLst>
              </p:cNvPr>
              <p:cNvSpPr/>
              <p:nvPr/>
            </p:nvSpPr>
            <p:spPr>
              <a:xfrm>
                <a:off x="9421078" y="5937947"/>
                <a:ext cx="4774466" cy="267211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59" name="TextBox 12">
                <a:extLst>
                  <a:ext uri="{FF2B5EF4-FFF2-40B4-BE49-F238E27FC236}">
                    <a16:creationId xmlns:a16="http://schemas.microsoft.com/office/drawing/2014/main" id="{14F74A8A-CE09-4B1E-A882-32749BE5007D}"/>
                  </a:ext>
                </a:extLst>
              </p:cNvPr>
              <p:cNvSpPr txBox="1"/>
              <p:nvPr/>
            </p:nvSpPr>
            <p:spPr>
              <a:xfrm>
                <a:off x="9624849" y="6339452"/>
                <a:ext cx="4133850" cy="447238"/>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2"/>
                </a:pPr>
                <a:r>
                  <a:rPr lang="en-US" sz="2800" b="1" dirty="0">
                    <a:solidFill>
                      <a:schemeClr val="bg1"/>
                    </a:solidFill>
                    <a:latin typeface="Arial" panose="020B0604020202020204" pitchFamily="34" charset="0"/>
                    <a:cs typeface="Arial" panose="020B0604020202020204" pitchFamily="34" charset="0"/>
                  </a:rPr>
                  <a:t>Social Marketing</a:t>
                </a:r>
              </a:p>
            </p:txBody>
          </p:sp>
        </p:grpSp>
        <p:grpSp>
          <p:nvGrpSpPr>
            <p:cNvPr id="5" name="Group 4">
              <a:extLst>
                <a:ext uri="{FF2B5EF4-FFF2-40B4-BE49-F238E27FC236}">
                  <a16:creationId xmlns:a16="http://schemas.microsoft.com/office/drawing/2014/main" id="{369ABC19-D6BF-4605-8EE0-D8C3E911C808}"/>
                </a:ext>
              </a:extLst>
            </p:cNvPr>
            <p:cNvGrpSpPr/>
            <p:nvPr/>
          </p:nvGrpSpPr>
          <p:grpSpPr>
            <a:xfrm>
              <a:off x="10703474" y="4422858"/>
              <a:ext cx="6015900" cy="2875018"/>
              <a:chOff x="6822162" y="4828638"/>
              <a:chExt cx="5817212" cy="2875018"/>
            </a:xfrm>
          </p:grpSpPr>
          <p:sp>
            <p:nvSpPr>
              <p:cNvPr id="39" name="Rectangle 38">
                <a:extLst>
                  <a:ext uri="{FF2B5EF4-FFF2-40B4-BE49-F238E27FC236}">
                    <a16:creationId xmlns:a16="http://schemas.microsoft.com/office/drawing/2014/main" id="{651FC611-B05C-4E3B-8E6C-F455FE13659F}"/>
                  </a:ext>
                </a:extLst>
              </p:cNvPr>
              <p:cNvSpPr/>
              <p:nvPr/>
            </p:nvSpPr>
            <p:spPr>
              <a:xfrm>
                <a:off x="6822162" y="4864175"/>
                <a:ext cx="5228424" cy="2672113"/>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57" name="TextBox 12">
                <a:extLst>
                  <a:ext uri="{FF2B5EF4-FFF2-40B4-BE49-F238E27FC236}">
                    <a16:creationId xmlns:a16="http://schemas.microsoft.com/office/drawing/2014/main" id="{A6EF187F-2A3E-4B90-8463-A179ABF52824}"/>
                  </a:ext>
                </a:extLst>
              </p:cNvPr>
              <p:cNvSpPr txBox="1"/>
              <p:nvPr/>
            </p:nvSpPr>
            <p:spPr>
              <a:xfrm>
                <a:off x="7166389" y="4828638"/>
                <a:ext cx="5472985" cy="2875018"/>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400" spc="55" dirty="0">
                    <a:latin typeface="Arial" panose="020B0604020202020204" pitchFamily="34" charset="0"/>
                    <a:cs typeface="Arial" panose="020B0604020202020204" pitchFamily="34" charset="0"/>
                  </a:rPr>
                  <a:t>Background</a:t>
                </a:r>
              </a:p>
              <a:p>
                <a:pPr marL="342900" indent="-342900">
                  <a:lnSpc>
                    <a:spcPts val="3845"/>
                  </a:lnSpc>
                  <a:spcBef>
                    <a:spcPct val="0"/>
                  </a:spcBef>
                  <a:buFont typeface="Arial" panose="020B0604020202020204" pitchFamily="34" charset="0"/>
                  <a:buChar char="•"/>
                </a:pPr>
                <a:r>
                  <a:rPr lang="en-US" sz="2400" spc="55" dirty="0">
                    <a:latin typeface="Arial" panose="020B0604020202020204" pitchFamily="34" charset="0"/>
                    <a:cs typeface="Arial" panose="020B0604020202020204" pitchFamily="34" charset="0"/>
                  </a:rPr>
                  <a:t>Theory of Change</a:t>
                </a:r>
              </a:p>
              <a:p>
                <a:pPr marL="342900" indent="-342900">
                  <a:lnSpc>
                    <a:spcPts val="3845"/>
                  </a:lnSpc>
                  <a:spcBef>
                    <a:spcPct val="0"/>
                  </a:spcBef>
                  <a:buFont typeface="Arial" panose="020B0604020202020204" pitchFamily="34" charset="0"/>
                  <a:buChar char="•"/>
                </a:pPr>
                <a:r>
                  <a:rPr lang="en-US" sz="2400" spc="55" dirty="0">
                    <a:latin typeface="Arial" panose="020B0604020202020204" pitchFamily="34" charset="0"/>
                    <a:cs typeface="Arial" panose="020B0604020202020204" pitchFamily="34" charset="0"/>
                  </a:rPr>
                  <a:t>What challenges can this HIP help address?</a:t>
                </a:r>
              </a:p>
              <a:p>
                <a:pPr marL="342900" indent="-342900">
                  <a:lnSpc>
                    <a:spcPts val="3845"/>
                  </a:lnSpc>
                  <a:spcBef>
                    <a:spcPct val="0"/>
                  </a:spcBef>
                  <a:buFont typeface="Arial" panose="020B0604020202020204" pitchFamily="34" charset="0"/>
                  <a:buChar char="•"/>
                </a:pPr>
                <a:r>
                  <a:rPr lang="en-US" sz="2400" spc="55" dirty="0">
                    <a:latin typeface="Arial" panose="020B0604020202020204" pitchFamily="34" charset="0"/>
                    <a:cs typeface="Arial" panose="020B0604020202020204" pitchFamily="34" charset="0"/>
                  </a:rPr>
                  <a:t>What is the impact?</a:t>
                </a:r>
              </a:p>
              <a:p>
                <a:pPr marL="342900" indent="-342900">
                  <a:lnSpc>
                    <a:spcPts val="3845"/>
                  </a:lnSpc>
                  <a:spcBef>
                    <a:spcPct val="0"/>
                  </a:spcBef>
                  <a:buFont typeface="Arial" panose="020B0604020202020204" pitchFamily="34" charset="0"/>
                  <a:buChar char="•"/>
                </a:pPr>
                <a:r>
                  <a:rPr lang="en-US" sz="2400" spc="55" dirty="0">
                    <a:latin typeface="Arial" panose="020B0604020202020204" pitchFamily="34" charset="0"/>
                    <a:cs typeface="Arial" panose="020B0604020202020204" pitchFamily="34" charset="0"/>
                  </a:rPr>
                  <a:t>Recommended Indicators</a:t>
                </a:r>
              </a:p>
            </p:txBody>
          </p:sp>
        </p:grpSp>
      </p:grpSp>
      <p:grpSp>
        <p:nvGrpSpPr>
          <p:cNvPr id="9" name="Group 8">
            <a:extLst>
              <a:ext uri="{FF2B5EF4-FFF2-40B4-BE49-F238E27FC236}">
                <a16:creationId xmlns:a16="http://schemas.microsoft.com/office/drawing/2014/main" id="{3D6FDF6E-A25A-49FF-AC4A-60E676ACB701}"/>
              </a:ext>
            </a:extLst>
          </p:cNvPr>
          <p:cNvGrpSpPr/>
          <p:nvPr/>
        </p:nvGrpSpPr>
        <p:grpSpPr>
          <a:xfrm>
            <a:off x="4099560" y="7525285"/>
            <a:ext cx="11978640" cy="1429338"/>
            <a:chOff x="5430154" y="7476088"/>
            <a:chExt cx="10698651" cy="1429338"/>
          </a:xfrm>
        </p:grpSpPr>
        <p:grpSp>
          <p:nvGrpSpPr>
            <p:cNvPr id="33" name="Group 32">
              <a:extLst>
                <a:ext uri="{FF2B5EF4-FFF2-40B4-BE49-F238E27FC236}">
                  <a16:creationId xmlns:a16="http://schemas.microsoft.com/office/drawing/2014/main" id="{C2153D94-0171-44FC-BCE6-0E5F39E4D345}"/>
                </a:ext>
              </a:extLst>
            </p:cNvPr>
            <p:cNvGrpSpPr/>
            <p:nvPr/>
          </p:nvGrpSpPr>
          <p:grpSpPr>
            <a:xfrm>
              <a:off x="5430154" y="7476088"/>
              <a:ext cx="5245907" cy="1429337"/>
              <a:chOff x="14020800" y="4321508"/>
              <a:chExt cx="4447322" cy="2418295"/>
            </a:xfrm>
          </p:grpSpPr>
          <p:sp>
            <p:nvSpPr>
              <p:cNvPr id="36" name="Rectangle 35">
                <a:extLst>
                  <a:ext uri="{FF2B5EF4-FFF2-40B4-BE49-F238E27FC236}">
                    <a16:creationId xmlns:a16="http://schemas.microsoft.com/office/drawing/2014/main" id="{55DECA5C-2EE0-47F2-8527-E95F3F6B6CC0}"/>
                  </a:ext>
                </a:extLst>
              </p:cNvPr>
              <p:cNvSpPr/>
              <p:nvPr/>
            </p:nvSpPr>
            <p:spPr>
              <a:xfrm>
                <a:off x="14020800" y="4321508"/>
                <a:ext cx="4447322" cy="241829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37" name="TextBox 12">
                <a:extLst>
                  <a:ext uri="{FF2B5EF4-FFF2-40B4-BE49-F238E27FC236}">
                    <a16:creationId xmlns:a16="http://schemas.microsoft.com/office/drawing/2014/main" id="{15A678BD-C1EA-4ACE-8BC9-DC1782EFC078}"/>
                  </a:ext>
                </a:extLst>
              </p:cNvPr>
              <p:cNvSpPr txBox="1"/>
              <p:nvPr/>
            </p:nvSpPr>
            <p:spPr>
              <a:xfrm>
                <a:off x="14219544" y="4801341"/>
                <a:ext cx="3852139" cy="756682"/>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3"/>
                </a:pPr>
                <a:r>
                  <a:rPr lang="en-US" sz="2800" b="1" dirty="0">
                    <a:solidFill>
                      <a:schemeClr val="bg1"/>
                    </a:solidFill>
                    <a:latin typeface="Arial" panose="020B0604020202020204" pitchFamily="34" charset="0"/>
                    <a:cs typeface="Arial" panose="020B0604020202020204" pitchFamily="34" charset="0"/>
                  </a:rPr>
                  <a:t>Extra Slides</a:t>
                </a:r>
              </a:p>
            </p:txBody>
          </p:sp>
        </p:grpSp>
        <p:grpSp>
          <p:nvGrpSpPr>
            <p:cNvPr id="3" name="Group 2">
              <a:extLst>
                <a:ext uri="{FF2B5EF4-FFF2-40B4-BE49-F238E27FC236}">
                  <a16:creationId xmlns:a16="http://schemas.microsoft.com/office/drawing/2014/main" id="{7FA32A9E-268D-4CCC-8C7D-1E60A377C08E}"/>
                </a:ext>
              </a:extLst>
            </p:cNvPr>
            <p:cNvGrpSpPr/>
            <p:nvPr/>
          </p:nvGrpSpPr>
          <p:grpSpPr>
            <a:xfrm>
              <a:off x="10676062" y="7476088"/>
              <a:ext cx="5452743" cy="1429338"/>
              <a:chOff x="12030950" y="5400145"/>
              <a:chExt cx="5675191" cy="1429338"/>
            </a:xfrm>
          </p:grpSpPr>
          <p:sp>
            <p:nvSpPr>
              <p:cNvPr id="34" name="Rectangle 33">
                <a:extLst>
                  <a:ext uri="{FF2B5EF4-FFF2-40B4-BE49-F238E27FC236}">
                    <a16:creationId xmlns:a16="http://schemas.microsoft.com/office/drawing/2014/main" id="{EFD71162-C75F-47AC-A1DF-A011A41D5CE0}"/>
                  </a:ext>
                </a:extLst>
              </p:cNvPr>
              <p:cNvSpPr/>
              <p:nvPr/>
            </p:nvSpPr>
            <p:spPr>
              <a:xfrm>
                <a:off x="12030950" y="5400146"/>
                <a:ext cx="5675191" cy="1429337"/>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35" name="TextBox 12">
                <a:extLst>
                  <a:ext uri="{FF2B5EF4-FFF2-40B4-BE49-F238E27FC236}">
                    <a16:creationId xmlns:a16="http://schemas.microsoft.com/office/drawing/2014/main" id="{3586CC19-1596-4B4A-BDFD-AC399F691F15}"/>
                  </a:ext>
                </a:extLst>
              </p:cNvPr>
              <p:cNvSpPr txBox="1"/>
              <p:nvPr/>
            </p:nvSpPr>
            <p:spPr>
              <a:xfrm>
                <a:off x="12420406" y="5400145"/>
                <a:ext cx="5123605" cy="1413079"/>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Implementation Tips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Priority Research Questions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Tools &amp; Resources</a:t>
                </a:r>
                <a:endParaRPr lang="en-US" sz="2500" dirty="0">
                  <a:latin typeface="Arial" panose="020B0604020202020204" pitchFamily="34" charset="0"/>
                  <a:cs typeface="Arial" panose="020B0604020202020204" pitchFamily="34" charset="0"/>
                </a:endParaRPr>
              </a:p>
            </p:txBody>
          </p:sp>
        </p:grpSp>
      </p:grpSp>
      <p:grpSp>
        <p:nvGrpSpPr>
          <p:cNvPr id="7" name="Group 6">
            <a:extLst>
              <a:ext uri="{FF2B5EF4-FFF2-40B4-BE49-F238E27FC236}">
                <a16:creationId xmlns:a16="http://schemas.microsoft.com/office/drawing/2014/main" id="{E8066EE2-ED53-439B-9570-F1D03D72081B}"/>
              </a:ext>
            </a:extLst>
          </p:cNvPr>
          <p:cNvGrpSpPr/>
          <p:nvPr/>
        </p:nvGrpSpPr>
        <p:grpSpPr>
          <a:xfrm>
            <a:off x="4099560" y="2773395"/>
            <a:ext cx="11978640" cy="1601950"/>
            <a:chOff x="5475050" y="2377793"/>
            <a:chExt cx="10635426" cy="1692656"/>
          </a:xfrm>
        </p:grpSpPr>
        <p:grpSp>
          <p:nvGrpSpPr>
            <p:cNvPr id="63" name="Group 62">
              <a:extLst>
                <a:ext uri="{FF2B5EF4-FFF2-40B4-BE49-F238E27FC236}">
                  <a16:creationId xmlns:a16="http://schemas.microsoft.com/office/drawing/2014/main" id="{4838E6E6-5C5C-4399-A259-48CCE612A130}"/>
                </a:ext>
              </a:extLst>
            </p:cNvPr>
            <p:cNvGrpSpPr/>
            <p:nvPr/>
          </p:nvGrpSpPr>
          <p:grpSpPr>
            <a:xfrm>
              <a:off x="5475050" y="2378497"/>
              <a:ext cx="5228424" cy="1691952"/>
              <a:chOff x="9421078" y="6433254"/>
              <a:chExt cx="4937538" cy="1691952"/>
            </a:xfrm>
          </p:grpSpPr>
          <p:sp>
            <p:nvSpPr>
              <p:cNvPr id="64" name="Rectangle 63">
                <a:extLst>
                  <a:ext uri="{FF2B5EF4-FFF2-40B4-BE49-F238E27FC236}">
                    <a16:creationId xmlns:a16="http://schemas.microsoft.com/office/drawing/2014/main" id="{84B38D19-8969-42A4-AA74-C226EC4363BD}"/>
                  </a:ext>
                </a:extLst>
              </p:cNvPr>
              <p:cNvSpPr/>
              <p:nvPr/>
            </p:nvSpPr>
            <p:spPr>
              <a:xfrm>
                <a:off x="9421078" y="6433254"/>
                <a:ext cx="4937538" cy="169195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65" name="TextBox 12">
                <a:extLst>
                  <a:ext uri="{FF2B5EF4-FFF2-40B4-BE49-F238E27FC236}">
                    <a16:creationId xmlns:a16="http://schemas.microsoft.com/office/drawing/2014/main" id="{4F217EFB-E245-4CDC-8611-15B654610477}"/>
                  </a:ext>
                </a:extLst>
              </p:cNvPr>
              <p:cNvSpPr txBox="1"/>
              <p:nvPr/>
            </p:nvSpPr>
            <p:spPr>
              <a:xfrm>
                <a:off x="9636484" y="6800887"/>
                <a:ext cx="4506725" cy="934551"/>
              </a:xfrm>
              <a:prstGeom prst="rect">
                <a:avLst/>
              </a:prstGeom>
            </p:spPr>
            <p:txBody>
              <a:bodyPr wrap="square" lIns="0" tIns="0" rIns="0" bIns="0" rtlCol="0" anchor="t">
                <a:spAutoFit/>
              </a:bodyPr>
              <a:lstStyle/>
              <a:p>
                <a:pPr marL="514350" indent="-514350">
                  <a:lnSpc>
                    <a:spcPts val="3845"/>
                  </a:lnSpc>
                  <a:spcBef>
                    <a:spcPct val="0"/>
                  </a:spcBef>
                  <a:buFont typeface="+mj-lt"/>
                  <a:buAutoNum type="arabicPeriod"/>
                </a:pPr>
                <a:r>
                  <a:rPr lang="en-US" sz="2800" b="1" dirty="0">
                    <a:solidFill>
                      <a:schemeClr val="bg1"/>
                    </a:solidFill>
                    <a:latin typeface="Arial" panose="020B0604020202020204" pitchFamily="34" charset="0"/>
                    <a:cs typeface="Arial" panose="020B0604020202020204" pitchFamily="34" charset="0"/>
                  </a:rPr>
                  <a:t>Introduction to the High    Impact Practices (HIPs)</a:t>
                </a:r>
              </a:p>
            </p:txBody>
          </p:sp>
        </p:grpSp>
        <p:grpSp>
          <p:nvGrpSpPr>
            <p:cNvPr id="6" name="Group 5">
              <a:extLst>
                <a:ext uri="{FF2B5EF4-FFF2-40B4-BE49-F238E27FC236}">
                  <a16:creationId xmlns:a16="http://schemas.microsoft.com/office/drawing/2014/main" id="{A3342DC9-1D7D-4F60-8316-2EE26BC8F0F0}"/>
                </a:ext>
              </a:extLst>
            </p:cNvPr>
            <p:cNvGrpSpPr/>
            <p:nvPr/>
          </p:nvGrpSpPr>
          <p:grpSpPr>
            <a:xfrm>
              <a:off x="10703474" y="2377793"/>
              <a:ext cx="5407002" cy="1692561"/>
              <a:chOff x="1049183" y="4874827"/>
              <a:chExt cx="5407002" cy="1282081"/>
            </a:xfrm>
          </p:grpSpPr>
          <p:sp>
            <p:nvSpPr>
              <p:cNvPr id="62" name="Rectangle 61">
                <a:extLst>
                  <a:ext uri="{FF2B5EF4-FFF2-40B4-BE49-F238E27FC236}">
                    <a16:creationId xmlns:a16="http://schemas.microsoft.com/office/drawing/2014/main" id="{16E1C93F-6985-4AA7-8F26-60A146ECD08F}"/>
                  </a:ext>
                </a:extLst>
              </p:cNvPr>
              <p:cNvSpPr/>
              <p:nvPr/>
            </p:nvSpPr>
            <p:spPr>
              <a:xfrm>
                <a:off x="1049183" y="4874827"/>
                <a:ext cx="5407002" cy="1282081"/>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1E6A3D21-2A8A-418C-947B-2E0B9DCDF9F9}"/>
                  </a:ext>
                </a:extLst>
              </p:cNvPr>
              <p:cNvSpPr txBox="1"/>
              <p:nvPr/>
            </p:nvSpPr>
            <p:spPr>
              <a:xfrm>
                <a:off x="1313853" y="4905222"/>
                <a:ext cx="4877661" cy="1140369"/>
              </a:xfrm>
              <a:prstGeom prst="rect">
                <a:avLst/>
              </a:prstGeom>
              <a:solidFill>
                <a:schemeClr val="bg1"/>
              </a:solidFill>
            </p:spPr>
            <p:txBody>
              <a:bodyPr wrap="square">
                <a:spAutoFit/>
              </a:bodyPr>
              <a:lstStyle/>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What is a HIP?</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HIP Categories</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Partnership</a:t>
                </a:r>
              </a:p>
            </p:txBody>
          </p:sp>
        </p:grpSp>
      </p:grpSp>
      <p:sp>
        <p:nvSpPr>
          <p:cNvPr id="2" name="Slide Number Placeholder 1">
            <a:extLst>
              <a:ext uri="{FF2B5EF4-FFF2-40B4-BE49-F238E27FC236}">
                <a16:creationId xmlns:a16="http://schemas.microsoft.com/office/drawing/2014/main" id="{D6E725B6-E692-47E6-924F-FCB8538B2193}"/>
              </a:ext>
            </a:extLst>
          </p:cNvPr>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967682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802155" y="3497793"/>
            <a:ext cx="14630400" cy="4001095"/>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a:cs typeface="Arial"/>
              </a:rPr>
              <a:t>Where possible leverage existing infrastructure.</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If there are quality-assured commercial brands already present in the market or manufacturers with capacity and interest in investing in a new market, social marketing programs should </a:t>
            </a:r>
            <a:r>
              <a:rPr lang="en-US" sz="4000" b="1" dirty="0">
                <a:solidFill>
                  <a:srgbClr val="054A8E"/>
                </a:solidFill>
                <a:latin typeface="Arial" panose="020B0604020202020204" pitchFamily="34" charset="0"/>
                <a:cs typeface="Arial" panose="020B0604020202020204" pitchFamily="34" charset="0"/>
              </a:rPr>
              <a:t>collaborate with and support commercial suppliers to build a market for their products.</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350530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4616648"/>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a:cs typeface="Arial"/>
              </a:rPr>
              <a:t>Ensure subsidized social marketing products are targeted and priced appropriately.</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When donor-supported programs are not targeted to a specific population segment, social marketing efforts may crowd out commercially viable contraceptives from those individuals who can afford to pay, perpetuating reliance on donor support for sustaining supplies.</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2466778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752600" y="3497793"/>
            <a:ext cx="15342845" cy="5539978"/>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a:cs typeface="Arial"/>
              </a:rPr>
              <a:t>Increase cost recovery and support a fair marketplace.</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Social marketing programs can not only increase their cost recovery but also create a marketplace that allows commercial manufacturers to enter the market. </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Social marketing can and should be implemented to avoid crowding out the for-profit private sector, particularly in countries that are more advanced economically and have higher overall contraceptive prevalence rates.</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2227595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5539978"/>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Balance branded and generic promotion.</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Many successful social marketing programs benefit from an “umbrella” branding strategy, through which many related products are marketed and sold under a single brand name.</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Generic promotion, or unbranded campaigns, are best suited for promoting the benefits of family planning; addressing misconceptions about family planning; and delaying, spacing, or limiting future pregnancies per fertility intentions.</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2236385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3B84FC3A-D7E5-4DEA-9C1F-AE149309939E}"/>
              </a:ext>
            </a:extLst>
          </p:cNvPr>
          <p:cNvSpPr/>
          <p:nvPr/>
        </p:nvSpPr>
        <p:spPr>
          <a:xfrm flipV="1">
            <a:off x="-11461" y="-6"/>
            <a:ext cx="18257632" cy="3541211"/>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5" name="TextBox 10">
            <a:extLst>
              <a:ext uri="{FF2B5EF4-FFF2-40B4-BE49-F238E27FC236}">
                <a16:creationId xmlns:a16="http://schemas.microsoft.com/office/drawing/2014/main" id="{9FAE8049-0FD7-4208-8044-741B0F2B2B50}"/>
              </a:ext>
            </a:extLst>
          </p:cNvPr>
          <p:cNvSpPr txBox="1"/>
          <p:nvPr/>
        </p:nvSpPr>
        <p:spPr>
          <a:xfrm>
            <a:off x="1034563" y="688118"/>
            <a:ext cx="7576037"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Priority Research Questions</a:t>
            </a:r>
          </a:p>
        </p:txBody>
      </p:sp>
      <p:sp>
        <p:nvSpPr>
          <p:cNvPr id="29" name="TextBox 28">
            <a:extLst>
              <a:ext uri="{FF2B5EF4-FFF2-40B4-BE49-F238E27FC236}">
                <a16:creationId xmlns:a16="http://schemas.microsoft.com/office/drawing/2014/main" id="{E516080E-B78D-44FF-B4B2-ABB1F2E88D31}"/>
              </a:ext>
            </a:extLst>
          </p:cNvPr>
          <p:cNvSpPr txBox="1"/>
          <p:nvPr/>
        </p:nvSpPr>
        <p:spPr>
          <a:xfrm>
            <a:off x="1272479" y="3543300"/>
            <a:ext cx="14805721" cy="5016758"/>
          </a:xfrm>
          <a:prstGeom prst="rect">
            <a:avLst/>
          </a:prstGeom>
          <a:noFill/>
        </p:spPr>
        <p:txBody>
          <a:bodyPr wrap="square">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How do social marketing program models evolve over time to sustain or optimize their efficiency?</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How does long-term, sustained use of socially marketed products and services improve overall market growth and access to family planning products and services?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How does social marketing measurably close equity gaps in contraceptive access?</a:t>
            </a:r>
          </a:p>
        </p:txBody>
      </p:sp>
      <p:sp>
        <p:nvSpPr>
          <p:cNvPr id="2" name="Slide Number Placeholder 1">
            <a:extLst>
              <a:ext uri="{FF2B5EF4-FFF2-40B4-BE49-F238E27FC236}">
                <a16:creationId xmlns:a16="http://schemas.microsoft.com/office/drawing/2014/main" id="{012680CC-90D5-4ECB-9994-CDD915AFE3F4}"/>
              </a:ext>
            </a:extLst>
          </p:cNvPr>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3210471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Isosceles Triangle 31">
            <a:extLst>
              <a:ext uri="{FF2B5EF4-FFF2-40B4-BE49-F238E27FC236}">
                <a16:creationId xmlns:a16="http://schemas.microsoft.com/office/drawing/2014/main" id="{7BA01BD4-78DA-4A20-AC71-B26A9AD6AB48}"/>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5" name="TextBox 10">
            <a:extLst>
              <a:ext uri="{FF2B5EF4-FFF2-40B4-BE49-F238E27FC236}">
                <a16:creationId xmlns:a16="http://schemas.microsoft.com/office/drawing/2014/main" id="{2134279C-CC1B-442B-8EFE-CB47D5604024}"/>
              </a:ext>
            </a:extLst>
          </p:cNvPr>
          <p:cNvSpPr txBox="1"/>
          <p:nvPr/>
        </p:nvSpPr>
        <p:spPr>
          <a:xfrm>
            <a:off x="612797" y="600344"/>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Tools &amp; Resources</a:t>
            </a:r>
          </a:p>
        </p:txBody>
      </p:sp>
      <p:pic>
        <p:nvPicPr>
          <p:cNvPr id="3" name="Graphic 2" descr="Wrench outline">
            <a:extLst>
              <a:ext uri="{FF2B5EF4-FFF2-40B4-BE49-F238E27FC236}">
                <a16:creationId xmlns:a16="http://schemas.microsoft.com/office/drawing/2014/main" id="{2A3B83E1-6730-4A48-9DBB-6720856F38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53200" y="600344"/>
            <a:ext cx="914400" cy="914400"/>
          </a:xfrm>
          <a:prstGeom prst="rect">
            <a:avLst/>
          </a:prstGeom>
        </p:spPr>
      </p:pic>
      <p:sp>
        <p:nvSpPr>
          <p:cNvPr id="2" name="Slide Number Placeholder 1">
            <a:extLst>
              <a:ext uri="{FF2B5EF4-FFF2-40B4-BE49-F238E27FC236}">
                <a16:creationId xmlns:a16="http://schemas.microsoft.com/office/drawing/2014/main" id="{A4C15D74-EE8D-4E91-BC03-4CA2FED8AE98}"/>
              </a:ext>
            </a:extLst>
          </p:cNvPr>
          <p:cNvSpPr>
            <a:spLocks noGrp="1"/>
          </p:cNvSpPr>
          <p:nvPr>
            <p:ph type="sldNum" sz="quarter" idx="12"/>
          </p:nvPr>
        </p:nvSpPr>
        <p:spPr/>
        <p:txBody>
          <a:bodyPr/>
          <a:lstStyle/>
          <a:p>
            <a:fld id="{B6F15528-21DE-4FAA-801E-634DDDAF4B2B}" type="slidenum">
              <a:rPr lang="en-US" smtClean="0"/>
              <a:pPr/>
              <a:t>25</a:t>
            </a:fld>
            <a:endParaRPr lang="en-US"/>
          </a:p>
        </p:txBody>
      </p:sp>
      <p:grpSp>
        <p:nvGrpSpPr>
          <p:cNvPr id="29" name="Group 28">
            <a:extLst>
              <a:ext uri="{FF2B5EF4-FFF2-40B4-BE49-F238E27FC236}">
                <a16:creationId xmlns:a16="http://schemas.microsoft.com/office/drawing/2014/main" id="{6AF0533D-AF22-2940-8842-EB49CA1F55F3}"/>
              </a:ext>
            </a:extLst>
          </p:cNvPr>
          <p:cNvGrpSpPr/>
          <p:nvPr/>
        </p:nvGrpSpPr>
        <p:grpSpPr>
          <a:xfrm>
            <a:off x="439695" y="6682255"/>
            <a:ext cx="4071415" cy="1857874"/>
            <a:chOff x="564739" y="7699363"/>
            <a:chExt cx="1720314" cy="548299"/>
          </a:xfrm>
        </p:grpSpPr>
        <p:sp>
          <p:nvSpPr>
            <p:cNvPr id="36" name="AutoShape 2">
              <a:extLst>
                <a:ext uri="{FF2B5EF4-FFF2-40B4-BE49-F238E27FC236}">
                  <a16:creationId xmlns:a16="http://schemas.microsoft.com/office/drawing/2014/main" id="{B0E5EB8A-59B0-1E4F-9952-3C24B6703FE4}"/>
                </a:ext>
              </a:extLst>
            </p:cNvPr>
            <p:cNvSpPr/>
            <p:nvPr/>
          </p:nvSpPr>
          <p:spPr>
            <a:xfrm>
              <a:off x="564739" y="7699363"/>
              <a:ext cx="1720314" cy="548299"/>
            </a:xfrm>
            <a:prstGeom prst="rect">
              <a:avLst/>
            </a:prstGeom>
            <a:solidFill>
              <a:srgbClr val="F4F4F4"/>
            </a:solidFill>
          </p:spPr>
          <p:txBody>
            <a:bodyPr/>
            <a:lstStyle/>
            <a:p>
              <a:endParaRPr lang="en-US" dirty="0">
                <a:solidFill>
                  <a:srgbClr val="054A8E"/>
                </a:solidFill>
                <a:latin typeface="Arial" panose="020B0604020202020204" pitchFamily="34" charset="0"/>
                <a:cs typeface="Arial" panose="020B0604020202020204" pitchFamily="34" charset="0"/>
              </a:endParaRPr>
            </a:p>
          </p:txBody>
        </p:sp>
        <p:sp>
          <p:nvSpPr>
            <p:cNvPr id="38" name="TextBox 11">
              <a:hlinkClick r:id="rId5"/>
              <a:extLst>
                <a:ext uri="{FF2B5EF4-FFF2-40B4-BE49-F238E27FC236}">
                  <a16:creationId xmlns:a16="http://schemas.microsoft.com/office/drawing/2014/main" id="{D3BF64CC-3EC4-0C46-A1E1-4B8CE9B46532}"/>
                </a:ext>
              </a:extLst>
            </p:cNvPr>
            <p:cNvSpPr txBox="1"/>
            <p:nvPr/>
          </p:nvSpPr>
          <p:spPr>
            <a:xfrm>
              <a:off x="767565" y="7726707"/>
              <a:ext cx="1315130" cy="225981"/>
            </a:xfrm>
            <a:prstGeom prst="rect">
              <a:avLst/>
            </a:prstGeom>
          </p:spPr>
          <p:txBody>
            <a:bodyPr wrap="square" lIns="0" tIns="0" rIns="0" bIns="0" rtlCol="0" anchor="t">
              <a:spAutoFit/>
            </a:bodyPr>
            <a:lstStyle/>
            <a:p>
              <a:pPr marL="0" lvl="0" indent="0" algn="ctr">
                <a:lnSpc>
                  <a:spcPts val="3079"/>
                </a:lnSpc>
                <a:spcBef>
                  <a:spcPct val="0"/>
                </a:spcBef>
              </a:pPr>
              <a:r>
                <a:rPr lang="en-US" sz="2400" b="1" dirty="0">
                  <a:solidFill>
                    <a:srgbClr val="054A8E"/>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Social Marketing for Health: Global</a:t>
              </a:r>
              <a:endParaRPr lang="en-US" sz="2400" b="1" u="sng" dirty="0">
                <a:solidFill>
                  <a:srgbClr val="054A8E"/>
                </a:solidFill>
                <a:latin typeface="Arial" panose="020B0604020202020204" pitchFamily="34" charset="0"/>
                <a:cs typeface="Arial" panose="020B0604020202020204" pitchFamily="34" charset="0"/>
              </a:endParaRPr>
            </a:p>
          </p:txBody>
        </p:sp>
      </p:grpSp>
      <p:grpSp>
        <p:nvGrpSpPr>
          <p:cNvPr id="42" name="Group 41">
            <a:extLst>
              <a:ext uri="{FF2B5EF4-FFF2-40B4-BE49-F238E27FC236}">
                <a16:creationId xmlns:a16="http://schemas.microsoft.com/office/drawing/2014/main" id="{D7BDFFA2-1A12-DD4F-98FC-172A68645C6D}"/>
              </a:ext>
            </a:extLst>
          </p:cNvPr>
          <p:cNvGrpSpPr/>
          <p:nvPr/>
        </p:nvGrpSpPr>
        <p:grpSpPr>
          <a:xfrm>
            <a:off x="4930265" y="6682259"/>
            <a:ext cx="4071415" cy="1857870"/>
            <a:chOff x="6534097" y="4672534"/>
            <a:chExt cx="3374498" cy="4103938"/>
          </a:xfrm>
        </p:grpSpPr>
        <p:sp>
          <p:nvSpPr>
            <p:cNvPr id="43" name="AutoShape 2">
              <a:extLst>
                <a:ext uri="{FF2B5EF4-FFF2-40B4-BE49-F238E27FC236}">
                  <a16:creationId xmlns:a16="http://schemas.microsoft.com/office/drawing/2014/main" id="{65D0A7C1-1FEA-ED42-8A49-6A9B517E46C3}"/>
                </a:ext>
              </a:extLst>
            </p:cNvPr>
            <p:cNvSpPr/>
            <p:nvPr/>
          </p:nvSpPr>
          <p:spPr>
            <a:xfrm>
              <a:off x="6534097" y="4672534"/>
              <a:ext cx="3374498" cy="4103938"/>
            </a:xfrm>
            <a:prstGeom prst="rect">
              <a:avLst/>
            </a:prstGeom>
            <a:solidFill>
              <a:srgbClr val="F4F4F4"/>
            </a:solidFill>
          </p:spPr>
          <p:txBody>
            <a:bodyPr/>
            <a:lstStyle/>
            <a:p>
              <a:endParaRPr lang="en-US" dirty="0">
                <a:solidFill>
                  <a:srgbClr val="054A8E"/>
                </a:solidFill>
                <a:latin typeface="Arial" panose="020B0604020202020204" pitchFamily="34" charset="0"/>
                <a:cs typeface="Arial" panose="020B0604020202020204" pitchFamily="34" charset="0"/>
              </a:endParaRPr>
            </a:p>
          </p:txBody>
        </p:sp>
        <p:sp>
          <p:nvSpPr>
            <p:cNvPr id="44" name="TextBox 8">
              <a:extLst>
                <a:ext uri="{FF2B5EF4-FFF2-40B4-BE49-F238E27FC236}">
                  <a16:creationId xmlns:a16="http://schemas.microsoft.com/office/drawing/2014/main" id="{7C0DA6A4-F4A5-024E-AB74-EE0A78226143}"/>
                </a:ext>
              </a:extLst>
            </p:cNvPr>
            <p:cNvSpPr txBox="1"/>
            <p:nvPr/>
          </p:nvSpPr>
          <p:spPr>
            <a:xfrm>
              <a:off x="6704325" y="4927144"/>
              <a:ext cx="3088313" cy="1691440"/>
            </a:xfrm>
            <a:prstGeom prst="rect">
              <a:avLst/>
            </a:prstGeom>
          </p:spPr>
          <p:txBody>
            <a:bodyPr wrap="square" lIns="0" tIns="0" rIns="0" bIns="0" rtlCol="0" anchor="t">
              <a:spAutoFit/>
            </a:bodyPr>
            <a:lstStyle/>
            <a:p>
              <a:pPr lvl="0" algn="ctr">
                <a:lnSpc>
                  <a:spcPts val="3079"/>
                </a:lnSpc>
                <a:spcBef>
                  <a:spcPct val="0"/>
                </a:spcBef>
              </a:pPr>
              <a:r>
                <a:rPr lang="en-US" sz="2400" b="1" dirty="0">
                  <a:solidFill>
                    <a:srgbClr val="054A8E"/>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Keystone Design Framework</a:t>
              </a:r>
              <a:endParaRPr lang="en-US" sz="2400" b="1" u="sng" dirty="0">
                <a:solidFill>
                  <a:srgbClr val="054A8E"/>
                </a:solidFill>
                <a:latin typeface="Arial" panose="020B0604020202020204" pitchFamily="34" charset="0"/>
                <a:cs typeface="Arial" panose="020B0604020202020204" pitchFamily="34" charset="0"/>
              </a:endParaRPr>
            </a:p>
          </p:txBody>
        </p:sp>
      </p:grpSp>
      <p:grpSp>
        <p:nvGrpSpPr>
          <p:cNvPr id="45" name="Group 44">
            <a:extLst>
              <a:ext uri="{FF2B5EF4-FFF2-40B4-BE49-F238E27FC236}">
                <a16:creationId xmlns:a16="http://schemas.microsoft.com/office/drawing/2014/main" id="{F6B8FF51-8F0A-BE48-ABAF-860071D2D968}"/>
              </a:ext>
            </a:extLst>
          </p:cNvPr>
          <p:cNvGrpSpPr/>
          <p:nvPr/>
        </p:nvGrpSpPr>
        <p:grpSpPr>
          <a:xfrm>
            <a:off x="9420835" y="6682259"/>
            <a:ext cx="4071415" cy="1857870"/>
            <a:chOff x="6534097" y="4672534"/>
            <a:chExt cx="3374498" cy="4103938"/>
          </a:xfrm>
        </p:grpSpPr>
        <p:sp>
          <p:nvSpPr>
            <p:cNvPr id="46" name="AutoShape 2">
              <a:extLst>
                <a:ext uri="{FF2B5EF4-FFF2-40B4-BE49-F238E27FC236}">
                  <a16:creationId xmlns:a16="http://schemas.microsoft.com/office/drawing/2014/main" id="{65A1499D-BC42-9346-B538-F122C8DCCD2D}"/>
                </a:ext>
              </a:extLst>
            </p:cNvPr>
            <p:cNvSpPr/>
            <p:nvPr/>
          </p:nvSpPr>
          <p:spPr>
            <a:xfrm>
              <a:off x="6534097" y="4672534"/>
              <a:ext cx="3374498" cy="4103938"/>
            </a:xfrm>
            <a:prstGeom prst="rect">
              <a:avLst/>
            </a:prstGeom>
            <a:solidFill>
              <a:srgbClr val="F4F4F4"/>
            </a:solidFill>
          </p:spPr>
          <p:txBody>
            <a:bodyPr/>
            <a:lstStyle/>
            <a:p>
              <a:endParaRPr lang="en-US" dirty="0">
                <a:solidFill>
                  <a:srgbClr val="054A8E"/>
                </a:solidFill>
                <a:latin typeface="Arial" panose="020B0604020202020204" pitchFamily="34" charset="0"/>
                <a:cs typeface="Arial" panose="020B0604020202020204" pitchFamily="34" charset="0"/>
              </a:endParaRPr>
            </a:p>
          </p:txBody>
        </p:sp>
        <p:sp>
          <p:nvSpPr>
            <p:cNvPr id="47" name="TextBox 8">
              <a:extLst>
                <a:ext uri="{FF2B5EF4-FFF2-40B4-BE49-F238E27FC236}">
                  <a16:creationId xmlns:a16="http://schemas.microsoft.com/office/drawing/2014/main" id="{3D899674-A108-2B4E-BAFB-E4403BE3934D}"/>
                </a:ext>
              </a:extLst>
            </p:cNvPr>
            <p:cNvSpPr txBox="1"/>
            <p:nvPr/>
          </p:nvSpPr>
          <p:spPr>
            <a:xfrm>
              <a:off x="6704325" y="4927144"/>
              <a:ext cx="3088313" cy="1691440"/>
            </a:xfrm>
            <a:prstGeom prst="rect">
              <a:avLst/>
            </a:prstGeom>
          </p:spPr>
          <p:txBody>
            <a:bodyPr wrap="square" lIns="0" tIns="0" rIns="0" bIns="0" rtlCol="0" anchor="t">
              <a:spAutoFit/>
            </a:bodyPr>
            <a:lstStyle/>
            <a:p>
              <a:pPr marL="0" lvl="0" indent="0" algn="ctr">
                <a:lnSpc>
                  <a:spcPts val="3079"/>
                </a:lnSpc>
                <a:spcBef>
                  <a:spcPct val="0"/>
                </a:spcBef>
              </a:pPr>
              <a:r>
                <a:rPr lang="en-US" sz="2400" b="1" i="0" u="none" strike="noStrike" baseline="0" dirty="0">
                  <a:solidFill>
                    <a:srgbClr val="054A8E"/>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Total Market Approach (TMA) Compendium</a:t>
              </a:r>
              <a:endParaRPr lang="en-US" sz="2400" b="1" u="sng" dirty="0">
                <a:solidFill>
                  <a:srgbClr val="054A8E"/>
                </a:solidFill>
                <a:latin typeface="Arial" panose="020B0604020202020204" pitchFamily="34" charset="0"/>
                <a:cs typeface="Arial" panose="020B0604020202020204" pitchFamily="34" charset="0"/>
              </a:endParaRPr>
            </a:p>
          </p:txBody>
        </p:sp>
      </p:grpSp>
      <p:pic>
        <p:nvPicPr>
          <p:cNvPr id="48" name="Picture 47">
            <a:extLst>
              <a:ext uri="{FF2B5EF4-FFF2-40B4-BE49-F238E27FC236}">
                <a16:creationId xmlns:a16="http://schemas.microsoft.com/office/drawing/2014/main" id="{9C6BB139-853D-4F4F-ADFB-9B6FE62C792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321971" y="2030680"/>
            <a:ext cx="3315761" cy="4278845"/>
          </a:xfrm>
          <a:prstGeom prst="rect">
            <a:avLst/>
          </a:prstGeom>
          <a:ln>
            <a:solidFill>
              <a:schemeClr val="tx1"/>
            </a:solidFill>
          </a:ln>
        </p:spPr>
      </p:pic>
      <p:pic>
        <p:nvPicPr>
          <p:cNvPr id="49" name="Picture 48">
            <a:extLst>
              <a:ext uri="{FF2B5EF4-FFF2-40B4-BE49-F238E27FC236}">
                <a16:creationId xmlns:a16="http://schemas.microsoft.com/office/drawing/2014/main" id="{3C6F4883-62F9-F64D-B542-CCCC323D38F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9328" y="2030679"/>
            <a:ext cx="3332148" cy="4278845"/>
          </a:xfrm>
          <a:prstGeom prst="rect">
            <a:avLst/>
          </a:prstGeom>
          <a:ln>
            <a:solidFill>
              <a:schemeClr val="tx1"/>
            </a:solidFill>
          </a:ln>
        </p:spPr>
      </p:pic>
      <p:pic>
        <p:nvPicPr>
          <p:cNvPr id="50" name="Picture 49">
            <a:extLst>
              <a:ext uri="{FF2B5EF4-FFF2-40B4-BE49-F238E27FC236}">
                <a16:creationId xmlns:a16="http://schemas.microsoft.com/office/drawing/2014/main" id="{507B50CC-024B-DF41-B95B-044261DB3B1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21103" y="2027215"/>
            <a:ext cx="3289738" cy="4278845"/>
          </a:xfrm>
          <a:prstGeom prst="rect">
            <a:avLst/>
          </a:prstGeom>
          <a:ln>
            <a:solidFill>
              <a:schemeClr val="tx1"/>
            </a:solidFill>
          </a:ln>
        </p:spPr>
      </p:pic>
      <p:pic>
        <p:nvPicPr>
          <p:cNvPr id="51" name="Picture 50">
            <a:extLst>
              <a:ext uri="{FF2B5EF4-FFF2-40B4-BE49-F238E27FC236}">
                <a16:creationId xmlns:a16="http://schemas.microsoft.com/office/drawing/2014/main" id="{62674A0A-A20D-2D4C-8F96-35BC45A2EC0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07998" y="2027214"/>
            <a:ext cx="3297088" cy="4278845"/>
          </a:xfrm>
          <a:prstGeom prst="rect">
            <a:avLst/>
          </a:prstGeom>
          <a:ln>
            <a:solidFill>
              <a:schemeClr val="tx1"/>
            </a:solidFill>
          </a:ln>
        </p:spPr>
      </p:pic>
      <p:grpSp>
        <p:nvGrpSpPr>
          <p:cNvPr id="54" name="Group 53">
            <a:extLst>
              <a:ext uri="{FF2B5EF4-FFF2-40B4-BE49-F238E27FC236}">
                <a16:creationId xmlns:a16="http://schemas.microsoft.com/office/drawing/2014/main" id="{266DB6B7-4F9D-4C4A-8164-48657E497AD2}"/>
              </a:ext>
            </a:extLst>
          </p:cNvPr>
          <p:cNvGrpSpPr/>
          <p:nvPr/>
        </p:nvGrpSpPr>
        <p:grpSpPr>
          <a:xfrm>
            <a:off x="13911405" y="6682259"/>
            <a:ext cx="4071415" cy="1857870"/>
            <a:chOff x="6534097" y="4672534"/>
            <a:chExt cx="3374498" cy="4103938"/>
          </a:xfrm>
        </p:grpSpPr>
        <p:sp>
          <p:nvSpPr>
            <p:cNvPr id="55" name="AutoShape 2">
              <a:extLst>
                <a:ext uri="{FF2B5EF4-FFF2-40B4-BE49-F238E27FC236}">
                  <a16:creationId xmlns:a16="http://schemas.microsoft.com/office/drawing/2014/main" id="{2F42C0C6-8910-A146-B22B-A1A9799345F7}"/>
                </a:ext>
              </a:extLst>
            </p:cNvPr>
            <p:cNvSpPr/>
            <p:nvPr/>
          </p:nvSpPr>
          <p:spPr>
            <a:xfrm>
              <a:off x="6534097" y="4672534"/>
              <a:ext cx="3374498" cy="4103938"/>
            </a:xfrm>
            <a:prstGeom prst="rect">
              <a:avLst/>
            </a:prstGeom>
            <a:solidFill>
              <a:srgbClr val="F4F4F4"/>
            </a:solidFill>
          </p:spPr>
          <p:txBody>
            <a:bodyPr/>
            <a:lstStyle/>
            <a:p>
              <a:endParaRPr lang="en-US" dirty="0">
                <a:solidFill>
                  <a:srgbClr val="054A8E"/>
                </a:solidFill>
                <a:latin typeface="Arial" panose="020B0604020202020204" pitchFamily="34" charset="0"/>
                <a:cs typeface="Arial" panose="020B0604020202020204" pitchFamily="34" charset="0"/>
              </a:endParaRPr>
            </a:p>
          </p:txBody>
        </p:sp>
        <p:sp>
          <p:nvSpPr>
            <p:cNvPr id="56" name="TextBox 8">
              <a:extLst>
                <a:ext uri="{FF2B5EF4-FFF2-40B4-BE49-F238E27FC236}">
                  <a16:creationId xmlns:a16="http://schemas.microsoft.com/office/drawing/2014/main" id="{50A37505-2068-9C45-A3CD-9246195567CE}"/>
                </a:ext>
              </a:extLst>
            </p:cNvPr>
            <p:cNvSpPr txBox="1"/>
            <p:nvPr/>
          </p:nvSpPr>
          <p:spPr>
            <a:xfrm>
              <a:off x="6704325" y="4927144"/>
              <a:ext cx="3088313" cy="3447752"/>
            </a:xfrm>
            <a:prstGeom prst="rect">
              <a:avLst/>
            </a:prstGeom>
          </p:spPr>
          <p:txBody>
            <a:bodyPr wrap="square" lIns="0" tIns="0" rIns="0" bIns="0" rtlCol="0" anchor="t">
              <a:spAutoFit/>
            </a:bodyPr>
            <a:lstStyle/>
            <a:p>
              <a:pPr marL="0" lvl="0" indent="0" algn="ctr">
                <a:lnSpc>
                  <a:spcPts val="3079"/>
                </a:lnSpc>
                <a:spcBef>
                  <a:spcPct val="0"/>
                </a:spcBef>
              </a:pPr>
              <a:r>
                <a:rPr lang="en-US" sz="2400" b="1" dirty="0">
                  <a:solidFill>
                    <a:srgbClr val="054A8E"/>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Phases of Social Marketing. Building the Sustainability of Donor-Supported Programs</a:t>
              </a:r>
              <a:endParaRPr lang="en-US" sz="2400" b="1" u="sng" dirty="0">
                <a:solidFill>
                  <a:srgbClr val="054A8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34835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E12B14-D66F-4E8A-A19A-37F83FCF3DF8}"/>
              </a:ext>
            </a:extLst>
          </p:cNvPr>
          <p:cNvSpPr txBox="1"/>
          <p:nvPr/>
        </p:nvSpPr>
        <p:spPr>
          <a:xfrm>
            <a:off x="3962400" y="7893219"/>
            <a:ext cx="12111549"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fphighimpactpractices.org</a:t>
            </a:r>
            <a:endParaRPr lang="en-US" sz="6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3267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Isosceles Triangle 31">
            <a:extLst>
              <a:ext uri="{FF2B5EF4-FFF2-40B4-BE49-F238E27FC236}">
                <a16:creationId xmlns:a16="http://schemas.microsoft.com/office/drawing/2014/main" id="{744EB261-56A3-49FC-895B-6F3EC026FF0E}"/>
              </a:ext>
            </a:extLst>
          </p:cNvPr>
          <p:cNvSpPr/>
          <p:nvPr/>
        </p:nvSpPr>
        <p:spPr>
          <a:xfrm flipV="1">
            <a:off x="-11461" y="-2"/>
            <a:ext cx="18257632" cy="376713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F3E04B79-77ED-45DD-80E4-2FDC27E97AC1}"/>
              </a:ext>
            </a:extLst>
          </p:cNvPr>
          <p:cNvGrpSpPr/>
          <p:nvPr/>
        </p:nvGrpSpPr>
        <p:grpSpPr>
          <a:xfrm>
            <a:off x="12225505" y="3501298"/>
            <a:ext cx="3137126" cy="4461554"/>
            <a:chOff x="1492848" y="3603378"/>
            <a:chExt cx="3137126" cy="4461554"/>
          </a:xfrm>
        </p:grpSpPr>
        <p:grpSp>
          <p:nvGrpSpPr>
            <p:cNvPr id="44" name="Group 43">
              <a:extLst>
                <a:ext uri="{FF2B5EF4-FFF2-40B4-BE49-F238E27FC236}">
                  <a16:creationId xmlns:a16="http://schemas.microsoft.com/office/drawing/2014/main" id="{7422113A-FCAA-416C-A2C4-62B97845FC58}"/>
                </a:ext>
              </a:extLst>
            </p:cNvPr>
            <p:cNvGrpSpPr/>
            <p:nvPr/>
          </p:nvGrpSpPr>
          <p:grpSpPr>
            <a:xfrm>
              <a:off x="1655854" y="3603378"/>
              <a:ext cx="2811114" cy="2739426"/>
              <a:chOff x="15467783" y="1600784"/>
              <a:chExt cx="1283865" cy="1314016"/>
            </a:xfrm>
            <a:solidFill>
              <a:srgbClr val="6E81AE"/>
            </a:solidFill>
          </p:grpSpPr>
          <p:grpSp>
            <p:nvGrpSpPr>
              <p:cNvPr id="45" name="Group 12">
                <a:extLst>
                  <a:ext uri="{FF2B5EF4-FFF2-40B4-BE49-F238E27FC236}">
                    <a16:creationId xmlns:a16="http://schemas.microsoft.com/office/drawing/2014/main" id="{513FBB72-ED60-4CB4-A54A-069F7AE25D0E}"/>
                  </a:ext>
                </a:extLst>
              </p:cNvPr>
              <p:cNvGrpSpPr/>
              <p:nvPr/>
            </p:nvGrpSpPr>
            <p:grpSpPr>
              <a:xfrm>
                <a:off x="15467783" y="1600784"/>
                <a:ext cx="1283865" cy="1314016"/>
                <a:chOff x="-379225" y="279432"/>
                <a:chExt cx="6321665" cy="6775203"/>
              </a:xfrm>
              <a:grpFill/>
            </p:grpSpPr>
            <p:sp>
              <p:nvSpPr>
                <p:cNvPr id="52" name="Freeform 13">
                  <a:extLst>
                    <a:ext uri="{FF2B5EF4-FFF2-40B4-BE49-F238E27FC236}">
                      <a16:creationId xmlns:a16="http://schemas.microsoft.com/office/drawing/2014/main" id="{9062B11A-4CE2-4AF0-8ACA-9A4007E75657}"/>
                    </a:ext>
                  </a:extLst>
                </p:cNvPr>
                <p:cNvSpPr/>
                <p:nvPr/>
              </p:nvSpPr>
              <p:spPr>
                <a:xfrm>
                  <a:off x="-379225" y="279432"/>
                  <a:ext cx="6321665" cy="6775203"/>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54A8E"/>
                </a:solidFill>
                <a:ln>
                  <a:solidFill>
                    <a:srgbClr val="054A8E"/>
                  </a:solidFill>
                </a:ln>
              </p:spPr>
            </p:sp>
          </p:grpSp>
          <p:pic>
            <p:nvPicPr>
              <p:cNvPr id="51" name="Graphic 50" descr="Paper with solid fill">
                <a:extLst>
                  <a:ext uri="{FF2B5EF4-FFF2-40B4-BE49-F238E27FC236}">
                    <a16:creationId xmlns:a16="http://schemas.microsoft.com/office/drawing/2014/main" id="{E783C69B-66B5-4A4F-AF5F-487CA0A24C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666356" y="1767303"/>
                <a:ext cx="914400" cy="914400"/>
              </a:xfrm>
              <a:prstGeom prst="rect">
                <a:avLst/>
              </a:prstGeom>
            </p:spPr>
          </p:pic>
        </p:grpSp>
        <p:sp>
          <p:nvSpPr>
            <p:cNvPr id="72" name="TextBox 8">
              <a:extLst>
                <a:ext uri="{FF2B5EF4-FFF2-40B4-BE49-F238E27FC236}">
                  <a16:creationId xmlns:a16="http://schemas.microsoft.com/office/drawing/2014/main" id="{253B9F58-C99D-4A43-9335-D7CE755D8B01}"/>
                </a:ext>
              </a:extLst>
            </p:cNvPr>
            <p:cNvSpPr txBox="1"/>
            <p:nvPr/>
          </p:nvSpPr>
          <p:spPr>
            <a:xfrm>
              <a:off x="1492848" y="6525600"/>
              <a:ext cx="3137126"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Documented in an easy-to-use format</a:t>
              </a:r>
            </a:p>
          </p:txBody>
        </p:sp>
      </p:grpSp>
      <p:grpSp>
        <p:nvGrpSpPr>
          <p:cNvPr id="5" name="Group 4">
            <a:extLst>
              <a:ext uri="{FF2B5EF4-FFF2-40B4-BE49-F238E27FC236}">
                <a16:creationId xmlns:a16="http://schemas.microsoft.com/office/drawing/2014/main" id="{3A956DC1-6D5C-47F9-909F-B44FDAFCA129}"/>
              </a:ext>
            </a:extLst>
          </p:cNvPr>
          <p:cNvGrpSpPr/>
          <p:nvPr/>
        </p:nvGrpSpPr>
        <p:grpSpPr>
          <a:xfrm>
            <a:off x="2421079" y="3501297"/>
            <a:ext cx="3804423" cy="4461555"/>
            <a:chOff x="12457646" y="3356648"/>
            <a:chExt cx="3804423" cy="4587426"/>
          </a:xfrm>
        </p:grpSpPr>
        <p:grpSp>
          <p:nvGrpSpPr>
            <p:cNvPr id="57" name="Group 56">
              <a:extLst>
                <a:ext uri="{FF2B5EF4-FFF2-40B4-BE49-F238E27FC236}">
                  <a16:creationId xmlns:a16="http://schemas.microsoft.com/office/drawing/2014/main" id="{B0CEE351-3612-479F-99F2-4E353EA552A9}"/>
                </a:ext>
              </a:extLst>
            </p:cNvPr>
            <p:cNvGrpSpPr/>
            <p:nvPr/>
          </p:nvGrpSpPr>
          <p:grpSpPr>
            <a:xfrm>
              <a:off x="12954301" y="3356648"/>
              <a:ext cx="2811114" cy="2816709"/>
              <a:chOff x="1962920" y="6199788"/>
              <a:chExt cx="1341594" cy="1331950"/>
            </a:xfrm>
          </p:grpSpPr>
          <p:grpSp>
            <p:nvGrpSpPr>
              <p:cNvPr id="69" name="Group 20">
                <a:extLst>
                  <a:ext uri="{FF2B5EF4-FFF2-40B4-BE49-F238E27FC236}">
                    <a16:creationId xmlns:a16="http://schemas.microsoft.com/office/drawing/2014/main" id="{B57FFCDC-79C3-41FB-81FE-CEAD5014F6F5}"/>
                  </a:ext>
                </a:extLst>
              </p:cNvPr>
              <p:cNvGrpSpPr/>
              <p:nvPr/>
            </p:nvGrpSpPr>
            <p:grpSpPr>
              <a:xfrm>
                <a:off x="1962920" y="6199788"/>
                <a:ext cx="1341594" cy="1331950"/>
                <a:chOff x="-214389" y="-205320"/>
                <a:chExt cx="6605920" cy="6815114"/>
              </a:xfrm>
            </p:grpSpPr>
            <p:sp>
              <p:nvSpPr>
                <p:cNvPr id="71" name="Freeform 21">
                  <a:extLst>
                    <a:ext uri="{FF2B5EF4-FFF2-40B4-BE49-F238E27FC236}">
                      <a16:creationId xmlns:a16="http://schemas.microsoft.com/office/drawing/2014/main" id="{C110FC54-B549-4986-A8B0-4D5A89FC59C6}"/>
                    </a:ext>
                  </a:extLst>
                </p:cNvPr>
                <p:cNvSpPr/>
                <p:nvPr/>
              </p:nvSpPr>
              <p:spPr>
                <a:xfrm>
                  <a:off x="-214389" y="-205320"/>
                  <a:ext cx="6605920" cy="681511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54A8E"/>
                </a:solidFill>
                <a:ln>
                  <a:solidFill>
                    <a:srgbClr val="054A8E"/>
                  </a:solidFill>
                </a:ln>
              </p:spPr>
            </p:sp>
          </p:grpSp>
          <p:pic>
            <p:nvPicPr>
              <p:cNvPr id="70" name="Graphic 69" descr="Magnifying glass with solid fill">
                <a:extLst>
                  <a:ext uri="{FF2B5EF4-FFF2-40B4-BE49-F238E27FC236}">
                    <a16:creationId xmlns:a16="http://schemas.microsoft.com/office/drawing/2014/main" id="{F1A0B956-8B67-4FE8-AB9A-76019802CA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22934" y="6444222"/>
                <a:ext cx="914400" cy="914400"/>
              </a:xfrm>
              <a:prstGeom prst="rect">
                <a:avLst/>
              </a:prstGeom>
            </p:spPr>
          </p:pic>
        </p:grpSp>
        <p:sp>
          <p:nvSpPr>
            <p:cNvPr id="74" name="TextBox 23">
              <a:extLst>
                <a:ext uri="{FF2B5EF4-FFF2-40B4-BE49-F238E27FC236}">
                  <a16:creationId xmlns:a16="http://schemas.microsoft.com/office/drawing/2014/main" id="{706248F4-9D1E-4820-804C-74676FEF7415}"/>
                </a:ext>
              </a:extLst>
            </p:cNvPr>
            <p:cNvSpPr txBox="1"/>
            <p:nvPr/>
          </p:nvSpPr>
          <p:spPr>
            <a:xfrm>
              <a:off x="12457646" y="6361314"/>
              <a:ext cx="3804423" cy="1582760"/>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Evidence-based family planning practices</a:t>
              </a:r>
            </a:p>
          </p:txBody>
        </p:sp>
      </p:grpSp>
      <p:grpSp>
        <p:nvGrpSpPr>
          <p:cNvPr id="3" name="Group 2">
            <a:extLst>
              <a:ext uri="{FF2B5EF4-FFF2-40B4-BE49-F238E27FC236}">
                <a16:creationId xmlns:a16="http://schemas.microsoft.com/office/drawing/2014/main" id="{C0CBEB3A-4D18-4FB5-BFE7-E34F5071FB29}"/>
              </a:ext>
            </a:extLst>
          </p:cNvPr>
          <p:cNvGrpSpPr/>
          <p:nvPr/>
        </p:nvGrpSpPr>
        <p:grpSpPr>
          <a:xfrm>
            <a:off x="7241788" y="3501297"/>
            <a:ext cx="3804423" cy="4440438"/>
            <a:chOff x="7079406" y="3371205"/>
            <a:chExt cx="3804423" cy="4440438"/>
          </a:xfrm>
        </p:grpSpPr>
        <p:sp>
          <p:nvSpPr>
            <p:cNvPr id="73" name="TextBox 24">
              <a:extLst>
                <a:ext uri="{FF2B5EF4-FFF2-40B4-BE49-F238E27FC236}">
                  <a16:creationId xmlns:a16="http://schemas.microsoft.com/office/drawing/2014/main" id="{24346352-9516-4B54-A9CB-E98C0AF49DEB}"/>
                </a:ext>
              </a:extLst>
            </p:cNvPr>
            <p:cNvSpPr txBox="1"/>
            <p:nvPr/>
          </p:nvSpPr>
          <p:spPr>
            <a:xfrm>
              <a:off x="7079406" y="6272311"/>
              <a:ext cx="3804423"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Vetted by experts against specific criteria</a:t>
              </a:r>
            </a:p>
          </p:txBody>
        </p:sp>
        <p:grpSp>
          <p:nvGrpSpPr>
            <p:cNvPr id="53" name="Group 52">
              <a:extLst>
                <a:ext uri="{FF2B5EF4-FFF2-40B4-BE49-F238E27FC236}">
                  <a16:creationId xmlns:a16="http://schemas.microsoft.com/office/drawing/2014/main" id="{B9802E30-A487-4DB4-987C-8A7BE7619AD1}"/>
                </a:ext>
              </a:extLst>
            </p:cNvPr>
            <p:cNvGrpSpPr/>
            <p:nvPr/>
          </p:nvGrpSpPr>
          <p:grpSpPr>
            <a:xfrm>
              <a:off x="7582331" y="3371205"/>
              <a:ext cx="2798571" cy="2739424"/>
              <a:chOff x="7063514" y="4045443"/>
              <a:chExt cx="1289619" cy="1295405"/>
            </a:xfrm>
          </p:grpSpPr>
          <p:grpSp>
            <p:nvGrpSpPr>
              <p:cNvPr id="54" name="Group 16">
                <a:extLst>
                  <a:ext uri="{FF2B5EF4-FFF2-40B4-BE49-F238E27FC236}">
                    <a16:creationId xmlns:a16="http://schemas.microsoft.com/office/drawing/2014/main" id="{54BFB612-B371-4623-87F2-F224640D15FC}"/>
                  </a:ext>
                </a:extLst>
              </p:cNvPr>
              <p:cNvGrpSpPr/>
              <p:nvPr/>
            </p:nvGrpSpPr>
            <p:grpSpPr>
              <a:xfrm>
                <a:off x="7063514" y="4045443"/>
                <a:ext cx="1289619" cy="1295405"/>
                <a:chOff x="163740" y="-170097"/>
                <a:chExt cx="6321664" cy="6628118"/>
              </a:xfrm>
            </p:grpSpPr>
            <p:sp>
              <p:nvSpPr>
                <p:cNvPr id="56" name="Freeform 17">
                  <a:extLst>
                    <a:ext uri="{FF2B5EF4-FFF2-40B4-BE49-F238E27FC236}">
                      <a16:creationId xmlns:a16="http://schemas.microsoft.com/office/drawing/2014/main" id="{8A5128DA-DFC3-4AD0-8EC1-D6AD780587F0}"/>
                    </a:ext>
                  </a:extLst>
                </p:cNvPr>
                <p:cNvSpPr/>
                <p:nvPr/>
              </p:nvSpPr>
              <p:spPr>
                <a:xfrm>
                  <a:off x="163740" y="-170097"/>
                  <a:ext cx="6321664" cy="662811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54A8E"/>
                </a:solidFill>
                <a:ln>
                  <a:solidFill>
                    <a:srgbClr val="054A8E"/>
                  </a:solidFill>
                </a:ln>
              </p:spPr>
            </p:sp>
          </p:grpSp>
          <p:pic>
            <p:nvPicPr>
              <p:cNvPr id="55" name="Graphic 54" descr="Users with solid fill">
                <a:extLst>
                  <a:ext uri="{FF2B5EF4-FFF2-40B4-BE49-F238E27FC236}">
                    <a16:creationId xmlns:a16="http://schemas.microsoft.com/office/drawing/2014/main" id="{D8A26883-D16B-472C-BEEA-D323946813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87312" y="4172134"/>
                <a:ext cx="1042023" cy="1042023"/>
              </a:xfrm>
              <a:prstGeom prst="rect">
                <a:avLst/>
              </a:prstGeom>
            </p:spPr>
          </p:pic>
        </p:grpSp>
      </p:grpSp>
      <p:sp>
        <p:nvSpPr>
          <p:cNvPr id="10" name="TextBox 10"/>
          <p:cNvSpPr txBox="1"/>
          <p:nvPr/>
        </p:nvSpPr>
        <p:spPr>
          <a:xfrm>
            <a:off x="491571" y="230370"/>
            <a:ext cx="6747430"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High Impact Practices in Family Planning (HIPs) are…</a:t>
            </a:r>
          </a:p>
        </p:txBody>
      </p:sp>
      <p:sp>
        <p:nvSpPr>
          <p:cNvPr id="4" name="Slide Number Placeholder 3">
            <a:extLst>
              <a:ext uri="{FF2B5EF4-FFF2-40B4-BE49-F238E27FC236}">
                <a16:creationId xmlns:a16="http://schemas.microsoft.com/office/drawing/2014/main" id="{0BBF6BB8-C65D-44AC-A5F4-79F80F991812}"/>
              </a:ext>
            </a:extLst>
          </p:cNvPr>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42907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Isosceles Triangle 31">
            <a:extLst>
              <a:ext uri="{FF2B5EF4-FFF2-40B4-BE49-F238E27FC236}">
                <a16:creationId xmlns:a16="http://schemas.microsoft.com/office/drawing/2014/main" id="{6E29C266-D5F2-478D-A98D-477FFA2BD536}"/>
              </a:ext>
            </a:extLst>
          </p:cNvPr>
          <p:cNvSpPr/>
          <p:nvPr/>
        </p:nvSpPr>
        <p:spPr>
          <a:xfrm flipV="1">
            <a:off x="-11461" y="-2"/>
            <a:ext cx="18257632" cy="3557277"/>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2AE79B01-E48B-495F-9272-69FBB75ABED6}"/>
              </a:ext>
            </a:extLst>
          </p:cNvPr>
          <p:cNvGrpSpPr/>
          <p:nvPr/>
        </p:nvGrpSpPr>
        <p:grpSpPr>
          <a:xfrm>
            <a:off x="612797" y="3662175"/>
            <a:ext cx="17080769" cy="3122373"/>
            <a:chOff x="612797" y="3662175"/>
            <a:chExt cx="17080769" cy="3122373"/>
          </a:xfrm>
        </p:grpSpPr>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gn="ctr">
                <a:lnSpc>
                  <a:spcPts val="2419"/>
                </a:lnSpc>
              </a:pPr>
              <a:r>
                <a:rPr lang="en-US" sz="2016" spc="120" dirty="0">
                  <a:solidFill>
                    <a:srgbClr val="FFFFFF"/>
                  </a:solidFill>
                  <a:latin typeface="Arial" panose="020B0604020202020204" pitchFamily="34" charset="0"/>
                  <a:cs typeface="Arial" panose="020B0604020202020204" pitchFamily="34" charset="0"/>
                </a:rPr>
                <a:t>PART </a:t>
              </a:r>
            </a:p>
          </p:txBody>
        </p:sp>
        <p:grpSp>
          <p:nvGrpSpPr>
            <p:cNvPr id="9" name="Group 8">
              <a:extLst>
                <a:ext uri="{FF2B5EF4-FFF2-40B4-BE49-F238E27FC236}">
                  <a16:creationId xmlns:a16="http://schemas.microsoft.com/office/drawing/2014/main" id="{EED9DC01-1117-4193-AA4F-013CFE438F8D}"/>
                </a:ext>
              </a:extLst>
            </p:cNvPr>
            <p:cNvGrpSpPr/>
            <p:nvPr/>
          </p:nvGrpSpPr>
          <p:grpSpPr>
            <a:xfrm>
              <a:off x="612797" y="3662175"/>
              <a:ext cx="5407002" cy="3122373"/>
              <a:chOff x="1683026" y="6185071"/>
              <a:chExt cx="5407002" cy="3122373"/>
            </a:xfrm>
          </p:grpSpPr>
          <p:grpSp>
            <p:nvGrpSpPr>
              <p:cNvPr id="8" name="Group 7">
                <a:extLst>
                  <a:ext uri="{FF2B5EF4-FFF2-40B4-BE49-F238E27FC236}">
                    <a16:creationId xmlns:a16="http://schemas.microsoft.com/office/drawing/2014/main" id="{5A186B3E-52DB-4A9A-8521-E89C42CF13FE}"/>
                  </a:ext>
                </a:extLst>
              </p:cNvPr>
              <p:cNvGrpSpPr/>
              <p:nvPr/>
            </p:nvGrpSpPr>
            <p:grpSpPr>
              <a:xfrm>
                <a:off x="1683026" y="6185071"/>
                <a:ext cx="5407002" cy="3122373"/>
                <a:chOff x="1683026" y="3850209"/>
                <a:chExt cx="5407002" cy="3122373"/>
              </a:xfrm>
            </p:grpSpPr>
            <p:sp>
              <p:nvSpPr>
                <p:cNvPr id="7" name="Rectangle 6">
                  <a:extLst>
                    <a:ext uri="{FF2B5EF4-FFF2-40B4-BE49-F238E27FC236}">
                      <a16:creationId xmlns:a16="http://schemas.microsoft.com/office/drawing/2014/main" id="{4B205742-5D41-4E01-8011-68CEA50C6C85}"/>
                    </a:ext>
                  </a:extLst>
                </p:cNvPr>
                <p:cNvSpPr/>
                <p:nvPr/>
              </p:nvSpPr>
              <p:spPr>
                <a:xfrm>
                  <a:off x="1683026" y="4706249"/>
                  <a:ext cx="5407002" cy="2266333"/>
                </a:xfrm>
                <a:prstGeom prst="rect">
                  <a:avLst/>
                </a:prstGeom>
                <a:solidFill>
                  <a:srgbClr val="D99694"/>
                </a:solidFill>
                <a:ln>
                  <a:solidFill>
                    <a:srgbClr val="D99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68D92659-FD51-4D74-A339-0F115AC2478D}"/>
                    </a:ext>
                  </a:extLst>
                </p:cNvPr>
                <p:cNvGrpSpPr/>
                <p:nvPr/>
              </p:nvGrpSpPr>
              <p:grpSpPr>
                <a:xfrm>
                  <a:off x="1683026" y="3850209"/>
                  <a:ext cx="5407002" cy="799067"/>
                  <a:chOff x="9421078" y="7042807"/>
                  <a:chExt cx="4937538" cy="799067"/>
                </a:xfrm>
              </p:grpSpPr>
              <p:sp>
                <p:nvSpPr>
                  <p:cNvPr id="4" name="Rectangle 3">
                    <a:extLst>
                      <a:ext uri="{FF2B5EF4-FFF2-40B4-BE49-F238E27FC236}">
                        <a16:creationId xmlns:a16="http://schemas.microsoft.com/office/drawing/2014/main" id="{7C76D893-3609-4743-BEFA-A8DCE48762FB}"/>
                      </a:ext>
                    </a:extLst>
                  </p:cNvPr>
                  <p:cNvSpPr/>
                  <p:nvPr/>
                </p:nvSpPr>
                <p:spPr>
                  <a:xfrm>
                    <a:off x="9421078" y="7042807"/>
                    <a:ext cx="4937538" cy="799067"/>
                  </a:xfrm>
                  <a:prstGeom prst="rect">
                    <a:avLst/>
                  </a:pr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TextBox 12">
                    <a:extLst>
                      <a:ext uri="{FF2B5EF4-FFF2-40B4-BE49-F238E27FC236}">
                        <a16:creationId xmlns:a16="http://schemas.microsoft.com/office/drawing/2014/main" id="{14E6A2AA-A779-4EB7-97A7-06200424DF6F}"/>
                      </a:ext>
                    </a:extLst>
                  </p:cNvPr>
                  <p:cNvSpPr txBox="1"/>
                  <p:nvPr/>
                </p:nvSpPr>
                <p:spPr>
                  <a:xfrm>
                    <a:off x="9844565" y="7236165"/>
                    <a:ext cx="4090561" cy="447238"/>
                  </a:xfrm>
                  <a:prstGeom prst="rect">
                    <a:avLst/>
                  </a:prstGeom>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Enabling Environment</a:t>
                    </a:r>
                  </a:p>
                </p:txBody>
              </p:sp>
            </p:grpSp>
          </p:grpSp>
          <p:sp>
            <p:nvSpPr>
              <p:cNvPr id="30" name="TextBox 12">
                <a:extLst>
                  <a:ext uri="{FF2B5EF4-FFF2-40B4-BE49-F238E27FC236}">
                    <a16:creationId xmlns:a16="http://schemas.microsoft.com/office/drawing/2014/main" id="{1ECE09D0-E266-4538-BD48-18D00FC6A78A}"/>
                  </a:ext>
                </a:extLst>
              </p:cNvPr>
              <p:cNvSpPr txBox="1"/>
              <p:nvPr/>
            </p:nvSpPr>
            <p:spPr>
              <a:xfrm>
                <a:off x="2123075" y="7188036"/>
                <a:ext cx="4526899" cy="1907573"/>
              </a:xfrm>
              <a:prstGeom prst="rect">
                <a:avLst/>
              </a:prstGeom>
            </p:spPr>
            <p:txBody>
              <a:bodyPr wrap="square" lIns="0" tIns="0" rIns="0" bIns="0" rtlCol="0" anchor="t">
                <a:spAutoFit/>
              </a:bodyPr>
              <a:lstStyle/>
              <a:p>
                <a:pPr algn="ctr">
                  <a:lnSpc>
                    <a:spcPts val="3845"/>
                  </a:lnSpc>
                  <a:spcBef>
                    <a:spcPct val="0"/>
                  </a:spcBef>
                </a:pPr>
                <a:r>
                  <a:rPr lang="en-US" sz="2500" dirty="0">
                    <a:solidFill>
                      <a:schemeClr val="bg1"/>
                    </a:solidFill>
                    <a:latin typeface="Arial" panose="020B0604020202020204" pitchFamily="34" charset="0"/>
                    <a:cs typeface="Arial" panose="020B0604020202020204" pitchFamily="34" charset="0"/>
                  </a:rPr>
                  <a:t>Address systemic barriers that affect an individual’s ability to access family planning information &amp; services. 8 briefs</a:t>
                </a:r>
              </a:p>
            </p:txBody>
          </p:sp>
        </p:grpSp>
        <p:grpSp>
          <p:nvGrpSpPr>
            <p:cNvPr id="14" name="Group 13">
              <a:extLst>
                <a:ext uri="{FF2B5EF4-FFF2-40B4-BE49-F238E27FC236}">
                  <a16:creationId xmlns:a16="http://schemas.microsoft.com/office/drawing/2014/main" id="{AD4805A7-B4FC-4163-8B64-5C0108DA7C5C}"/>
                </a:ext>
              </a:extLst>
            </p:cNvPr>
            <p:cNvGrpSpPr/>
            <p:nvPr/>
          </p:nvGrpSpPr>
          <p:grpSpPr>
            <a:xfrm>
              <a:off x="6360304" y="3662175"/>
              <a:ext cx="5228424" cy="3122373"/>
              <a:chOff x="6914174" y="4176150"/>
              <a:chExt cx="5228424" cy="3122373"/>
            </a:xfrm>
          </p:grpSpPr>
          <p:grpSp>
            <p:nvGrpSpPr>
              <p:cNvPr id="34" name="Group 33">
                <a:extLst>
                  <a:ext uri="{FF2B5EF4-FFF2-40B4-BE49-F238E27FC236}">
                    <a16:creationId xmlns:a16="http://schemas.microsoft.com/office/drawing/2014/main" id="{2CDAEDD2-9D3F-454D-B358-1F760EEE8488}"/>
                  </a:ext>
                </a:extLst>
              </p:cNvPr>
              <p:cNvGrpSpPr/>
              <p:nvPr/>
            </p:nvGrpSpPr>
            <p:grpSpPr>
              <a:xfrm>
                <a:off x="6914174" y="4176150"/>
                <a:ext cx="5228424" cy="799067"/>
                <a:chOff x="9421078" y="7042807"/>
                <a:chExt cx="4774466" cy="799067"/>
              </a:xfrm>
              <a:solidFill>
                <a:srgbClr val="054A8E"/>
              </a:solidFill>
            </p:grpSpPr>
            <p:sp>
              <p:nvSpPr>
                <p:cNvPr id="35" name="Rectangle 34">
                  <a:extLst>
                    <a:ext uri="{FF2B5EF4-FFF2-40B4-BE49-F238E27FC236}">
                      <a16:creationId xmlns:a16="http://schemas.microsoft.com/office/drawing/2014/main" id="{E0C4D4F8-9DA8-479A-B120-1696C7E23C4B}"/>
                    </a:ext>
                  </a:extLst>
                </p:cNvPr>
                <p:cNvSpPr/>
                <p:nvPr/>
              </p:nvSpPr>
              <p:spPr>
                <a:xfrm>
                  <a:off x="9421078" y="7042807"/>
                  <a:ext cx="4774466" cy="799067"/>
                </a:xfrm>
                <a:prstGeom prst="rect">
                  <a:avLst/>
                </a:prstGeom>
                <a:grp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TextBox 12">
                  <a:extLst>
                    <a:ext uri="{FF2B5EF4-FFF2-40B4-BE49-F238E27FC236}">
                      <a16:creationId xmlns:a16="http://schemas.microsoft.com/office/drawing/2014/main" id="{5F587D6A-0D57-4C5C-96F0-50E598E67123}"/>
                    </a:ext>
                  </a:extLst>
                </p:cNvPr>
                <p:cNvSpPr txBox="1"/>
                <p:nvPr/>
              </p:nvSpPr>
              <p:spPr>
                <a:xfrm>
                  <a:off x="9887427" y="7241219"/>
                  <a:ext cx="3733800" cy="445635"/>
                </a:xfrm>
                <a:prstGeom prst="rect">
                  <a:avLst/>
                </a:prstGeom>
                <a:grpFill/>
                <a:ln>
                  <a:solidFill>
                    <a:srgbClr val="054A8E"/>
                  </a:solidFill>
                </a:ln>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Service Delivery</a:t>
                  </a:r>
                </a:p>
              </p:txBody>
            </p:sp>
          </p:grpSp>
          <p:sp>
            <p:nvSpPr>
              <p:cNvPr id="61" name="Rectangle 60">
                <a:extLst>
                  <a:ext uri="{FF2B5EF4-FFF2-40B4-BE49-F238E27FC236}">
                    <a16:creationId xmlns:a16="http://schemas.microsoft.com/office/drawing/2014/main" id="{E06C4E27-CF4E-47FD-B5C4-82D398A01E3B}"/>
                  </a:ext>
                </a:extLst>
              </p:cNvPr>
              <p:cNvSpPr/>
              <p:nvPr/>
            </p:nvSpPr>
            <p:spPr>
              <a:xfrm>
                <a:off x="6914174" y="5032190"/>
                <a:ext cx="5228424" cy="2266333"/>
              </a:xfrm>
              <a:prstGeom prst="rect">
                <a:avLst/>
              </a:prstGeom>
              <a:solidFill>
                <a:srgbClr val="6E81AE"/>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2" name="TextBox 12">
                <a:extLst>
                  <a:ext uri="{FF2B5EF4-FFF2-40B4-BE49-F238E27FC236}">
                    <a16:creationId xmlns:a16="http://schemas.microsoft.com/office/drawing/2014/main" id="{5192566C-9DB3-4923-941D-73D7D734823D}"/>
                  </a:ext>
                </a:extLst>
              </p:cNvPr>
              <p:cNvSpPr txBox="1"/>
              <p:nvPr/>
            </p:nvSpPr>
            <p:spPr>
              <a:xfrm>
                <a:off x="7264936" y="5179115"/>
                <a:ext cx="4526899" cy="1907573"/>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Improve the availability, accessibility, acceptability, and quality of family planning services. 8 briefs</a:t>
                </a:r>
                <a:endParaRPr lang="en-US" sz="2500" dirty="0">
                  <a:solidFill>
                    <a:schemeClr val="bg1"/>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0200D549-05CE-47FF-B5EB-1A9CFA9BD1D9}"/>
                </a:ext>
              </a:extLst>
            </p:cNvPr>
            <p:cNvGrpSpPr/>
            <p:nvPr/>
          </p:nvGrpSpPr>
          <p:grpSpPr>
            <a:xfrm>
              <a:off x="11929233" y="3663327"/>
              <a:ext cx="5764333" cy="3080592"/>
              <a:chOff x="11965436" y="4121436"/>
              <a:chExt cx="5764333" cy="3080592"/>
            </a:xfrm>
          </p:grpSpPr>
          <p:grpSp>
            <p:nvGrpSpPr>
              <p:cNvPr id="16" name="Group 15">
                <a:extLst>
                  <a:ext uri="{FF2B5EF4-FFF2-40B4-BE49-F238E27FC236}">
                    <a16:creationId xmlns:a16="http://schemas.microsoft.com/office/drawing/2014/main" id="{6D14FCBE-B8E3-40C8-9A86-EAC61F4D327F}"/>
                  </a:ext>
                </a:extLst>
              </p:cNvPr>
              <p:cNvGrpSpPr/>
              <p:nvPr/>
            </p:nvGrpSpPr>
            <p:grpSpPr>
              <a:xfrm>
                <a:off x="11984969" y="4121436"/>
                <a:ext cx="5690234" cy="799067"/>
                <a:chOff x="14020800" y="5363309"/>
                <a:chExt cx="4447322" cy="1351941"/>
              </a:xfrm>
            </p:grpSpPr>
            <p:sp>
              <p:nvSpPr>
                <p:cNvPr id="38" name="Rectangle 37">
                  <a:extLst>
                    <a:ext uri="{FF2B5EF4-FFF2-40B4-BE49-F238E27FC236}">
                      <a16:creationId xmlns:a16="http://schemas.microsoft.com/office/drawing/2014/main" id="{BF6CE221-8509-40D2-9D05-9A89F32D3ABB}"/>
                    </a:ext>
                  </a:extLst>
                </p:cNvPr>
                <p:cNvSpPr/>
                <p:nvPr/>
              </p:nvSpPr>
              <p:spPr>
                <a:xfrm>
                  <a:off x="14020800" y="5363309"/>
                  <a:ext cx="4447322" cy="1351941"/>
                </a:xfrm>
                <a:prstGeom prst="rect">
                  <a:avLst/>
                </a:prstGeom>
                <a:solidFill>
                  <a:srgbClr val="0F8F73"/>
                </a:solidFill>
                <a:ln>
                  <a:solidFill>
                    <a:srgbClr val="0F8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9" name="TextBox 12">
                  <a:extLst>
                    <a:ext uri="{FF2B5EF4-FFF2-40B4-BE49-F238E27FC236}">
                      <a16:creationId xmlns:a16="http://schemas.microsoft.com/office/drawing/2014/main" id="{5EAC4BD4-4820-4226-91B8-EF8A02533E18}"/>
                    </a:ext>
                  </a:extLst>
                </p:cNvPr>
                <p:cNvSpPr txBox="1"/>
                <p:nvPr/>
              </p:nvSpPr>
              <p:spPr>
                <a:xfrm>
                  <a:off x="14323631" y="5676847"/>
                  <a:ext cx="3852139" cy="756682"/>
                </a:xfrm>
                <a:prstGeom prst="rect">
                  <a:avLst/>
                </a:prstGeom>
                <a:solidFill>
                  <a:srgbClr val="0F8F73"/>
                </a:solidFill>
                <a:ln>
                  <a:solidFill>
                    <a:srgbClr val="0F8F73"/>
                  </a:solidFill>
                </a:ln>
              </p:spPr>
              <p:txBody>
                <a:bodyPr wrap="square" lIns="0" tIns="0" rIns="0" bIns="0" rtlCol="0" anchor="t">
                  <a:spAutoFit/>
                </a:bodyPr>
                <a:lstStyle/>
                <a:p>
                  <a:pPr algn="ctr">
                    <a:lnSpc>
                      <a:spcPts val="3845"/>
                    </a:lnSpc>
                    <a:spcBef>
                      <a:spcPct val="0"/>
                    </a:spcBef>
                  </a:pPr>
                  <a:r>
                    <a:rPr lang="en-US" sz="2700" b="1" dirty="0">
                      <a:solidFill>
                        <a:schemeClr val="bg1"/>
                      </a:solidFill>
                      <a:latin typeface="Arial" panose="020B0604020202020204" pitchFamily="34" charset="0"/>
                      <a:cs typeface="Arial" panose="020B0604020202020204" pitchFamily="34" charset="0"/>
                    </a:rPr>
                    <a:t>Social and Behavioral Change</a:t>
                  </a:r>
                </a:p>
              </p:txBody>
            </p:sp>
          </p:grpSp>
          <p:sp>
            <p:nvSpPr>
              <p:cNvPr id="63" name="Rectangle 62">
                <a:extLst>
                  <a:ext uri="{FF2B5EF4-FFF2-40B4-BE49-F238E27FC236}">
                    <a16:creationId xmlns:a16="http://schemas.microsoft.com/office/drawing/2014/main" id="{2294F186-A78F-4399-8F3D-77AE8B3B6657}"/>
                  </a:ext>
                </a:extLst>
              </p:cNvPr>
              <p:cNvSpPr/>
              <p:nvPr/>
            </p:nvSpPr>
            <p:spPr>
              <a:xfrm>
                <a:off x="11965436" y="4976324"/>
                <a:ext cx="5703905" cy="2225704"/>
              </a:xfrm>
              <a:prstGeom prst="rect">
                <a:avLst/>
              </a:prstGeom>
              <a:solidFill>
                <a:srgbClr val="6BBB99"/>
              </a:solidFill>
              <a:ln>
                <a:solidFill>
                  <a:srgbClr val="6BB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4" name="TextBox 12">
                <a:extLst>
                  <a:ext uri="{FF2B5EF4-FFF2-40B4-BE49-F238E27FC236}">
                    <a16:creationId xmlns:a16="http://schemas.microsoft.com/office/drawing/2014/main" id="{170FDB7D-F254-4B52-A416-DF32A7B1ED9B}"/>
                  </a:ext>
                </a:extLst>
              </p:cNvPr>
              <p:cNvSpPr txBox="1"/>
              <p:nvPr/>
            </p:nvSpPr>
            <p:spPr>
              <a:xfrm>
                <a:off x="11994150" y="5143147"/>
                <a:ext cx="5735619" cy="1900457"/>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Influence knowledge, beliefs, behaviors, and social norms associated with family planning. </a:t>
                </a:r>
              </a:p>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7 briefs</a:t>
                </a:r>
                <a:endParaRPr lang="en-US" sz="2500" dirty="0">
                  <a:solidFill>
                    <a:schemeClr val="bg1"/>
                  </a:solidFill>
                  <a:latin typeface="Arial" panose="020B0604020202020204" pitchFamily="34" charset="0"/>
                  <a:cs typeface="Arial" panose="020B0604020202020204" pitchFamily="34" charset="0"/>
                </a:endParaRPr>
              </a:p>
            </p:txBody>
          </p:sp>
        </p:grpSp>
      </p:grpSp>
      <p:grpSp>
        <p:nvGrpSpPr>
          <p:cNvPr id="2" name="Group 1">
            <a:extLst>
              <a:ext uri="{FF2B5EF4-FFF2-40B4-BE49-F238E27FC236}">
                <a16:creationId xmlns:a16="http://schemas.microsoft.com/office/drawing/2014/main" id="{63A23F2B-F73A-4A5C-8CBD-A132240A693D}"/>
              </a:ext>
            </a:extLst>
          </p:cNvPr>
          <p:cNvGrpSpPr/>
          <p:nvPr/>
        </p:nvGrpSpPr>
        <p:grpSpPr>
          <a:xfrm>
            <a:off x="612797" y="7029284"/>
            <a:ext cx="17052055" cy="1585041"/>
            <a:chOff x="606934" y="7081061"/>
            <a:chExt cx="16988517" cy="1585041"/>
          </a:xfrm>
        </p:grpSpPr>
        <p:sp>
          <p:nvSpPr>
            <p:cNvPr id="47" name="Rectangle 46">
              <a:extLst>
                <a:ext uri="{FF2B5EF4-FFF2-40B4-BE49-F238E27FC236}">
                  <a16:creationId xmlns:a16="http://schemas.microsoft.com/office/drawing/2014/main" id="{6FDF6589-761B-4E8D-BE73-F462220C2060}"/>
                </a:ext>
              </a:extLst>
            </p:cNvPr>
            <p:cNvSpPr/>
            <p:nvPr/>
          </p:nvSpPr>
          <p:spPr>
            <a:xfrm>
              <a:off x="606934" y="7585272"/>
              <a:ext cx="16988515" cy="1080830"/>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endParaRPr lang="en-US" sz="2500" dirty="0">
                <a:solidFill>
                  <a:schemeClr val="tx1"/>
                </a:solidFill>
                <a:latin typeface="Arial" panose="020B0604020202020204" pitchFamily="34" charset="0"/>
                <a:cs typeface="Arial" panose="020B0604020202020204" pitchFamily="34" charset="0"/>
              </a:endParaRPr>
            </a:p>
          </p:txBody>
        </p:sp>
        <p:sp>
          <p:nvSpPr>
            <p:cNvPr id="44" name="TextBox 12">
              <a:extLst>
                <a:ext uri="{FF2B5EF4-FFF2-40B4-BE49-F238E27FC236}">
                  <a16:creationId xmlns:a16="http://schemas.microsoft.com/office/drawing/2014/main" id="{0C460584-DA0D-45EF-8F08-C6CE8D020C6A}"/>
                </a:ext>
              </a:extLst>
            </p:cNvPr>
            <p:cNvSpPr txBox="1"/>
            <p:nvPr/>
          </p:nvSpPr>
          <p:spPr>
            <a:xfrm>
              <a:off x="606935" y="7081061"/>
              <a:ext cx="16988516" cy="447238"/>
            </a:xfrm>
            <a:prstGeom prst="rect">
              <a:avLst/>
            </a:prstGeom>
            <a:solidFill>
              <a:srgbClr val="DD5D00"/>
            </a:solidFill>
            <a:ln>
              <a:solidFill>
                <a:srgbClr val="DD5D00"/>
              </a:solidFill>
            </a:ln>
          </p:spPr>
          <p:txBody>
            <a:bodyPr wrap="square" lIns="0" tIns="0" rIns="0" bIns="0" rtlCol="0" anchor="t">
              <a:spAutoFit/>
            </a:bodyPr>
            <a:lstStyle/>
            <a:p>
              <a:pPr algn="ctr">
                <a:lnSpc>
                  <a:spcPts val="3845"/>
                </a:lnSpc>
                <a:spcBef>
                  <a:spcPct val="0"/>
                </a:spcBef>
              </a:pPr>
              <a:r>
                <a:rPr lang="en-US" sz="2800" b="1" i="1" dirty="0">
                  <a:solidFill>
                    <a:schemeClr val="bg1"/>
                  </a:solidFill>
                  <a:latin typeface="Arial" panose="020B0604020202020204" pitchFamily="34" charset="0"/>
                  <a:cs typeface="Arial" panose="020B0604020202020204" pitchFamily="34" charset="0"/>
                </a:rPr>
                <a:t>Enhancements</a:t>
              </a:r>
              <a:endParaRPr lang="en-US" sz="2800" dirty="0">
                <a:solidFill>
                  <a:schemeClr val="bg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EF399833-0727-43F7-986F-461165490193}"/>
                </a:ext>
              </a:extLst>
            </p:cNvPr>
            <p:cNvSpPr/>
            <p:nvPr/>
          </p:nvSpPr>
          <p:spPr>
            <a:xfrm>
              <a:off x="813756" y="7738034"/>
              <a:ext cx="16574870" cy="786972"/>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Approaches used in conjunction with HIPs to maximize the impact of HIP implementation or increase the reach. 4 briefs</a:t>
              </a:r>
              <a:endParaRPr lang="en-US" sz="2500" dirty="0">
                <a:solidFill>
                  <a:schemeClr val="bg1"/>
                </a:solidFill>
                <a:latin typeface="Arial" panose="020B0604020202020204" pitchFamily="34" charset="0"/>
                <a:cs typeface="Arial" panose="020B0604020202020204" pitchFamily="34" charset="0"/>
              </a:endParaRPr>
            </a:p>
          </p:txBody>
        </p:sp>
      </p:grpSp>
      <p:sp>
        <p:nvSpPr>
          <p:cNvPr id="10" name="TextBox 10"/>
          <p:cNvSpPr txBox="1"/>
          <p:nvPr/>
        </p:nvSpPr>
        <p:spPr>
          <a:xfrm>
            <a:off x="608803" y="429270"/>
            <a:ext cx="9678198" cy="1667123"/>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HIPs address the full spectrum of FP programming</a:t>
            </a:r>
          </a:p>
        </p:txBody>
      </p:sp>
      <p:sp>
        <p:nvSpPr>
          <p:cNvPr id="3" name="Slide Number Placeholder 2">
            <a:extLst>
              <a:ext uri="{FF2B5EF4-FFF2-40B4-BE49-F238E27FC236}">
                <a16:creationId xmlns:a16="http://schemas.microsoft.com/office/drawing/2014/main" id="{DC720C67-30D4-45C3-B61A-A1F7C7DB34CD}"/>
              </a:ext>
            </a:extLst>
          </p:cNvPr>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291483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osceles Triangle 31">
            <a:extLst>
              <a:ext uri="{FF2B5EF4-FFF2-40B4-BE49-F238E27FC236}">
                <a16:creationId xmlns:a16="http://schemas.microsoft.com/office/drawing/2014/main" id="{20981DAA-C74C-43E4-A232-5C5764DB9B1F}"/>
              </a:ext>
            </a:extLst>
          </p:cNvPr>
          <p:cNvSpPr/>
          <p:nvPr/>
        </p:nvSpPr>
        <p:spPr>
          <a:xfrm flipV="1">
            <a:off x="-11461" y="-2"/>
            <a:ext cx="18257632" cy="3557277"/>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B5E3833E-61A4-4057-9DCD-FAF471F68CFC}"/>
              </a:ext>
            </a:extLst>
          </p:cNvPr>
          <p:cNvSpPr txBox="1"/>
          <p:nvPr/>
        </p:nvSpPr>
        <p:spPr>
          <a:xfrm>
            <a:off x="1384653" y="3559516"/>
            <a:ext cx="15465404" cy="2308324"/>
          </a:xfrm>
          <a:prstGeom prst="rect">
            <a:avLst/>
          </a:prstGeom>
          <a:noFill/>
        </p:spPr>
        <p:txBody>
          <a:bodyPr wrap="square">
            <a:spAutoFit/>
          </a:bodyPr>
          <a:lstStyle/>
          <a:p>
            <a:pPr marL="228600" indent="-50800">
              <a:lnSpc>
                <a:spcPct val="90000"/>
              </a:lnSpc>
              <a:buClr>
                <a:schemeClr val="dk1"/>
              </a:buClr>
              <a:buSzPts val="2800"/>
            </a:pPr>
            <a:r>
              <a:rPr lang="en-US" sz="4000" dirty="0">
                <a:highlight>
                  <a:srgbClr val="FFFFFF"/>
                </a:highlight>
                <a:latin typeface="Arial" panose="020B0604020202020204" pitchFamily="34" charset="0"/>
                <a:cs typeface="Arial" panose="020B0604020202020204" pitchFamily="34" charset="0"/>
              </a:rPr>
              <a:t>The </a:t>
            </a:r>
            <a:r>
              <a:rPr lang="en-US" sz="4000" b="1" dirty="0">
                <a:solidFill>
                  <a:srgbClr val="054A8E"/>
                </a:solidFill>
                <a:highlight>
                  <a:srgbClr val="FFFFFF"/>
                </a:highlight>
                <a:latin typeface="Arial" panose="020B0604020202020204" pitchFamily="34" charset="0"/>
                <a:cs typeface="Arial" panose="020B0604020202020204" pitchFamily="34" charset="0"/>
              </a:rPr>
              <a:t>Technical Advisory Group (TAG) </a:t>
            </a:r>
            <a:r>
              <a:rPr lang="en-US" sz="4000" dirty="0">
                <a:highlight>
                  <a:srgbClr val="FFFFFF"/>
                </a:highlight>
                <a:latin typeface="Arial" panose="020B0604020202020204" pitchFamily="34" charset="0"/>
                <a:cs typeface="Arial" panose="020B0604020202020204" pitchFamily="34" charset="0"/>
              </a:rPr>
              <a:t>is made up of 25 experts in family planning, including representatives from the co-sponsors.</a:t>
            </a: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r>
              <a:rPr lang="en-US" sz="4000" spc="-80" dirty="0">
                <a:highlight>
                  <a:srgbClr val="FFFFFF"/>
                </a:highlight>
                <a:latin typeface="Arial" panose="020B0604020202020204" pitchFamily="34" charset="0"/>
                <a:cs typeface="Arial" panose="020B0604020202020204" pitchFamily="34" charset="0"/>
              </a:rPr>
              <a:t>The </a:t>
            </a:r>
            <a:r>
              <a:rPr lang="en-US" sz="4000" b="1" spc="-80" dirty="0">
                <a:solidFill>
                  <a:srgbClr val="054A8E"/>
                </a:solidFill>
                <a:highlight>
                  <a:srgbClr val="FFFFFF"/>
                </a:highlight>
                <a:latin typeface="Arial" panose="020B0604020202020204" pitchFamily="34" charset="0"/>
                <a:cs typeface="Arial" panose="020B0604020202020204" pitchFamily="34" charset="0"/>
              </a:rPr>
              <a:t>Co-sponsors </a:t>
            </a:r>
            <a:r>
              <a:rPr lang="en-US" sz="4000" spc="-80" dirty="0">
                <a:highlight>
                  <a:srgbClr val="FFFFFF"/>
                </a:highlight>
                <a:latin typeface="Arial" panose="020B0604020202020204" pitchFamily="34" charset="0"/>
                <a:cs typeface="Arial" panose="020B0604020202020204" pitchFamily="34" charset="0"/>
              </a:rPr>
              <a:t>include the following organizations:</a:t>
            </a:r>
          </a:p>
        </p:txBody>
      </p:sp>
      <p:sp>
        <p:nvSpPr>
          <p:cNvPr id="10" name="TextBox 10"/>
          <p:cNvSpPr txBox="1"/>
          <p:nvPr/>
        </p:nvSpPr>
        <p:spPr>
          <a:xfrm>
            <a:off x="711554" y="688118"/>
            <a:ext cx="1272220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 Partnership</a:t>
            </a:r>
          </a:p>
        </p:txBody>
      </p:sp>
      <p:sp>
        <p:nvSpPr>
          <p:cNvPr id="3" name="Slide Number Placeholder 2">
            <a:extLst>
              <a:ext uri="{FF2B5EF4-FFF2-40B4-BE49-F238E27FC236}">
                <a16:creationId xmlns:a16="http://schemas.microsoft.com/office/drawing/2014/main" id="{0073A45D-0300-4530-8C4F-28D32B793012}"/>
              </a:ext>
            </a:extLst>
          </p:cNvPr>
          <p:cNvSpPr>
            <a:spLocks noGrp="1"/>
          </p:cNvSpPr>
          <p:nvPr>
            <p:ph type="sldNum" sz="quarter" idx="12"/>
          </p:nvPr>
        </p:nvSpPr>
        <p:spPr/>
        <p:txBody>
          <a:bodyPr/>
          <a:lstStyle/>
          <a:p>
            <a:fld id="{B6F15528-21DE-4FAA-801E-634DDDAF4B2B}" type="slidenum">
              <a:rPr lang="en-US" smtClean="0"/>
              <a:pPr/>
              <a:t>5</a:t>
            </a:fld>
            <a:endParaRPr lang="en-US"/>
          </a:p>
        </p:txBody>
      </p:sp>
      <p:pic>
        <p:nvPicPr>
          <p:cNvPr id="20" name="Picture 19">
            <a:extLst>
              <a:ext uri="{FF2B5EF4-FFF2-40B4-BE49-F238E27FC236}">
                <a16:creationId xmlns:a16="http://schemas.microsoft.com/office/drawing/2014/main" id="{9A6A4726-904E-4D43-B4FE-94E44055BF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673" y="6681066"/>
            <a:ext cx="17079364" cy="1064176"/>
          </a:xfrm>
          <a:prstGeom prst="rect">
            <a:avLst/>
          </a:prstGeom>
        </p:spPr>
      </p:pic>
    </p:spTree>
    <p:extLst>
      <p:ext uri="{BB962C8B-B14F-4D97-AF65-F5344CB8AC3E}">
        <p14:creationId xmlns:p14="http://schemas.microsoft.com/office/powerpoint/2010/main" val="928807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8462" y="4434398"/>
            <a:ext cx="12186138" cy="3828389"/>
            <a:chOff x="-1192946" y="454440"/>
            <a:chExt cx="14009365" cy="5104520"/>
          </a:xfrm>
        </p:grpSpPr>
        <p:sp>
          <p:nvSpPr>
            <p:cNvPr id="5" name="TextBox 5"/>
            <p:cNvSpPr txBox="1"/>
            <p:nvPr/>
          </p:nvSpPr>
          <p:spPr>
            <a:xfrm>
              <a:off x="-1161685" y="2139220"/>
              <a:ext cx="13501365" cy="3419740"/>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Use marketing principles and techniques to shape the provision of contraceptive services and products to improve access, choice and use, for target populations.</a:t>
              </a:r>
            </a:p>
          </p:txBody>
        </p:sp>
        <p:sp>
          <p:nvSpPr>
            <p:cNvPr id="6" name="TextBox 6"/>
            <p:cNvSpPr txBox="1"/>
            <p:nvPr/>
          </p:nvSpPr>
          <p:spPr>
            <a:xfrm>
              <a:off x="-1192946" y="454440"/>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High Impact Practice</a:t>
              </a:r>
            </a:p>
          </p:txBody>
        </p:sp>
      </p:grpSp>
      <p:sp>
        <p:nvSpPr>
          <p:cNvPr id="8" name="Slide Number Placeholder 7">
            <a:extLst>
              <a:ext uri="{FF2B5EF4-FFF2-40B4-BE49-F238E27FC236}">
                <a16:creationId xmlns:a16="http://schemas.microsoft.com/office/drawing/2014/main" id="{F542FDE7-8BEF-4B3B-B931-2CA33305706E}"/>
              </a:ext>
            </a:extLst>
          </p:cNvPr>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74DA310A-FB4B-4AC9-B0D6-9C187C8BAEBD}"/>
              </a:ext>
            </a:extLst>
          </p:cNvPr>
          <p:cNvSpPr/>
          <p:nvPr/>
        </p:nvSpPr>
        <p:spPr>
          <a:xfrm flipV="1">
            <a:off x="0" y="8664"/>
            <a:ext cx="18257632" cy="291553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4096793" cy="771109"/>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Background</a:t>
            </a:r>
          </a:p>
        </p:txBody>
      </p:sp>
      <p:sp>
        <p:nvSpPr>
          <p:cNvPr id="2" name="Slide Number Placeholder 1">
            <a:extLst>
              <a:ext uri="{FF2B5EF4-FFF2-40B4-BE49-F238E27FC236}">
                <a16:creationId xmlns:a16="http://schemas.microsoft.com/office/drawing/2014/main" id="{12D7F486-0B44-457A-BDCF-70564D702418}"/>
              </a:ext>
            </a:extLst>
          </p:cNvPr>
          <p:cNvSpPr>
            <a:spLocks noGrp="1"/>
          </p:cNvSpPr>
          <p:nvPr>
            <p:ph type="sldNum" sz="quarter" idx="12"/>
          </p:nvPr>
        </p:nvSpPr>
        <p:spPr/>
        <p:txBody>
          <a:bodyPr/>
          <a:lstStyle/>
          <a:p>
            <a:fld id="{B6F15528-21DE-4FAA-801E-634DDDAF4B2B}" type="slidenum">
              <a:rPr lang="en-US" smtClean="0"/>
              <a:pPr/>
              <a:t>7</a:t>
            </a:fld>
            <a:endParaRPr lang="en-US"/>
          </a:p>
        </p:txBody>
      </p:sp>
      <p:sp>
        <p:nvSpPr>
          <p:cNvPr id="8" name="TextBox 8">
            <a:extLst>
              <a:ext uri="{FF2B5EF4-FFF2-40B4-BE49-F238E27FC236}">
                <a16:creationId xmlns:a16="http://schemas.microsoft.com/office/drawing/2014/main" id="{C91593E0-56F0-49C5-A053-281C62CC4608}"/>
              </a:ext>
            </a:extLst>
          </p:cNvPr>
          <p:cNvSpPr txBox="1"/>
          <p:nvPr/>
        </p:nvSpPr>
        <p:spPr>
          <a:xfrm>
            <a:off x="1813616" y="3300082"/>
            <a:ext cx="14630400" cy="5847755"/>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Social marketing defines its program objectives and utilizes the following four foundational elements of marketing (i.e., the </a:t>
            </a:r>
            <a:r>
              <a:rPr lang="en-US" sz="4000" b="1" dirty="0">
                <a:solidFill>
                  <a:srgbClr val="054A8E"/>
                </a:solidFill>
                <a:latin typeface="Arial" panose="020B0604020202020204" pitchFamily="34" charset="0"/>
                <a:cs typeface="Arial" panose="020B0604020202020204" pitchFamily="34" charset="0"/>
              </a:rPr>
              <a:t>4 Ps: product, price, promotion, and place</a:t>
            </a:r>
            <a:r>
              <a:rPr lang="en-US" sz="4000" dirty="0">
                <a:solidFill>
                  <a:srgbClr val="000000"/>
                </a:solidFill>
                <a:latin typeface="Arial" panose="020B0604020202020204" pitchFamily="34" charset="0"/>
                <a:cs typeface="Arial" panose="020B0604020202020204" pitchFamily="34" charset="0"/>
              </a:rPr>
              <a:t>) to develop strategies to achieve them.</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What distinguishes social marketing from other behavior change approaches is the notion of </a:t>
            </a:r>
            <a:r>
              <a:rPr lang="en-US" sz="4000" b="1" dirty="0">
                <a:solidFill>
                  <a:srgbClr val="054A8E"/>
                </a:solidFill>
                <a:latin typeface="Arial" panose="020B0604020202020204" pitchFamily="34" charset="0"/>
                <a:cs typeface="Arial" panose="020B0604020202020204" pitchFamily="34" charset="0"/>
              </a:rPr>
              <a:t>value exchange, or the idea that the target audience will adopt or select—a contraceptive method, product, or service—in exchange for perceived benefits.</a:t>
            </a:r>
          </a:p>
        </p:txBody>
      </p:sp>
    </p:spTree>
    <p:extLst>
      <p:ext uri="{BB962C8B-B14F-4D97-AF65-F5344CB8AC3E}">
        <p14:creationId xmlns:p14="http://schemas.microsoft.com/office/powerpoint/2010/main" val="2911422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74DA310A-FB4B-4AC9-B0D6-9C187C8BAEBD}"/>
              </a:ext>
            </a:extLst>
          </p:cNvPr>
          <p:cNvSpPr/>
          <p:nvPr/>
        </p:nvSpPr>
        <p:spPr>
          <a:xfrm flipV="1">
            <a:off x="0" y="8664"/>
            <a:ext cx="18257632" cy="291553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4096793" cy="771109"/>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Background</a:t>
            </a:r>
          </a:p>
        </p:txBody>
      </p:sp>
      <p:sp>
        <p:nvSpPr>
          <p:cNvPr id="2" name="Slide Number Placeholder 1">
            <a:extLst>
              <a:ext uri="{FF2B5EF4-FFF2-40B4-BE49-F238E27FC236}">
                <a16:creationId xmlns:a16="http://schemas.microsoft.com/office/drawing/2014/main" id="{12D7F486-0B44-457A-BDCF-70564D702418}"/>
              </a:ext>
            </a:extLst>
          </p:cNvPr>
          <p:cNvSpPr>
            <a:spLocks noGrp="1"/>
          </p:cNvSpPr>
          <p:nvPr>
            <p:ph type="sldNum" sz="quarter" idx="12"/>
          </p:nvPr>
        </p:nvSpPr>
        <p:spPr/>
        <p:txBody>
          <a:bodyPr/>
          <a:lstStyle/>
          <a:p>
            <a:fld id="{B6F15528-21DE-4FAA-801E-634DDDAF4B2B}" type="slidenum">
              <a:rPr lang="en-US" smtClean="0"/>
              <a:pPr/>
              <a:t>8</a:t>
            </a:fld>
            <a:endParaRPr lang="en-US"/>
          </a:p>
        </p:txBody>
      </p:sp>
      <p:sp>
        <p:nvSpPr>
          <p:cNvPr id="8" name="TextBox 8">
            <a:extLst>
              <a:ext uri="{FF2B5EF4-FFF2-40B4-BE49-F238E27FC236}">
                <a16:creationId xmlns:a16="http://schemas.microsoft.com/office/drawing/2014/main" id="{C91593E0-56F0-49C5-A053-281C62CC4608}"/>
              </a:ext>
            </a:extLst>
          </p:cNvPr>
          <p:cNvSpPr txBox="1"/>
          <p:nvPr/>
        </p:nvSpPr>
        <p:spPr>
          <a:xfrm>
            <a:off x="1089716" y="2705100"/>
            <a:ext cx="16078200" cy="6463308"/>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Marketing offers a </a:t>
            </a:r>
            <a:r>
              <a:rPr lang="en-US" sz="4000" b="1" dirty="0">
                <a:solidFill>
                  <a:srgbClr val="054A8E"/>
                </a:solidFill>
                <a:latin typeface="Arial" panose="020B0604020202020204" pitchFamily="34" charset="0"/>
                <a:cs typeface="Arial" panose="020B0604020202020204" pitchFamily="34" charset="0"/>
              </a:rPr>
              <a:t>useful lens through which program designers can leverage the cost/benefit, risk/reward, and incentive/disincentive calculations made by consumers </a:t>
            </a:r>
            <a:r>
              <a:rPr lang="en-US" sz="4000" dirty="0">
                <a:solidFill>
                  <a:srgbClr val="000000"/>
                </a:solidFill>
                <a:latin typeface="Arial" panose="020B0604020202020204" pitchFamily="34" charset="0"/>
                <a:cs typeface="Arial" panose="020B0604020202020204" pitchFamily="34" charset="0"/>
              </a:rPr>
              <a:t>in everyday decision making as they design family planning strategies that create value in the mind of the client and reduce barriers to access.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In addition to promoting behavior change, social marketing programs are also designed to expand the range of contraceptive options available and/or increase when, how, and from whom clients can obtain methods and services.</a:t>
            </a:r>
          </a:p>
        </p:txBody>
      </p:sp>
    </p:spTree>
    <p:extLst>
      <p:ext uri="{BB962C8B-B14F-4D97-AF65-F5344CB8AC3E}">
        <p14:creationId xmlns:p14="http://schemas.microsoft.com/office/powerpoint/2010/main" val="1365416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22B04359-A716-4020-BD82-4803A9A3511C}"/>
              </a:ext>
            </a:extLst>
          </p:cNvPr>
          <p:cNvSpPr/>
          <p:nvPr/>
        </p:nvSpPr>
        <p:spPr>
          <a:xfrm flipV="1">
            <a:off x="-11461" y="-2"/>
            <a:ext cx="18257632" cy="293369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0" name="TextBox 10"/>
          <p:cNvSpPr txBox="1"/>
          <p:nvPr/>
        </p:nvSpPr>
        <p:spPr>
          <a:xfrm>
            <a:off x="6101805" y="8488680"/>
            <a:ext cx="11667211" cy="769620"/>
          </a:xfrm>
          <a:prstGeom prst="rect">
            <a:avLst/>
          </a:prstGeom>
        </p:spPr>
        <p:txBody>
          <a:bodyPr lIns="0" tIns="0" rIns="0" bIns="0" rtlCol="0" anchor="t">
            <a:spAutoFit/>
          </a:bodyPr>
          <a:lstStyle/>
          <a:p>
            <a:pPr algn="r">
              <a:lnSpc>
                <a:spcPts val="5880"/>
              </a:lnSpc>
            </a:pPr>
            <a:r>
              <a:rPr lang="en-US" sz="5600">
                <a:solidFill>
                  <a:srgbClr val="FFFFFF"/>
                </a:solidFill>
                <a:latin typeface="Arial" panose="020B0604020202020204" pitchFamily="34" charset="0"/>
                <a:cs typeface="Arial" panose="020B0604020202020204" pitchFamily="34" charset="0"/>
              </a:rPr>
              <a:t>BACKGROUND</a:t>
            </a:r>
          </a:p>
        </p:txBody>
      </p:sp>
      <p:sp>
        <p:nvSpPr>
          <p:cNvPr id="9" name="TextBox 9"/>
          <p:cNvSpPr txBox="1"/>
          <p:nvPr/>
        </p:nvSpPr>
        <p:spPr>
          <a:xfrm>
            <a:off x="609600" y="453329"/>
            <a:ext cx="4096793" cy="1667123"/>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Theory of</a:t>
            </a:r>
          </a:p>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Change</a:t>
            </a:r>
          </a:p>
        </p:txBody>
      </p:sp>
      <p:sp>
        <p:nvSpPr>
          <p:cNvPr id="2" name="Slide Number Placeholder 1">
            <a:extLst>
              <a:ext uri="{FF2B5EF4-FFF2-40B4-BE49-F238E27FC236}">
                <a16:creationId xmlns:a16="http://schemas.microsoft.com/office/drawing/2014/main" id="{2CAD324D-A412-4643-A519-2AD48FC307EA}"/>
              </a:ext>
            </a:extLst>
          </p:cNvPr>
          <p:cNvSpPr>
            <a:spLocks noGrp="1"/>
          </p:cNvSpPr>
          <p:nvPr>
            <p:ph type="sldNum" sz="quarter" idx="12"/>
          </p:nvPr>
        </p:nvSpPr>
        <p:spPr/>
        <p:txBody>
          <a:bodyPr/>
          <a:lstStyle/>
          <a:p>
            <a:fld id="{B6F15528-21DE-4FAA-801E-634DDDAF4B2B}" type="slidenum">
              <a:rPr lang="en-US" smtClean="0"/>
              <a:pPr/>
              <a:t>9</a:t>
            </a:fld>
            <a:endParaRPr lang="en-US"/>
          </a:p>
        </p:txBody>
      </p:sp>
      <p:pic>
        <p:nvPicPr>
          <p:cNvPr id="5" name="Picture 4">
            <a:extLst>
              <a:ext uri="{FF2B5EF4-FFF2-40B4-BE49-F238E27FC236}">
                <a16:creationId xmlns:a16="http://schemas.microsoft.com/office/drawing/2014/main" id="{8CCD2579-01DE-D04E-A2AC-817CD983241B}"/>
              </a:ext>
            </a:extLst>
          </p:cNvPr>
          <p:cNvPicPr>
            <a:picLocks noChangeAspect="1"/>
          </p:cNvPicPr>
          <p:nvPr/>
        </p:nvPicPr>
        <p:blipFill rotWithShape="1">
          <a:blip r:embed="rId3">
            <a:extLst>
              <a:ext uri="{28A0092B-C50C-407E-A947-70E740481C1C}">
                <a14:useLocalDpi xmlns:a14="http://schemas.microsoft.com/office/drawing/2010/main" val="0"/>
              </a:ext>
            </a:extLst>
          </a:blip>
          <a:srcRect l="2047" t="2436" r="1239" b="2591"/>
          <a:stretch/>
        </p:blipFill>
        <p:spPr>
          <a:xfrm>
            <a:off x="4953000" y="2385083"/>
            <a:ext cx="11223290" cy="6652208"/>
          </a:xfrm>
          <a:prstGeom prst="rect">
            <a:avLst/>
          </a:prstGeom>
          <a:ln>
            <a:noFill/>
          </a:ln>
        </p:spPr>
      </p:pic>
    </p:spTree>
    <p:extLst>
      <p:ext uri="{BB962C8B-B14F-4D97-AF65-F5344CB8AC3E}">
        <p14:creationId xmlns:p14="http://schemas.microsoft.com/office/powerpoint/2010/main" val="3061834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17203</TotalTime>
  <Words>3811</Words>
  <Application>Microsoft Macintosh PowerPoint</Application>
  <PresentationFormat>Custom</PresentationFormat>
  <Paragraphs>301</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Calibri</vt:lpstr>
      <vt:lpstr>Arial</vt:lpstr>
      <vt:lpstr>Proxima Nova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Option</dc:title>
  <cp:lastModifiedBy>Microsoft Office User</cp:lastModifiedBy>
  <cp:revision>351</cp:revision>
  <dcterms:created xsi:type="dcterms:W3CDTF">2006-08-16T00:00:00Z</dcterms:created>
  <dcterms:modified xsi:type="dcterms:W3CDTF">2023-06-28T12:40:36Z</dcterms:modified>
  <dc:identifier>DAEXLFOVi-U</dc:identifier>
</cp:coreProperties>
</file>