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30"/>
  </p:notesMasterIdLst>
  <p:sldIdLst>
    <p:sldId id="256" r:id="rId2"/>
    <p:sldId id="328" r:id="rId3"/>
    <p:sldId id="297" r:id="rId4"/>
    <p:sldId id="318" r:id="rId5"/>
    <p:sldId id="326" r:id="rId6"/>
    <p:sldId id="260" r:id="rId7"/>
    <p:sldId id="327" r:id="rId8"/>
    <p:sldId id="348" r:id="rId9"/>
    <p:sldId id="336" r:id="rId10"/>
    <p:sldId id="332" r:id="rId11"/>
    <p:sldId id="335" r:id="rId12"/>
    <p:sldId id="349" r:id="rId13"/>
    <p:sldId id="322" r:id="rId14"/>
    <p:sldId id="301" r:id="rId15"/>
    <p:sldId id="302" r:id="rId16"/>
    <p:sldId id="333" r:id="rId17"/>
    <p:sldId id="339" r:id="rId18"/>
    <p:sldId id="340" r:id="rId19"/>
    <p:sldId id="337" r:id="rId20"/>
    <p:sldId id="341" r:id="rId21"/>
    <p:sldId id="338" r:id="rId22"/>
    <p:sldId id="334" r:id="rId23"/>
    <p:sldId id="345" r:id="rId24"/>
    <p:sldId id="346" r:id="rId25"/>
    <p:sldId id="342" r:id="rId26"/>
    <p:sldId id="343" r:id="rId27"/>
    <p:sldId id="344" r:id="rId28"/>
    <p:sldId id="320" r:id="rId29"/>
  </p:sldIdLst>
  <p:sldSz cx="18288000" cy="10287000"/>
  <p:notesSz cx="6858000" cy="9144000"/>
  <p:embeddedFontLst>
    <p:embeddedFont>
      <p:font typeface="Aileron Heavy" panose="020B0604020202020204" charset="0"/>
      <p:regular r:id="rId31"/>
    </p:embeddedFont>
    <p:embeddedFont>
      <p:font typeface="Aileron Heavy Bold" panose="020B0604020202020204" charset="0"/>
      <p:regular r:id="rId32"/>
    </p:embeddedFont>
    <p:embeddedFont>
      <p:font typeface="Calibri" panose="020F0502020204030204" pitchFamily="34" charset="0"/>
      <p:regular r:id="rId33"/>
      <p:bold r:id="rId34"/>
      <p:italic r:id="rId35"/>
      <p:boldItalic r:id="rId36"/>
    </p:embeddedFont>
    <p:embeddedFont>
      <p:font typeface="Proxima Nova" panose="020B060402020202020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D00"/>
    <a:srgbClr val="AD013E"/>
    <a:srgbClr val="D60751"/>
    <a:srgbClr val="054A8E"/>
    <a:srgbClr val="6E81AE"/>
    <a:srgbClr val="F3AE7B"/>
    <a:srgbClr val="00689D"/>
    <a:srgbClr val="6BBB99"/>
    <a:srgbClr val="E18484"/>
    <a:srgbClr val="FC9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3819" autoAdjust="0"/>
  </p:normalViewPr>
  <p:slideViewPr>
    <p:cSldViewPr>
      <p:cViewPr>
        <p:scale>
          <a:sx n="34" d="100"/>
          <a:sy n="34" d="100"/>
        </p:scale>
        <p:origin x="183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This brief focuses on service delivery aspects of adolescent-responsive contraceptive services (ARCS) and does not discuss other investments that support adolescents’ use of contraception or that reduce adolescent births, such as girls’ education, community engagement, engaging men and boys, or social marketing, which are addressed in other HIP briefs. </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For more information about these topics, please copy and paste the following links into your web browser to see the related HIP products:</a:t>
            </a:r>
          </a:p>
          <a:p>
            <a:pPr marL="171450"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Educating Girls: </a:t>
            </a:r>
            <a:r>
              <a:rPr lang="en-US" sz="1200" b="0" i="0" u="sng" strike="noStrike" baseline="0" dirty="0">
                <a:solidFill>
                  <a:srgbClr val="1E1E1E"/>
                </a:solidFill>
                <a:latin typeface="Arial" panose="020B0604020202020204" pitchFamily="34" charset="0"/>
                <a:cs typeface="Arial" panose="020B0604020202020204" pitchFamily="34" charset="0"/>
              </a:rPr>
              <a:t>https://www.fphighimpactpractices.org/briefs/educating-girls/</a:t>
            </a:r>
          </a:p>
          <a:p>
            <a:pPr marL="171450"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Community Group Engagement: </a:t>
            </a:r>
            <a:r>
              <a:rPr lang="en-US" sz="1200" u="sng" dirty="0">
                <a:solidFill>
                  <a:srgbClr val="000000"/>
                </a:solidFill>
                <a:latin typeface="Arial" panose="020B0604020202020204" pitchFamily="34" charset="0"/>
                <a:cs typeface="Arial" panose="020B0604020202020204" pitchFamily="34" charset="0"/>
              </a:rPr>
              <a:t>https://www.fphighimpactpractices.org/briefs/community-group-engagement/</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Engaging Men and Boys in Family Planning: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https://www.fphighimpactpractices.org/guides/engaging-men-and-boys-in-family-planning/</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Social Marketing: </a:t>
            </a:r>
            <a:r>
              <a:rPr lang="en-US" sz="1200" u="sng" dirty="0">
                <a:solidFill>
                  <a:srgbClr val="000000"/>
                </a:solidFill>
                <a:latin typeface="Arial" panose="020B0604020202020204" pitchFamily="34" charset="0"/>
                <a:cs typeface="Arial" panose="020B0604020202020204" pitchFamily="34" charset="0"/>
              </a:rPr>
              <a:t>https://www.fphighimpactpractices.org/briefs/social-marketing/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sng"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FFFFFF"/>
                </a:solidFill>
                <a:effectLst/>
                <a:latin typeface="Arial" panose="020B0604020202020204" pitchFamily="34" charset="0"/>
                <a:cs typeface="Arial" panose="020B0604020202020204" pitchFamily="34" charset="0"/>
              </a:rPr>
              <a:t>© 2013 Arturo Sanabria, Courtesy of </a:t>
            </a:r>
            <a:r>
              <a:rPr lang="en-US" b="0" i="0" dirty="0" err="1">
                <a:solidFill>
                  <a:srgbClr val="FFFFFF"/>
                </a:solidFill>
                <a:effectLst/>
                <a:latin typeface="Arial" panose="020B0604020202020204" pitchFamily="34" charset="0"/>
                <a:cs typeface="Arial" panose="020B0604020202020204" pitchFamily="34" charset="0"/>
              </a:rPr>
              <a:t>Photoshare</a:t>
            </a:r>
            <a:endParaRPr lang="en-US" b="0" i="0" dirty="0">
              <a:solidFill>
                <a:srgbClr val="FFFFFF"/>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sng" dirty="0">
              <a:solidFill>
                <a:srgbClr val="FFFFFF"/>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dirty="0">
                <a:solidFill>
                  <a:srgbClr val="FFFFFF"/>
                </a:solidFill>
                <a:effectLst/>
                <a:latin typeface="Arial" panose="020B0604020202020204" pitchFamily="34" charset="0"/>
                <a:cs typeface="Arial" panose="020B0604020202020204" pitchFamily="34" charset="0"/>
              </a:rPr>
              <a:t>REVISED: 5/4/21</a:t>
            </a:r>
            <a:endParaRPr lang="en-US" sz="1200" u="none"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200" b="0" i="0" u="none" strike="noStrike" baseline="0" dirty="0">
                <a:solidFill>
                  <a:srgbClr val="1E1E1E"/>
                </a:solidFill>
                <a:latin typeface="Arial" panose="020B0604020202020204" pitchFamily="34" charset="0"/>
                <a:cs typeface="Arial" panose="020B0604020202020204" pitchFamily="34" charset="0"/>
              </a:rPr>
              <a:t>Evidence is accruing that investing in ARCS can improve adolescent contraceptive use, and Ethiopia and Chile are showing promising results. </a:t>
            </a:r>
          </a:p>
          <a:p>
            <a:pPr marL="0" indent="0">
              <a:spcAft>
                <a:spcPts val="2400"/>
              </a:spcAft>
              <a:buFont typeface="Arial" panose="020B0604020202020204" pitchFamily="34" charset="0"/>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r>
              <a:rPr lang="en-US" sz="1200" b="0" i="0" u="none" strike="noStrike" baseline="0" dirty="0">
                <a:solidFill>
                  <a:srgbClr val="1E1E1E"/>
                </a:solidFill>
                <a:latin typeface="Arial" panose="020B0604020202020204" pitchFamily="34" charset="0"/>
                <a:cs typeface="Arial" panose="020B0604020202020204" pitchFamily="34" charset="0"/>
              </a:rPr>
              <a:t>Specific actions taken by the government of Ethiopia included: </a:t>
            </a:r>
          </a:p>
          <a:p>
            <a:pPr marL="171450" indent="-171450">
              <a:buFont typeface="Arial" panose="020B0604020202020204" pitchFamily="34" charset="0"/>
              <a:buChar char="•"/>
            </a:pPr>
            <a:r>
              <a:rPr lang="en-US" sz="1200" b="0" i="0" u="none" strike="noStrike" baseline="0" dirty="0">
                <a:solidFill>
                  <a:srgbClr val="1B1B1A"/>
                </a:solidFill>
                <a:latin typeface="Arial" panose="020B0604020202020204" pitchFamily="34" charset="0"/>
                <a:cs typeface="Arial" panose="020B0604020202020204" pitchFamily="34" charset="0"/>
              </a:rPr>
              <a:t>The development of policies that supported adolescent access to contraceptive information and services, regardless of age, parity, or marital status; </a:t>
            </a:r>
          </a:p>
          <a:p>
            <a:pPr marL="171450" indent="-171450">
              <a:buFont typeface="Arial" panose="020B0604020202020204" pitchFamily="34" charset="0"/>
              <a:buChar char="•"/>
            </a:pPr>
            <a:r>
              <a:rPr lang="en-US" sz="1200" b="0" i="0" u="none" strike="noStrike" baseline="0" dirty="0">
                <a:solidFill>
                  <a:srgbClr val="1B1B1A"/>
                </a:solidFill>
                <a:latin typeface="Arial" panose="020B0604020202020204" pitchFamily="34" charset="0"/>
                <a:cs typeface="Arial" panose="020B0604020202020204" pitchFamily="34" charset="0"/>
              </a:rPr>
              <a:t>Changing health management information systems (HMIS) to collect age- disaggregated data for key indicators; </a:t>
            </a:r>
          </a:p>
          <a:p>
            <a:pPr marL="171450" indent="-171450">
              <a:buFont typeface="Arial" panose="020B0604020202020204" pitchFamily="34" charset="0"/>
              <a:buChar char="•"/>
            </a:pPr>
            <a:r>
              <a:rPr lang="en-US" sz="1200" b="0" i="0" u="none" strike="noStrike" baseline="0" dirty="0">
                <a:solidFill>
                  <a:srgbClr val="1B1B1A"/>
                </a:solidFill>
                <a:latin typeface="Arial" panose="020B0604020202020204" pitchFamily="34" charset="0"/>
                <a:cs typeface="Arial" panose="020B0604020202020204" pitchFamily="34" charset="0"/>
              </a:rPr>
              <a:t>Training and supervising health service providers; </a:t>
            </a:r>
          </a:p>
          <a:p>
            <a:pPr marL="171450" indent="-171450">
              <a:buFont typeface="Arial" panose="020B0604020202020204" pitchFamily="34" charset="0"/>
              <a:buChar char="•"/>
            </a:pPr>
            <a:r>
              <a:rPr lang="en-US" sz="1200" b="0" i="0" u="none" strike="noStrike" baseline="0" dirty="0">
                <a:solidFill>
                  <a:srgbClr val="1B1B1A"/>
                </a:solidFill>
                <a:latin typeface="Arial" panose="020B0604020202020204" pitchFamily="34" charset="0"/>
                <a:cs typeface="Arial" panose="020B0604020202020204" pitchFamily="34" charset="0"/>
              </a:rPr>
              <a:t>Using a variety of service delivery models and/or providers (health extension workers) to reach adolescents; </a:t>
            </a:r>
          </a:p>
          <a:p>
            <a:pPr marL="171450" indent="-171450">
              <a:buFont typeface="Arial" panose="020B0604020202020204" pitchFamily="34" charset="0"/>
              <a:buChar char="•"/>
            </a:pPr>
            <a:r>
              <a:rPr lang="en-US" sz="1200" b="0" i="0" u="none" strike="noStrike" baseline="0" dirty="0">
                <a:solidFill>
                  <a:srgbClr val="1B1B1A"/>
                </a:solidFill>
                <a:latin typeface="Arial" panose="020B0604020202020204" pitchFamily="34" charset="0"/>
                <a:cs typeface="Arial" panose="020B0604020202020204" pitchFamily="34" charset="0"/>
              </a:rPr>
              <a:t>Offering free contraceptive services; </a:t>
            </a:r>
          </a:p>
          <a:p>
            <a:pPr marL="171450" indent="-171450">
              <a:buFont typeface="Arial" panose="020B0604020202020204" pitchFamily="34" charset="0"/>
              <a:buChar char="•"/>
            </a:pPr>
            <a:r>
              <a:rPr lang="en-US" sz="1200" b="0" i="0" u="none" strike="noStrike" baseline="0" dirty="0">
                <a:solidFill>
                  <a:srgbClr val="1B1B1A"/>
                </a:solidFill>
                <a:latin typeface="Arial" panose="020B0604020202020204" pitchFamily="34" charset="0"/>
                <a:cs typeface="Arial" panose="020B0604020202020204" pitchFamily="34" charset="0"/>
              </a:rPr>
              <a:t>Providing a broad range of methods; </a:t>
            </a:r>
          </a:p>
          <a:p>
            <a:pPr marL="171450" indent="-171450">
              <a:buFont typeface="Arial" panose="020B0604020202020204" pitchFamily="34" charset="0"/>
              <a:buChar char="•"/>
            </a:pPr>
            <a:r>
              <a:rPr lang="en-US" sz="1200" b="0" i="0" u="none" strike="noStrike" baseline="0" dirty="0">
                <a:solidFill>
                  <a:srgbClr val="1B1B1A"/>
                </a:solidFill>
                <a:latin typeface="Arial" panose="020B0604020202020204" pitchFamily="34" charset="0"/>
                <a:cs typeface="Arial" panose="020B0604020202020204" pitchFamily="34" charset="0"/>
              </a:rPr>
              <a:t>Refurbishing health facilities; and </a:t>
            </a:r>
          </a:p>
          <a:p>
            <a:pPr marL="171450" indent="-171450">
              <a:buFont typeface="Arial" panose="020B0604020202020204" pitchFamily="34" charset="0"/>
              <a:buChar char="•"/>
            </a:pPr>
            <a:r>
              <a:rPr lang="en-US" sz="1200" b="0" i="0" u="none" strike="noStrike" baseline="0" dirty="0">
                <a:solidFill>
                  <a:srgbClr val="1B1B1A"/>
                </a:solidFill>
                <a:latin typeface="Arial" panose="020B0604020202020204" pitchFamily="34" charset="0"/>
                <a:cs typeface="Arial" panose="020B0604020202020204" pitchFamily="34" charset="0"/>
              </a:rPr>
              <a:t>Institutionalizing administrative decision making at the local level and linking service provision with community engagement and women’s empowerment activities </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r>
              <a:rPr lang="en-US" sz="1200" b="0" i="0" u="none" strike="noStrike" baseline="0" dirty="0">
                <a:solidFill>
                  <a:srgbClr val="1E1E1E"/>
                </a:solidFill>
                <a:latin typeface="Arial" panose="020B0604020202020204" pitchFamily="34" charset="0"/>
                <a:cs typeface="Arial" panose="020B0604020202020204" pitchFamily="34" charset="0"/>
              </a:rPr>
              <a:t>An adaptive management style and involvement of key stakeholders, including non-governmental organizations (NGOs) and professional associations, facilitated the adoption of these actions and policies.</a:t>
            </a:r>
          </a:p>
          <a:p>
            <a:pPr marL="0" indent="0">
              <a:spcAft>
                <a:spcPts val="2400"/>
              </a:spcAft>
              <a:buFont typeface="Arial" panose="020B0604020202020204" pitchFamily="34" charset="0"/>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r>
              <a:rPr lang="en-US" sz="1200" b="0" i="0" u="none" strike="noStrike" baseline="0" dirty="0">
                <a:solidFill>
                  <a:srgbClr val="1E1E1E"/>
                </a:solidFill>
                <a:latin typeface="Arial" panose="020B0604020202020204" pitchFamily="34" charset="0"/>
                <a:cs typeface="Arial" panose="020B0604020202020204" pitchFamily="34" charset="0"/>
              </a:rPr>
              <a:t>Ethiopia has reported </a:t>
            </a:r>
            <a:r>
              <a:rPr lang="en-US" sz="1200" b="1" i="0" u="none" strike="noStrike" baseline="0" dirty="0">
                <a:solidFill>
                  <a:srgbClr val="1E1E1E"/>
                </a:solidFill>
                <a:latin typeface="Arial" panose="020B0604020202020204" pitchFamily="34" charset="0"/>
                <a:cs typeface="Arial" panose="020B0604020202020204" pitchFamily="34" charset="0"/>
              </a:rPr>
              <a:t>consistent increases in contraceptive uptake </a:t>
            </a:r>
            <a:r>
              <a:rPr lang="en-US" sz="1200" b="0" i="0" u="none" strike="noStrike" baseline="0" dirty="0">
                <a:solidFill>
                  <a:srgbClr val="1E1E1E"/>
                </a:solidFill>
                <a:latin typeface="Arial" panose="020B0604020202020204" pitchFamily="34" charset="0"/>
                <a:cs typeface="Arial" panose="020B0604020202020204" pitchFamily="34" charset="0"/>
              </a:rPr>
              <a:t>among all sexually active adolescents and </a:t>
            </a:r>
            <a:r>
              <a:rPr lang="en-US" sz="1200" b="1" i="0" u="none" strike="noStrike" baseline="0" dirty="0">
                <a:solidFill>
                  <a:srgbClr val="1E1E1E"/>
                </a:solidFill>
                <a:latin typeface="Arial" panose="020B0604020202020204" pitchFamily="34" charset="0"/>
                <a:cs typeface="Arial" panose="020B0604020202020204" pitchFamily="34" charset="0"/>
              </a:rPr>
              <a:t>fewer adolescent births </a:t>
            </a:r>
            <a:r>
              <a:rPr lang="en-US" sz="1200" b="0" i="0" u="none" strike="noStrike" baseline="0" dirty="0">
                <a:solidFill>
                  <a:srgbClr val="1B1B1A"/>
                </a:solidFill>
                <a:latin typeface="Arial" panose="020B0604020202020204" pitchFamily="34" charset="0"/>
                <a:cs typeface="Arial" panose="020B0604020202020204" pitchFamily="34" charset="0"/>
              </a:rPr>
              <a:t>(</a:t>
            </a:r>
            <a:r>
              <a:rPr lang="en-US" sz="1200" b="1" i="0" u="none" strike="noStrike" baseline="0" dirty="0">
                <a:solidFill>
                  <a:srgbClr val="1B1B1A"/>
                </a:solidFill>
                <a:latin typeface="Arial" panose="020B0604020202020204" pitchFamily="34" charset="0"/>
                <a:cs typeface="Arial" panose="020B0604020202020204" pitchFamily="34" charset="0"/>
              </a:rPr>
              <a:t>Figure 2</a:t>
            </a:r>
            <a:r>
              <a:rPr lang="en-US" sz="1200" b="0" i="0" u="none" strike="noStrike" baseline="0" dirty="0">
                <a:solidFill>
                  <a:srgbClr val="1B1B1A"/>
                </a:solidFill>
                <a:latin typeface="Arial" panose="020B0604020202020204" pitchFamily="34" charset="0"/>
                <a:cs typeface="Arial" panose="020B0604020202020204" pitchFamily="34" charset="0"/>
              </a:rPr>
              <a:t>).</a:t>
            </a:r>
          </a:p>
          <a:p>
            <a:pPr marL="0" indent="0">
              <a:spcAft>
                <a:spcPts val="2400"/>
              </a:spcAft>
              <a:buFont typeface="Arial" panose="020B0604020202020204" pitchFamily="34" charset="0"/>
              <a:buNone/>
            </a:pPr>
            <a:endParaRPr lang="en-US" sz="1200" b="0" i="0" u="none" strike="noStrike" baseline="0" dirty="0">
              <a:solidFill>
                <a:srgbClr val="1B1B1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2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https://www.fphighimpactpractices.org/briefs/adolescent-responsive-contraceptive-services/</a:t>
            </a:r>
            <a:endParaRPr lang="en-US" sz="1200" dirty="0">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2793581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 Chilean government’s 10-year strategy (2011–2020) implemented a five-pronged systems-approach that:</a:t>
            </a:r>
          </a:p>
          <a:p>
            <a:pPr marL="171450"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Trained health service providers; </a:t>
            </a:r>
          </a:p>
          <a:p>
            <a:pPr marL="171450"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Created adolescent-friendly spaces in primary health centers; </a:t>
            </a:r>
          </a:p>
          <a:p>
            <a:pPr marL="171450"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Offered the full method mix;</a:t>
            </a:r>
          </a:p>
          <a:p>
            <a:pPr marL="171450"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Improved outreach and referrals; and </a:t>
            </a:r>
          </a:p>
          <a:p>
            <a:pPr marL="171450"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Created a legal framework that articulated stakeholder responsibilities. </a:t>
            </a:r>
          </a:p>
          <a:p>
            <a:pPr marL="0" indent="0">
              <a:buFont typeface="Arial" panose="020B0604020202020204" pitchFamily="34" charset="0"/>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0" i="0" u="none" strike="noStrike" baseline="0" dirty="0">
                <a:solidFill>
                  <a:srgbClr val="1E1E1E"/>
                </a:solidFill>
                <a:latin typeface="Arial" panose="020B0604020202020204" pitchFamily="34" charset="0"/>
                <a:cs typeface="Arial" panose="020B0604020202020204" pitchFamily="34" charset="0"/>
              </a:rPr>
              <a:t>A monthly register gathered adolescent-specific data. Human and financial resources were sustained throughout the 10-year period and coordination mechanisms were maintained. Advocacy and publicity highlighted the strategy’s positive outcomes, which helped to alleviate public resistance to providing contraception to adolescents. </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0" u="none" strike="noStrike" baseline="0" dirty="0">
                <a:solidFill>
                  <a:srgbClr val="1E1E1E"/>
                </a:solidFill>
                <a:latin typeface="Arial" panose="020B0604020202020204" pitchFamily="34" charset="0"/>
                <a:cs typeface="Arial" panose="020B0604020202020204" pitchFamily="34" charset="0"/>
              </a:rPr>
              <a:t>Positive outcomes included a decrease in the birth rate among adolescents aged 15-19</a:t>
            </a:r>
            <a:r>
              <a:rPr lang="en-US" sz="1200" b="0" i="0" u="none" strike="noStrike" baseline="0" dirty="0">
                <a:solidFill>
                  <a:srgbClr val="1E1E1E"/>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b="0" i="0" u="none" strike="noStrike" baseline="0" dirty="0">
                <a:solidFill>
                  <a:srgbClr val="1B1B1A"/>
                </a:solidFill>
                <a:latin typeface="Arial" panose="020B0604020202020204" pitchFamily="34" charset="0"/>
                <a:cs typeface="Arial" panose="020B0604020202020204" pitchFamily="34" charset="0"/>
              </a:rPr>
              <a:t>From 55.1 births per 1,000 women in 2007 to 41.1 births per 1,000 women in 2018; </a:t>
            </a:r>
          </a:p>
          <a:p>
            <a:pPr marL="171450" indent="-171450">
              <a:buFont typeface="Arial" panose="020B0604020202020204" pitchFamily="34" charset="0"/>
              <a:buChar char="•"/>
            </a:pPr>
            <a:r>
              <a:rPr lang="en-US" sz="1200" b="0" i="0" u="none" strike="noStrike" baseline="0" dirty="0">
                <a:solidFill>
                  <a:srgbClr val="1B1B1A"/>
                </a:solidFill>
                <a:latin typeface="Arial" panose="020B0604020202020204" pitchFamily="34" charset="0"/>
                <a:cs typeface="Arial" panose="020B0604020202020204" pitchFamily="34" charset="0"/>
              </a:rPr>
              <a:t>A 51% reduction in the proportion of births to mothers under the age of 19 between 2000-2017; and </a:t>
            </a:r>
          </a:p>
          <a:p>
            <a:pPr marL="171450" indent="-171450">
              <a:buFont typeface="Arial" panose="020B0604020202020204" pitchFamily="34" charset="0"/>
              <a:buChar char="•"/>
            </a:pPr>
            <a:r>
              <a:rPr lang="en-US" sz="1200" b="0" i="0" u="none" strike="noStrike" baseline="0" dirty="0">
                <a:solidFill>
                  <a:srgbClr val="1B1B1A"/>
                </a:solidFill>
                <a:latin typeface="Arial" panose="020B0604020202020204" pitchFamily="34" charset="0"/>
                <a:cs typeface="Arial" panose="020B0604020202020204" pitchFamily="34" charset="0"/>
              </a:rPr>
              <a:t>A 30% increase in reported contraceptive use at first sexual intercourse between 2007 and 2018 (</a:t>
            </a:r>
            <a:r>
              <a:rPr lang="en-US" sz="1200" b="1" i="0" u="none" strike="noStrike" baseline="0" dirty="0">
                <a:solidFill>
                  <a:srgbClr val="1B1B1A"/>
                </a:solidFill>
                <a:latin typeface="Arial" panose="020B0604020202020204" pitchFamily="34" charset="0"/>
                <a:cs typeface="Arial" panose="020B0604020202020204" pitchFamily="34" charset="0"/>
              </a:rPr>
              <a:t>Figure 3</a:t>
            </a:r>
            <a:r>
              <a:rPr lang="en-US" sz="1200" b="0" i="0" u="none" strike="noStrike" baseline="0" dirty="0">
                <a:solidFill>
                  <a:srgbClr val="1B1B1A"/>
                </a:solidFill>
                <a:latin typeface="Arial" panose="020B0604020202020204" pitchFamily="34" charset="0"/>
                <a:cs typeface="Arial" panose="020B0604020202020204" pitchFamily="34" charset="0"/>
              </a:rPr>
              <a:t>) </a:t>
            </a:r>
          </a:p>
          <a:p>
            <a:pPr marL="0" indent="0">
              <a:spcAft>
                <a:spcPts val="2400"/>
              </a:spcAft>
              <a:buFont typeface="Arial" panose="020B0604020202020204" pitchFamily="34" charset="0"/>
              <a:buNone/>
            </a:pPr>
            <a:endParaRPr lang="en-US" sz="1200" dirty="0">
              <a:solidFill>
                <a:srgbClr val="000000"/>
              </a:solidFill>
              <a:latin typeface="Arial" panose="020B0604020202020204" pitchFamily="34" charset="0"/>
              <a:cs typeface="Arial" panose="020B0604020202020204" pitchFamily="34" charset="0"/>
            </a:endParaRPr>
          </a:p>
          <a:p>
            <a:r>
              <a:rPr lang="es-ES" sz="1200" b="0" i="0" u="none" strike="noStrike" baseline="0" dirty="0" err="1">
                <a:solidFill>
                  <a:srgbClr val="1B1B1A"/>
                </a:solidFill>
                <a:latin typeface="Arial" panose="020B0604020202020204" pitchFamily="34" charset="0"/>
                <a:cs typeface="Arial" panose="020B0604020202020204" pitchFamily="34" charset="0"/>
              </a:rPr>
              <a:t>Sources</a:t>
            </a:r>
            <a:r>
              <a:rPr lang="es-ES" sz="1200" b="0" i="0" u="none" strike="noStrike" baseline="0" dirty="0">
                <a:solidFill>
                  <a:srgbClr val="1B1B1A"/>
                </a:solidFill>
                <a:latin typeface="Arial" panose="020B0604020202020204" pitchFamily="34" charset="0"/>
                <a:cs typeface="Arial" panose="020B0604020202020204" pitchFamily="34" charset="0"/>
              </a:rPr>
              <a:t>: [1]INJUV. Quinta Encuesta Nacional de Juventud. Santiago, Chile: Instituto Nacional de la Juventud; 2007. [2]INJUV. Sexta. Encuesta Nacional de Juventud. Santiago, Chile: Instituto Nacional de la Juventud; 2010. [3]</a:t>
            </a:r>
            <a:r>
              <a:rPr lang="es-ES" sz="1200" b="0" i="0" u="none" strike="noStrike" baseline="0" dirty="0" err="1">
                <a:solidFill>
                  <a:srgbClr val="1B1B1A"/>
                </a:solidFill>
                <a:latin typeface="Arial" panose="020B0604020202020204" pitchFamily="34" charset="0"/>
                <a:cs typeface="Arial" panose="020B0604020202020204" pitchFamily="34" charset="0"/>
              </a:rPr>
              <a:t>Dides</a:t>
            </a:r>
            <a:r>
              <a:rPr lang="es-ES" sz="1200" b="0" i="0" u="none" strike="noStrike" baseline="0" dirty="0">
                <a:solidFill>
                  <a:srgbClr val="1B1B1A"/>
                </a:solidFill>
                <a:latin typeface="Arial" panose="020B0604020202020204" pitchFamily="34" charset="0"/>
                <a:cs typeface="Arial" panose="020B0604020202020204" pitchFamily="34" charset="0"/>
              </a:rPr>
              <a:t> C, Fernández C. (Ed.). Salud Sexual Salud Reproductiva y Derechos Humanos en Chile. Estado de Situación 2016. Santiago de Chile: </a:t>
            </a:r>
            <a:r>
              <a:rPr lang="es-ES" sz="1200" b="0" i="0" u="none" strike="noStrike" baseline="0" dirty="0" err="1">
                <a:solidFill>
                  <a:srgbClr val="1B1B1A"/>
                </a:solidFill>
                <a:latin typeface="Arial" panose="020B0604020202020204" pitchFamily="34" charset="0"/>
                <a:cs typeface="Arial" panose="020B0604020202020204" pitchFamily="34" charset="0"/>
              </a:rPr>
              <a:t>Corporaci</a:t>
            </a:r>
            <a:r>
              <a:rPr lang="es-ES" sz="1200" b="0" i="0" u="none" strike="noStrike" baseline="0" dirty="0">
                <a:solidFill>
                  <a:srgbClr val="1B1B1A"/>
                </a:solidFill>
                <a:latin typeface="Arial" panose="020B0604020202020204" pitchFamily="34" charset="0"/>
                <a:cs typeface="Arial" panose="020B0604020202020204" pitchFamily="34" charset="0"/>
              </a:rPr>
              <a:t> Miles; 2016. [4]INJUV. Novena Encuesta Nacional de Juventud. Santiago, Chile: Instituto Nacional de la Juventud; 2019. </a:t>
            </a:r>
          </a:p>
          <a:p>
            <a:r>
              <a:rPr lang="en-US" sz="1200" b="0" i="0" u="none" strike="noStrike" baseline="0" dirty="0">
                <a:solidFill>
                  <a:srgbClr val="1B1B1A"/>
                </a:solidFill>
                <a:latin typeface="Arial" panose="020B0604020202020204" pitchFamily="34" charset="0"/>
                <a:cs typeface="Arial" panose="020B0604020202020204" pitchFamily="34" charset="0"/>
              </a:rPr>
              <a:t>Note: The estimates for contraceptive use at first and last sexual intercourse are for all adolescents and not disaggregated by sex (sex-disaggregated data for this age group was not available in the National Youth Surveys for the respective years). </a:t>
            </a:r>
            <a:endParaRPr lang="en-US" dirty="0">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2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3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https://www.fphighimpactpractices.org/briefs/adolescent-responsive-contraceptive-services/</a:t>
            </a:r>
            <a:endParaRPr lang="en-US" sz="1200" dirty="0">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181771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200" b="0" i="0" u="none" strike="noStrike" baseline="0" dirty="0">
                <a:solidFill>
                  <a:schemeClr val="tx1"/>
                </a:solidFill>
                <a:latin typeface="Arial" panose="020B0604020202020204" pitchFamily="34" charset="0"/>
                <a:cs typeface="Arial" panose="020B0604020202020204" pitchFamily="34" charset="0"/>
              </a:rPr>
              <a:t>Although Ethiopia and Chile have not fully addressed the complete list of elements listed in Box 2, their results illustrate how a systems approach to providing ARCS can contribute to improving contraceptive uptake. When an adolescent-responsive lens is intentionally and systematically applied across the health system, the resulting system is stronger and is better able to sustain quality services at scale (</a:t>
            </a:r>
            <a:r>
              <a:rPr lang="en-US" sz="1200" b="1" i="0" u="none" strike="noStrike" baseline="0" dirty="0">
                <a:solidFill>
                  <a:schemeClr val="tx1"/>
                </a:solidFill>
                <a:latin typeface="Arial" panose="020B0604020202020204" pitchFamily="34" charset="0"/>
                <a:cs typeface="Arial" panose="020B0604020202020204" pitchFamily="34" charset="0"/>
              </a:rPr>
              <a:t>Box 3</a:t>
            </a:r>
            <a:r>
              <a:rPr lang="en-US" sz="1200" b="0" i="0" u="none" strike="noStrike" baseline="0" dirty="0">
                <a:solidFill>
                  <a:schemeClr val="tx1"/>
                </a:solidFill>
                <a:latin typeface="Arial" panose="020B0604020202020204" pitchFamily="34" charset="0"/>
                <a:cs typeface="Arial" panose="020B0604020202020204" pitchFamily="34" charset="0"/>
              </a:rPr>
              <a:t>). </a:t>
            </a:r>
          </a:p>
          <a:p>
            <a:pPr marL="0" indent="0">
              <a:spcAft>
                <a:spcPts val="2400"/>
              </a:spcAft>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View Box 3 in the HIP brief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u="sng" dirty="0">
                <a:solidFill>
                  <a:schemeClr val="tx1"/>
                </a:solidFill>
                <a:latin typeface="Arial" panose="020B0604020202020204" pitchFamily="34" charset="0"/>
                <a:cs typeface="Arial" panose="020B0604020202020204" pitchFamily="34" charset="0"/>
              </a:rPr>
              <a:t>https://www.fphighimpactpractices.org/briefs/adolescent-responsive-contraceptive-services/</a:t>
            </a:r>
            <a:endParaRPr lang="en-US" sz="1200" b="0" i="0" u="none" strike="noStrike" baseline="0" dirty="0">
              <a:solidFill>
                <a:schemeClr val="tx1"/>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142393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 following indicators can be used to measure and monitor countries’ progress towards offering ARCS. Indicators 1a and 1b should be measured and analyzed together to give a more complete picture of contraceptive service delivery to adolescents. </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746125" lvl="0" indent="-746125">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1a. Number and percent of health facilities that currently provide adolescent contraceptive services</a:t>
            </a:r>
          </a:p>
          <a:p>
            <a:pPr marL="628650" lvl="1" indent="-171450" algn="l">
              <a:spcAft>
                <a:spcPts val="2400"/>
              </a:spcAft>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Measured by the percent of facilities that provided contraceptive services to at least one adolescent under the age of 20 years</a:t>
            </a:r>
          </a:p>
          <a:p>
            <a:pPr marL="628650" lvl="1" indent="-171450" algn="l">
              <a:spcAft>
                <a:spcPts val="2400"/>
              </a:spcAft>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Performance Indicator Reference Sheet forthcoming</a:t>
            </a:r>
          </a:p>
          <a:p>
            <a:pPr>
              <a:spcBef>
                <a:spcPct val="0"/>
              </a:spcBef>
              <a:spcAft>
                <a:spcPts val="600"/>
              </a:spcAft>
            </a:pPr>
            <a:endParaRPr lang="en-US" sz="2400" dirty="0">
              <a:solidFill>
                <a:srgbClr val="000000"/>
              </a:solidFill>
              <a:latin typeface="Arial" panose="020B0604020202020204" pitchFamily="34" charset="0"/>
              <a:cs typeface="Arial" panose="020B0604020202020204" pitchFamily="34" charset="0"/>
            </a:endParaRPr>
          </a:p>
          <a:p>
            <a:pPr marL="746125" lvl="0" indent="-746125">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1b. Total number of contraceptive visits by clients under the age of 20 years</a:t>
            </a:r>
          </a:p>
          <a:p>
            <a:pPr marL="628650" lvl="1" indent="-171450" algn="l">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For countries collecting family planning data for 10-14 yrs. and 15-19 yrs., this indicator should be calculated by taking the sum of visits to 15-19 yrs.</a:t>
            </a:r>
          </a:p>
          <a:p>
            <a:pPr marL="746125" lvl="0" indent="-746125">
              <a:spcBef>
                <a:spcPct val="0"/>
              </a:spcBef>
              <a:spcAft>
                <a:spcPts val="600"/>
              </a:spcAft>
            </a:pPr>
            <a:endParaRPr lang="en-US" sz="2400" b="1" dirty="0">
              <a:solidFill>
                <a:srgbClr val="000000"/>
              </a:solidFill>
              <a:latin typeface="Arial" panose="020B0604020202020204" pitchFamily="34" charset="0"/>
              <a:cs typeface="Arial" panose="020B0604020202020204" pitchFamily="34" charset="0"/>
            </a:endParaRPr>
          </a:p>
          <a:p>
            <a:pPr marL="746125" lvl="0" indent="-746125">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2.   Proportion of districts (or other geographic areas) in which adolescents aged 15-19 years</a:t>
            </a:r>
          </a:p>
          <a:p>
            <a:pPr marL="746125" lvl="0" indent="-746125">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have a designated place in community accountability mechanisms on access to and quality of </a:t>
            </a:r>
          </a:p>
          <a:p>
            <a:pPr marL="746125" lvl="0" indent="-746125">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health services</a:t>
            </a:r>
          </a:p>
          <a:p>
            <a:pPr marL="628650" lvl="1" indent="-171450" algn="l">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The denominator is the number of districts with a community accountability mechanism in place, and the numerator is the number of them in which adolescents have a designated place. </a:t>
            </a:r>
          </a:p>
          <a:p>
            <a:pPr marL="628650" lvl="1" indent="-171450" algn="l">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Illustrative examples of community accountability mechanisms include: community score cards, monitoring citizen charters, public hearings, health committees at the district/sub-district/health facility levels, financial monitoring committees, public expenditure tracking surveys, school health management committees, and participatory research and evaluation.</a:t>
            </a:r>
          </a:p>
          <a:p>
            <a:pPr marL="628650" lvl="1" indent="-171450" algn="l">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This indicator is adapted from a forthcoming handbook on universal health coverage being developed by WHO and draws from evidence on social accountability, including Hurd et al. (2020).</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the ARCS HIP brief</a:t>
            </a:r>
            <a:r>
              <a:rPr lang="en-US" u="none"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https://www.fphighimpactpractices.org/briefs/adolescent-responsive-contraceptive-services/</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ARCS,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https://www.fphighimpactpractices.org/briefs/adolescent-responsive-contraceptive-services/</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2753028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0" i="0" u="none" strike="noStrike" baseline="0" dirty="0">
                <a:solidFill>
                  <a:srgbClr val="1E1E1E"/>
                </a:solidFill>
                <a:latin typeface="Arial" panose="020B0604020202020204" pitchFamily="34" charset="0"/>
                <a:cs typeface="Arial" panose="020B0604020202020204" pitchFamily="34" charset="0"/>
              </a:rPr>
              <a:t>This is a non-exhaustive list of tips for implementing ARCS. The tips are associated with WHO’s Health Systems Building Blocks to illustrate how to apply a systems approach to ARCS. A systems-approach will involve the implementation of these actions </a:t>
            </a:r>
            <a:r>
              <a:rPr lang="en-US" sz="1200" b="1" i="1" u="none" strike="noStrike" baseline="0" dirty="0">
                <a:solidFill>
                  <a:srgbClr val="1E1E1E"/>
                </a:solidFill>
                <a:latin typeface="Arial" panose="020B0604020202020204" pitchFamily="34" charset="0"/>
                <a:cs typeface="Arial" panose="020B0604020202020204" pitchFamily="34" charset="0"/>
              </a:rPr>
              <a:t>and </a:t>
            </a:r>
            <a:r>
              <a:rPr lang="en-US" sz="1200" b="0" i="0" u="none" strike="noStrike" baseline="0" dirty="0">
                <a:solidFill>
                  <a:srgbClr val="1E1E1E"/>
                </a:solidFill>
                <a:latin typeface="Arial" panose="020B0604020202020204" pitchFamily="34" charset="0"/>
                <a:cs typeface="Arial" panose="020B0604020202020204" pitchFamily="34" charset="0"/>
              </a:rPr>
              <a:t>will analyze and coordinate the relationships between them. Because this brief addresses contraceptive service delivery for adolescents, most tips are supply side related. Demand side tips can be found in other HIP briefs.</a:t>
            </a:r>
            <a:endParaRPr lang="en-US" sz="1200" b="0" dirty="0">
              <a:latin typeface="Arial" panose="020B0604020202020204" pitchFamily="34" charset="0"/>
              <a:cs typeface="Arial" panose="020B0604020202020204" pitchFamily="34" charset="0"/>
            </a:endParaRPr>
          </a:p>
          <a:p>
            <a:pPr>
              <a:spcAft>
                <a:spcPts val="2400"/>
              </a:spcAft>
            </a:pPr>
            <a:endParaRPr lang="en-US" sz="1200" b="1" dirty="0">
              <a:latin typeface="Arial" panose="020B0604020202020204" pitchFamily="34" charset="0"/>
              <a:cs typeface="Arial" panose="020B0604020202020204" pitchFamily="34" charset="0"/>
            </a:endParaRPr>
          </a:p>
          <a:p>
            <a:pPr>
              <a:spcAft>
                <a:spcPts val="2400"/>
              </a:spcAft>
            </a:pPr>
            <a:r>
              <a:rPr lang="en-US" sz="1200" b="1" dirty="0">
                <a:latin typeface="Arial" panose="020B0604020202020204" pitchFamily="34" charset="0"/>
                <a:cs typeface="Arial" panose="020B0604020202020204" pitchFamily="34" charset="0"/>
              </a:rPr>
              <a:t>Ensure an enabling policy and legal environment for contraception provision to adolescents.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Support the development, revision, and implementation of laws, policies, and service delivery guidelines that clearly state that </a:t>
            </a:r>
            <a:r>
              <a:rPr lang="en-US" sz="1200" b="1" dirty="0">
                <a:latin typeface="Arial" panose="020B0604020202020204" pitchFamily="34" charset="0"/>
                <a:cs typeface="Arial" panose="020B0604020202020204" pitchFamily="34" charset="0"/>
              </a:rPr>
              <a:t>all adolescents can obtain accurate, comprehensive sexual and reproductive health information</a:t>
            </a:r>
            <a:r>
              <a:rPr lang="en-US" sz="1200" dirty="0">
                <a:latin typeface="Arial" panose="020B0604020202020204" pitchFamily="34" charset="0"/>
                <a:cs typeface="Arial" panose="020B0604020202020204" pitchFamily="34" charset="0"/>
              </a:rPr>
              <a:t>, support in decision-making from a qualified health professional, respectful treatment, and voluntary choice of a full range of contraceptive methods, regardless of age, martial status or parity.</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For more information about policy, please copy and paste this link into your web browser to visit the Policy HIP Brief: </a:t>
            </a:r>
            <a:r>
              <a:rPr lang="en-US" sz="1200" b="0" i="0" u="sng" strike="noStrike" baseline="0" dirty="0">
                <a:latin typeface="Arial" panose="020B0604020202020204" pitchFamily="34" charset="0"/>
                <a:cs typeface="Arial" panose="020B0604020202020204" pitchFamily="34" charset="0"/>
              </a:rPr>
              <a:t>https://www.fphighimpactpractices.org/briefs/policy/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Ensure </a:t>
            </a:r>
            <a:r>
              <a:rPr lang="en-US" sz="1200" b="1" dirty="0">
                <a:latin typeface="Arial" panose="020B0604020202020204" pitchFamily="34" charset="0"/>
                <a:cs typeface="Arial" panose="020B0604020202020204" pitchFamily="34" charset="0"/>
              </a:rPr>
              <a:t>copies of relevant laws</a:t>
            </a:r>
            <a:r>
              <a:rPr lang="en-US" sz="1200" dirty="0">
                <a:latin typeface="Arial" panose="020B0604020202020204" pitchFamily="34" charset="0"/>
                <a:cs typeface="Arial" panose="020B0604020202020204" pitchFamily="34" charset="0"/>
              </a:rPr>
              <a:t>, policies, guidelines, and adolescent-friendly service standards where they exist </a:t>
            </a:r>
            <a:r>
              <a:rPr lang="en-US" sz="1200" b="1" dirty="0">
                <a:latin typeface="Arial" panose="020B0604020202020204" pitchFamily="34" charset="0"/>
                <a:cs typeface="Arial" panose="020B0604020202020204" pitchFamily="34" charset="0"/>
              </a:rPr>
              <a:t>are widely available</a:t>
            </a:r>
            <a:r>
              <a:rPr lang="en-US" sz="1200" dirty="0">
                <a:latin typeface="Arial" panose="020B0604020202020204" pitchFamily="34" charset="0"/>
                <a:cs typeface="Arial" panose="020B0604020202020204" pitchFamily="34" charset="0"/>
              </a:rPr>
              <a: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Provider trainings and follow up support at facility level should reflect these legal rights, policies, guidelines, and standards.</a:t>
            </a: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For more information about policy, please copy and paste this link into your web browser to visit the Policy HIP Brief: </a:t>
            </a:r>
            <a:r>
              <a:rPr lang="en-US" sz="1200" b="0" i="0" u="sng" strike="noStrike" baseline="0" dirty="0">
                <a:latin typeface="Arial" panose="020B0604020202020204" pitchFamily="34" charset="0"/>
                <a:cs typeface="Arial" panose="020B0604020202020204" pitchFamily="34" charset="0"/>
              </a:rPr>
              <a:t>https://www.fphighimpactpractices.org/briefs/policy/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30153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sz="1200" b="1" i="0" u="none" strike="noStrike" dirty="0">
                <a:solidFill>
                  <a:srgbClr val="000000"/>
                </a:solidFill>
                <a:effectLst/>
                <a:latin typeface="Arial" panose="020B0604020202020204" pitchFamily="34" charset="0"/>
                <a:cs typeface="Arial" panose="020B0604020202020204" pitchFamily="34" charset="0"/>
              </a:rPr>
              <a:t>Figure 4 </a:t>
            </a:r>
            <a:r>
              <a:rPr lang="en-US" sz="1200" b="0" i="0" u="none" strike="noStrike" dirty="0">
                <a:solidFill>
                  <a:srgbClr val="000000"/>
                </a:solidFill>
                <a:effectLst/>
                <a:latin typeface="Arial" panose="020B0604020202020204" pitchFamily="34" charset="0"/>
                <a:cs typeface="Arial" panose="020B0604020202020204" pitchFamily="34" charset="0"/>
              </a:rPr>
              <a:t>shows method mix data from Kenya, Ethiopia, and Nepal highlighting that adolescents will use a variety of methods, including long-acting reversible contraception (LARCs), when offered a full range of contraceptive methods.</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4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https://www.fphighimpactpractices.org/briefs/adolescent-responsive-contraceptive-services/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1296295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Employ a variety of sectors and channels, to reach different adolescent segments.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Integrate contraceptive products and services </a:t>
            </a:r>
            <a:r>
              <a:rPr lang="en-US" sz="1200" dirty="0">
                <a:latin typeface="Arial" panose="020B0604020202020204" pitchFamily="34" charset="0"/>
                <a:cs typeface="Arial" panose="020B0604020202020204" pitchFamily="34" charset="0"/>
              </a:rPr>
              <a:t>into other health services, especially services that adolescents readily seek (e.g., HIV and MNCH) – this can be especially important from an equity perspective to reach certain adolescent segments (e.g., first-time parents, adolescent boys, etc.).</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about engaging men and boys in family planning, please copy and paste this link into your web browser to visit the related HIP strategic planning guide: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https://www.fphighimpactpractices.org/guides/engaging-men-and-boys-in-family-planning/</a:t>
            </a:r>
            <a:endParaRPr lang="en-US" sz="1200"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Consider </a:t>
            </a:r>
            <a:r>
              <a:rPr lang="en-US" sz="1200" b="1" dirty="0">
                <a:latin typeface="Arial" panose="020B0604020202020204" pitchFamily="34" charset="0"/>
                <a:cs typeface="Arial" panose="020B0604020202020204" pitchFamily="34" charset="0"/>
              </a:rPr>
              <a:t>promising new modalities</a:t>
            </a:r>
            <a:r>
              <a:rPr lang="en-US" sz="1200" dirty="0">
                <a:latin typeface="Arial" panose="020B0604020202020204" pitchFamily="34" charset="0"/>
                <a:cs typeface="Arial" panose="020B0604020202020204" pitchFamily="34" charset="0"/>
              </a:rPr>
              <a:t>, especially relevant in the context of COVID-19, such as self-care models (e.g., self-injection of DMPA-SC) and direct-to-consumer models (e.g., digital platforms to provide counseling and home delivery of methods).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Also, provide over the counter access to emergency contraception and oral contraceptive pills.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For more information about Digital Health for social and behavior change: </a:t>
            </a:r>
            <a:r>
              <a:rPr lang="en-US" u="sng" dirty="0">
                <a:latin typeface="Arial" panose="020B0604020202020204" pitchFamily="34" charset="0"/>
                <a:cs typeface="Arial" panose="020B0604020202020204" pitchFamily="34" charset="0"/>
              </a:rPr>
              <a:t>https://www.fphighimpactpractices.org/briefs/digital-health-sbc/</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218403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Adolescent-Responsive Contraceptive Services (ARCS),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sz="1200" b="1" i="0" u="none" strike="noStrike" dirty="0">
                <a:solidFill>
                  <a:srgbClr val="000000"/>
                </a:solidFill>
                <a:effectLst/>
                <a:latin typeface="Arial" panose="020B0604020202020204" pitchFamily="34" charset="0"/>
                <a:cs typeface="Arial" panose="020B0604020202020204" pitchFamily="34" charset="0"/>
              </a:rPr>
              <a:t>Figure 5</a:t>
            </a:r>
            <a:r>
              <a:rPr lang="en-US" sz="1200" b="0" i="0" u="none" strike="noStrike" dirty="0">
                <a:solidFill>
                  <a:srgbClr val="000000"/>
                </a:solidFill>
                <a:effectLst/>
                <a:latin typeface="Arial" panose="020B0604020202020204" pitchFamily="34" charset="0"/>
                <a:cs typeface="Arial" panose="020B0604020202020204" pitchFamily="34" charset="0"/>
              </a:rPr>
              <a:t> shows an example from Kenya on the importance of offering adolescents a range of channels to obtain contraception.</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Use different channels to reach a wider range of adolescents, taking into consideration adolescents’ needs and preferences, as well as the types of methods that can be provided through each channel. These include public and private-sector facilities, community-based distribution, mobile outreach services, pharmacies and drug shops, and school- or workplace-based services.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about Community Health Workers,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https://www.fphighimpactpractices.org/briefs/community-health-workers/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about Mobile Outreach Services,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https://www.fphighimpactpractices.org/briefs/mobile-outreach-services/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about Drug Shops and Pharmacies,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https://www.fphighimpactpractices.org/briefs/drug-shops-and-pharmacies/</a:t>
            </a:r>
            <a:endParaRPr lang="en-US" sz="1200" b="0" i="0" u="sng" strike="noStrike" baseline="0" dirty="0">
              <a:solidFill>
                <a:srgbClr val="211D1E"/>
              </a:solidFill>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5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https://www.fphighimpactpractices.org/briefs/adolescent-responsive-contraceptive-services/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1200" b="1"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874428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Link ARCS with social and behavior change interventions that address adolescent-specific cognitive, cultural, and social challenges and barriers.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Link multi-sectoral demand side and gender-transformative </a:t>
            </a:r>
            <a:r>
              <a:rPr lang="en-US" sz="1200" b="1" dirty="0">
                <a:latin typeface="Arial" panose="020B0604020202020204" pitchFamily="34" charset="0"/>
                <a:cs typeface="Arial" panose="020B0604020202020204" pitchFamily="34" charset="0"/>
              </a:rPr>
              <a:t>community-engagement efforts </a:t>
            </a:r>
            <a:r>
              <a:rPr lang="en-US" sz="1200" dirty="0">
                <a:latin typeface="Arial" panose="020B0604020202020204" pitchFamily="34" charset="0"/>
                <a:cs typeface="Arial" panose="020B0604020202020204" pitchFamily="34" charset="0"/>
              </a:rPr>
              <a:t>to ARCS, including through strong referral networks.</a:t>
            </a: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about Community Group Engagement,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https://www.fphighimpactpractices.org/briefs/community-group-engagement/</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776835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Improve providers’ competency in providing ARCS.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Use </a:t>
            </a:r>
            <a:r>
              <a:rPr lang="en-US" sz="1200" b="1" dirty="0">
                <a:latin typeface="Arial" panose="020B0604020202020204" pitchFamily="34" charset="0"/>
                <a:cs typeface="Arial" panose="020B0604020202020204" pitchFamily="34" charset="0"/>
              </a:rPr>
              <a:t>whole clinic training </a:t>
            </a:r>
            <a:r>
              <a:rPr lang="en-US" sz="1200" dirty="0">
                <a:latin typeface="Arial" panose="020B0604020202020204" pitchFamily="34" charset="0"/>
                <a:cs typeface="Arial" panose="020B0604020202020204" pitchFamily="34" charset="0"/>
              </a:rPr>
              <a:t>that equips all providers and staff, including support staff, with the competencies necessary to offer respectful care, including contraceptive information, counseling, and products to adolescents.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This can build shared commitment to serving adolescents and complementary responsibilities for delivering ARCS.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Train small groups using </a:t>
            </a:r>
            <a:r>
              <a:rPr lang="en-US" sz="1200" b="1" dirty="0">
                <a:latin typeface="Arial" panose="020B0604020202020204" pitchFamily="34" charset="0"/>
                <a:cs typeface="Arial" panose="020B0604020202020204" pitchFamily="34" charset="0"/>
              </a:rPr>
              <a:t>low dose, high frequency training </a:t>
            </a:r>
            <a:r>
              <a:rPr lang="en-US" sz="1200" dirty="0">
                <a:latin typeface="Arial" panose="020B0604020202020204" pitchFamily="34" charset="0"/>
                <a:cs typeface="Arial" panose="020B0604020202020204" pitchFamily="34" charset="0"/>
              </a:rPr>
              <a:t>methodologies that incorporate WHO’s Core Competencies in Adolescent Health and Development for Primary Care Providers.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Please copy and paste this link into your web browser to view these core competencies: </a:t>
            </a:r>
            <a:r>
              <a:rPr lang="en-US" sz="1200" u="sng" dirty="0">
                <a:latin typeface="Arial" panose="020B0604020202020204" pitchFamily="34" charset="0"/>
                <a:cs typeface="Arial" panose="020B0604020202020204" pitchFamily="34" charset="0"/>
              </a:rPr>
              <a:t>https://www.who.int/maternal_child_adolescent/documents/core_competencies/en/</a:t>
            </a: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1708727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Improve providers’ competency in providing ARCS.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Reinforce training through </a:t>
            </a:r>
            <a:r>
              <a:rPr lang="en-US" sz="1200" b="1" dirty="0">
                <a:latin typeface="Arial" panose="020B0604020202020204" pitchFamily="34" charset="0"/>
                <a:cs typeface="Arial" panose="020B0604020202020204" pitchFamily="34" charset="0"/>
              </a:rPr>
              <a:t>job descriptions </a:t>
            </a:r>
            <a:r>
              <a:rPr lang="en-US" sz="1200" dirty="0">
                <a:latin typeface="Arial" panose="020B0604020202020204" pitchFamily="34" charset="0"/>
                <a:cs typeface="Arial" panose="020B0604020202020204" pitchFamily="34" charset="0"/>
              </a:rPr>
              <a:t>that reference quality standards, job aids, refresher training, mentorship, and supportive supervision, as training alone is insufficient in changing provider behavior.</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Complement trainings with interventions that </a:t>
            </a:r>
            <a:r>
              <a:rPr lang="en-US" sz="1200" b="1" dirty="0">
                <a:latin typeface="Arial" panose="020B0604020202020204" pitchFamily="34" charset="0"/>
                <a:cs typeface="Arial" panose="020B0604020202020204" pitchFamily="34" charset="0"/>
              </a:rPr>
              <a:t>address the individual, situational and social factors</a:t>
            </a:r>
            <a:r>
              <a:rPr lang="en-US" sz="1200" dirty="0">
                <a:latin typeface="Arial" panose="020B0604020202020204" pitchFamily="34" charset="0"/>
                <a:cs typeface="Arial" panose="020B0604020202020204" pitchFamily="34" charset="0"/>
              </a:rPr>
              <a:t> contributing to provider bias.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This can include values clarifications exercises and creating a supportive environment for change without placing blame on providers, in addition to the dissemination of guidelines and mentoring mentioned earlier.</a:t>
            </a: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3314294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Collect and use data to design, improve, and track ARCS implementation.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Use quantitative and qualitative data to </a:t>
            </a:r>
            <a:r>
              <a:rPr lang="en-US" sz="1200" b="1" dirty="0">
                <a:latin typeface="Arial" panose="020B0604020202020204" pitchFamily="34" charset="0"/>
                <a:cs typeface="Arial" panose="020B0604020202020204" pitchFamily="34" charset="0"/>
              </a:rPr>
              <a:t>determine the specific needs and preferences </a:t>
            </a:r>
            <a:r>
              <a:rPr lang="en-US" sz="1200" dirty="0">
                <a:latin typeface="Arial" panose="020B0604020202020204" pitchFamily="34" charset="0"/>
                <a:cs typeface="Arial" panose="020B0604020202020204" pitchFamily="34" charset="0"/>
              </a:rPr>
              <a:t>of different adolescent groups; identify who is not being reached with contraceptive services; and use a strategic approach to draw on evidence-based interventions that ensure adolescent clients are offered appropriate contraceptive services.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please copy and paste this link into your web browser to visit the related HIP strategic planning guide: </a:t>
            </a:r>
            <a:r>
              <a:rPr lang="en-US" sz="1200" u="sng" dirty="0">
                <a:solidFill>
                  <a:srgbClr val="000000"/>
                </a:solidFill>
                <a:latin typeface="Arial" panose="020B0604020202020204" pitchFamily="34" charset="0"/>
                <a:cs typeface="Arial" panose="020B0604020202020204" pitchFamily="34" charset="0"/>
              </a:rPr>
              <a:t>https://www.fphighimpactpractices.org/guides/improving-sexual-and-reproductive-health-of-young-people/</a:t>
            </a:r>
            <a:endParaRPr lang="en-US" sz="1200"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Review existing health information systems to collect, compile, and </a:t>
            </a:r>
            <a:r>
              <a:rPr lang="en-US" sz="1200" b="1" dirty="0">
                <a:latin typeface="Arial" panose="020B0604020202020204" pitchFamily="34" charset="0"/>
                <a:cs typeface="Arial" panose="020B0604020202020204" pitchFamily="34" charset="0"/>
              </a:rPr>
              <a:t>analyze age- and sex-disaggregated data.</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863007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Collect and use data to design, improve, and track ARCS implementation.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Collect </a:t>
            </a:r>
            <a:r>
              <a:rPr lang="en-US" sz="1200" b="1" dirty="0">
                <a:latin typeface="Arial" panose="020B0604020202020204" pitchFamily="34" charset="0"/>
                <a:cs typeface="Arial" panose="020B0604020202020204" pitchFamily="34" charset="0"/>
              </a:rPr>
              <a:t>adolescent feedback</a:t>
            </a:r>
            <a:r>
              <a:rPr lang="en-US" sz="1200" dirty="0">
                <a:latin typeface="Arial" panose="020B0604020202020204" pitchFamily="34" charset="0"/>
                <a:cs typeface="Arial" panose="020B0604020202020204" pitchFamily="34" charset="0"/>
              </a:rPr>
              <a: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This can be done through exit interviews, self-administered questionnaires, digital platforms, mystery clients, or other approaches.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Include </a:t>
            </a:r>
            <a:r>
              <a:rPr lang="en-US" sz="1200" b="1" dirty="0">
                <a:latin typeface="Arial" panose="020B0604020202020204" pitchFamily="34" charset="0"/>
                <a:cs typeface="Arial" panose="020B0604020202020204" pitchFamily="34" charset="0"/>
              </a:rPr>
              <a:t>adolescent-focused indicators </a:t>
            </a:r>
            <a:r>
              <a:rPr lang="en-US" sz="1200" dirty="0">
                <a:latin typeface="Arial" panose="020B0604020202020204" pitchFamily="34" charset="0"/>
                <a:cs typeface="Arial" panose="020B0604020202020204" pitchFamily="34" charset="0"/>
              </a:rPr>
              <a:t>in quality improvement frameworks.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Review data at the facility, district, and national level to </a:t>
            </a:r>
            <a:r>
              <a:rPr lang="en-US" sz="1200" b="1" dirty="0">
                <a:latin typeface="Arial" panose="020B0604020202020204" pitchFamily="34" charset="0"/>
                <a:cs typeface="Arial" panose="020B0604020202020204" pitchFamily="34" charset="0"/>
              </a:rPr>
              <a:t>ensure that corrective action is taken</a:t>
            </a:r>
            <a:r>
              <a:rPr lang="en-US" sz="1200" dirty="0">
                <a:latin typeface="Arial" panose="020B0604020202020204" pitchFamily="34" charset="0"/>
                <a:cs typeface="Arial" panose="020B0604020202020204" pitchFamily="34" charset="0"/>
              </a:rPr>
              <a:t>, and resources are appropriately allocated.</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25</a:t>
            </a:fld>
            <a:endParaRPr lang="en-US"/>
          </a:p>
        </p:txBody>
      </p:sp>
    </p:spTree>
    <p:extLst>
      <p:ext uri="{BB962C8B-B14F-4D97-AF65-F5344CB8AC3E}">
        <p14:creationId xmlns:p14="http://schemas.microsoft.com/office/powerpoint/2010/main" val="678922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Address financial barriers to adolescent contraceptive use.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Include ARCS in </a:t>
            </a:r>
            <a:r>
              <a:rPr lang="en-US" sz="1200" b="1" dirty="0">
                <a:latin typeface="Arial" panose="020B0604020202020204" pitchFamily="34" charset="0"/>
                <a:cs typeface="Arial" panose="020B0604020202020204" pitchFamily="34" charset="0"/>
              </a:rPr>
              <a:t>universal health care </a:t>
            </a:r>
            <a:r>
              <a:rPr lang="en-US" sz="1200" dirty="0">
                <a:latin typeface="Arial" panose="020B0604020202020204" pitchFamily="34" charset="0"/>
                <a:cs typeface="Arial" panose="020B0604020202020204" pitchFamily="34" charset="0"/>
              </a:rPr>
              <a:t>and national insurance schemes and/or use other approaches such as </a:t>
            </a:r>
            <a:r>
              <a:rPr lang="en-US" sz="1200" b="1" dirty="0">
                <a:latin typeface="Arial" panose="020B0604020202020204" pitchFamily="34" charset="0"/>
                <a:cs typeface="Arial" panose="020B0604020202020204" pitchFamily="34" charset="0"/>
              </a:rPr>
              <a:t>offering vouchers </a:t>
            </a:r>
            <a:r>
              <a:rPr lang="en-US" sz="1200" dirty="0">
                <a:latin typeface="Arial" panose="020B0604020202020204" pitchFamily="34" charset="0"/>
                <a:cs typeface="Arial" panose="020B0604020202020204" pitchFamily="34" charset="0"/>
              </a:rPr>
              <a:t>or offering </a:t>
            </a:r>
            <a:r>
              <a:rPr lang="en-US" sz="1200" b="1" dirty="0">
                <a:latin typeface="Arial" panose="020B0604020202020204" pitchFamily="34" charset="0"/>
                <a:cs typeface="Arial" panose="020B0604020202020204" pitchFamily="34" charset="0"/>
              </a:rPr>
              <a:t>subsidized services </a:t>
            </a:r>
            <a:r>
              <a:rPr lang="en-US" sz="1200" dirty="0">
                <a:latin typeface="Arial" panose="020B0604020202020204" pitchFamily="34" charset="0"/>
                <a:cs typeface="Arial" panose="020B0604020202020204" pitchFamily="34" charset="0"/>
              </a:rPr>
              <a:t>through social marketing, social franchising, and cost-recovery schemes.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about Vouchers for Family Planning,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https://www.fphighimpactpractices.org/briefs/family-planning-vouchers/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about Social Marketing,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https://www.fphighimpactpractices.org/briefs/social-marketing/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about Social Franchising,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https://www.fphighimpactpractices.org/briefs/social-franchising/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Finance ARCS through </a:t>
            </a:r>
            <a:r>
              <a:rPr lang="en-US" sz="1200" b="1" dirty="0">
                <a:latin typeface="Arial" panose="020B0604020202020204" pitchFamily="34" charset="0"/>
                <a:cs typeface="Arial" panose="020B0604020202020204" pitchFamily="34" charset="0"/>
              </a:rPr>
              <a:t>national and sub-national budget allocations </a:t>
            </a:r>
            <a:r>
              <a:rPr lang="en-US" sz="1200" dirty="0">
                <a:latin typeface="Arial" panose="020B0604020202020204" pitchFamily="34" charset="0"/>
                <a:cs typeface="Arial" panose="020B0604020202020204" pitchFamily="34" charset="0"/>
              </a:rPr>
              <a:t>and distributions.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about Domestic Public Financing,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https://www.fphighimpactpractices.org/briefs/domestic-public-financing/</a:t>
            </a:r>
            <a:endParaRPr lang="en-US" sz="12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26</a:t>
            </a:fld>
            <a:endParaRPr lang="en-US"/>
          </a:p>
        </p:txBody>
      </p:sp>
    </p:spTree>
    <p:extLst>
      <p:ext uri="{BB962C8B-B14F-4D97-AF65-F5344CB8AC3E}">
        <p14:creationId xmlns:p14="http://schemas.microsoft.com/office/powerpoint/2010/main" val="165998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Support meaningful participation and leadership of adolescents.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Ensure that national policies are designed and implemented </a:t>
            </a:r>
            <a:r>
              <a:rPr lang="en-US" sz="1200" b="1" dirty="0">
                <a:latin typeface="Arial" panose="020B0604020202020204" pitchFamily="34" charset="0"/>
                <a:cs typeface="Arial" panose="020B0604020202020204" pitchFamily="34" charset="0"/>
              </a:rPr>
              <a:t>to acknowledge adolescents’ rights to meaningful engagement </a:t>
            </a:r>
            <a:r>
              <a:rPr lang="en-US" sz="1200" dirty="0">
                <a:latin typeface="Arial" panose="020B0604020202020204" pitchFamily="34" charset="0"/>
                <a:cs typeface="Arial" panose="020B0604020202020204" pitchFamily="34" charset="0"/>
              </a:rPr>
              <a:t>and establish mechanism that facilitate adolescents’ meaningful participation in the design, implementation, and monitoring of ARCS.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Support adolescents to effectively contribute to </a:t>
            </a:r>
            <a:r>
              <a:rPr lang="en-US" sz="1200" b="1" dirty="0">
                <a:latin typeface="Arial" panose="020B0604020202020204" pitchFamily="34" charset="0"/>
                <a:cs typeface="Arial" panose="020B0604020202020204" pitchFamily="34" charset="0"/>
              </a:rPr>
              <a:t>advocacy, governance and accountability </a:t>
            </a:r>
            <a:r>
              <a:rPr lang="en-US" sz="1200" dirty="0">
                <a:latin typeface="Arial" panose="020B0604020202020204" pitchFamily="34" charset="0"/>
                <a:cs typeface="Arial" panose="020B0604020202020204" pitchFamily="34" charset="0"/>
              </a:rPr>
              <a:t>efforts.</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27</a:t>
            </a:fld>
            <a:endParaRPr lang="en-US"/>
          </a:p>
        </p:txBody>
      </p:sp>
    </p:spTree>
    <p:extLst>
      <p:ext uri="{BB962C8B-B14F-4D97-AF65-F5344CB8AC3E}">
        <p14:creationId xmlns:p14="http://schemas.microsoft.com/office/powerpoint/2010/main" val="3641051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dirty="0">
                <a:latin typeface="+mn-lt"/>
              </a:rPr>
              <a:t>About Us (</a:t>
            </a:r>
            <a:r>
              <a:rPr lang="en-US" dirty="0"/>
              <a:t>copy and paste this link into your web browser)</a:t>
            </a:r>
            <a:r>
              <a:rPr lang="en-US" dirty="0">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28</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Adolescent-Responsive Contraceptive Services is an Enhancement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This brief focuses on service delivery aspects of adolescent-responsive contraceptive services (ARCS) and does not discuss other investments that support adolescents’ use of contraception or that reduce adolescent births, such as girls’ education, community engagement, engaging men and boys, or social marketing, which are addressed in other HIP briefs.</a:t>
            </a:r>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0" i="0" u="none" strike="noStrike" baseline="0" dirty="0">
                <a:solidFill>
                  <a:srgbClr val="000000"/>
                </a:solidFill>
                <a:latin typeface="Arial" panose="020B0604020202020204" pitchFamily="34" charset="0"/>
                <a:cs typeface="Arial" panose="020B0604020202020204" pitchFamily="34" charset="0"/>
              </a:rPr>
              <a:t> </a:t>
            </a:r>
          </a:p>
          <a:p>
            <a:r>
              <a:rPr lang="en-US" sz="1200" b="0" i="0" u="none" strike="noStrike" baseline="0" dirty="0">
                <a:solidFill>
                  <a:srgbClr val="1E1E1E"/>
                </a:solidFill>
                <a:latin typeface="Arial" panose="020B0604020202020204" pitchFamily="34" charset="0"/>
                <a:cs typeface="Arial" panose="020B0604020202020204" pitchFamily="34" charset="0"/>
              </a:rPr>
              <a:t>For more information about these topics, please copy and paste the following links into your web browser to see the related HIP products:</a:t>
            </a:r>
          </a:p>
          <a:p>
            <a:pPr marL="171450"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Educating Girls: </a:t>
            </a:r>
            <a:r>
              <a:rPr lang="en-US" sz="1200" b="0" i="0" u="sng" strike="noStrike" baseline="0" dirty="0">
                <a:solidFill>
                  <a:srgbClr val="1E1E1E"/>
                </a:solidFill>
                <a:latin typeface="Arial" panose="020B0604020202020204" pitchFamily="34" charset="0"/>
                <a:cs typeface="Arial" panose="020B0604020202020204" pitchFamily="34" charset="0"/>
              </a:rPr>
              <a:t>https://www.fphighimpactpractices.org/briefs/educating-girls/</a:t>
            </a:r>
          </a:p>
          <a:p>
            <a:pPr marL="171450" indent="-171450">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Community Group Engagement: </a:t>
            </a:r>
            <a:r>
              <a:rPr lang="en-US" sz="1200" u="sng" dirty="0">
                <a:solidFill>
                  <a:srgbClr val="000000"/>
                </a:solidFill>
                <a:latin typeface="Arial" panose="020B0604020202020204" pitchFamily="34" charset="0"/>
                <a:cs typeface="Arial" panose="020B0604020202020204" pitchFamily="34" charset="0"/>
              </a:rPr>
              <a:t>https://www.fphighimpactpractices.org/briefs/community-group-engagement/</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Engaging Men and Boys in Family Planning: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https://www.fphighimpactpractices.org/guides/engaging-men-and-boys-in-family-planning/</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Social Marketing: </a:t>
            </a:r>
            <a:r>
              <a:rPr lang="en-US" sz="1200" u="sng" dirty="0">
                <a:solidFill>
                  <a:srgbClr val="000000"/>
                </a:solidFill>
                <a:latin typeface="Arial" panose="020B0604020202020204" pitchFamily="34" charset="0"/>
                <a:cs typeface="Arial" panose="020B0604020202020204" pitchFamily="34" charset="0"/>
              </a:rPr>
              <a:t>https://www.fphighimpactpractices.org/briefs/social-marketing/</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0" i="0" u="none" strike="noStrike" baseline="0" dirty="0">
                <a:solidFill>
                  <a:srgbClr val="000000"/>
                </a:solidFill>
                <a:latin typeface="Arial" panose="020B0604020202020204" pitchFamily="34" charset="0"/>
                <a:cs typeface="Arial" panose="020B0604020202020204" pitchFamily="34" charset="0"/>
              </a:rPr>
              <a:t>A systems approach refers to incorporating </a:t>
            </a:r>
            <a:r>
              <a:rPr lang="en-US" sz="1200" b="0" i="0" u="none" strike="noStrike" baseline="0" dirty="0">
                <a:solidFill>
                  <a:srgbClr val="1B1B1A"/>
                </a:solidFill>
                <a:latin typeface="Arial" panose="020B0604020202020204" pitchFamily="34" charset="0"/>
                <a:cs typeface="Arial" panose="020B0604020202020204" pitchFamily="34" charset="0"/>
              </a:rPr>
              <a:t>evidence-based elements throughout all components of the health system, rather than implementing isolated interventions. For example, an adolescent-responsive systems approach would include job descriptions, core competencies for providing technically sound nonjudgmental and confidential services to adolescents in pre-service and in-service training, and performance reviews, rather than solely running trainings with service providers.</a:t>
            </a:r>
            <a:endParaRPr lang="en-US" sz="1200" b="0" i="0" u="none"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Adolescents need a range of supports to remain well, to transition safely into adulthood, and to adopt lifelong healthy behaviors; a key support is access to contraceptive information and services. However, many countries continue to invest in interventions that are ineffective at increasing contraceptive use. This contributes to poor sexual and reproductive health outcomes.</a:t>
            </a:r>
          </a:p>
          <a:p>
            <a:pPr algn="l"/>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With 1.25 billion adolescents, increasing to 1.35 billion in 2050, and countries striving to achieve universal health coverage, </a:t>
            </a:r>
            <a:r>
              <a:rPr lang="en-US" sz="1200" b="1" i="0" u="none" strike="noStrike" baseline="0" dirty="0">
                <a:solidFill>
                  <a:srgbClr val="1E1E1E"/>
                </a:solidFill>
                <a:latin typeface="Arial" panose="020B0604020202020204" pitchFamily="34" charset="0"/>
                <a:cs typeface="Arial" panose="020B0604020202020204" pitchFamily="34" charset="0"/>
              </a:rPr>
              <a:t>health systems must go beyond piecemeal approaches to institutionalize service delivery that acknowledges adolescents as distinct from other age groups and addresses the barriers that limit adolescents’ access to and use of contraception </a:t>
            </a:r>
            <a:r>
              <a:rPr lang="en-US" sz="1200" b="0" i="0" u="none" strike="noStrike" baseline="0" dirty="0">
                <a:solidFill>
                  <a:srgbClr val="1B1B1A"/>
                </a:solidFill>
                <a:latin typeface="Arial" panose="020B0604020202020204" pitchFamily="34" charset="0"/>
                <a:cs typeface="Arial" panose="020B0604020202020204" pitchFamily="34" charset="0"/>
              </a:rPr>
              <a:t>(</a:t>
            </a:r>
            <a:r>
              <a:rPr lang="en-US" sz="1200" b="1" i="0" u="none" strike="noStrike" baseline="0" dirty="0">
                <a:solidFill>
                  <a:srgbClr val="1B1B1A"/>
                </a:solidFill>
                <a:latin typeface="Arial" panose="020B0604020202020204" pitchFamily="34" charset="0"/>
                <a:cs typeface="Arial" panose="020B0604020202020204" pitchFamily="34" charset="0"/>
              </a:rPr>
              <a:t>Figure 1</a:t>
            </a:r>
            <a:r>
              <a:rPr lang="en-US" sz="1200" b="0" i="0" u="none" strike="noStrike" baseline="0" dirty="0">
                <a:solidFill>
                  <a:srgbClr val="1B1B1A"/>
                </a:solidFill>
                <a:latin typeface="Arial" panose="020B0604020202020204" pitchFamily="34" charset="0"/>
                <a:cs typeface="Arial" panose="020B0604020202020204" pitchFamily="34" charset="0"/>
              </a:rPr>
              <a:t>) </a:t>
            </a:r>
            <a:endParaRPr lang="en-US" sz="1200" b="0" i="0" u="none" strike="noStrike" baseline="0" dirty="0">
              <a:solidFill>
                <a:srgbClr val="1E1E1E"/>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https://www.fphighimpactpractices.org/briefs/adolescent-responsive-contraceptive-services/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latin typeface="Arial" panose="020B0604020202020204" pitchFamily="34" charset="0"/>
                <a:cs typeface="Arial" panose="020B0604020202020204" pitchFamily="34" charset="0"/>
              </a:rPr>
              <a:t>https://www.fphighimpactpractices.org/briefs/adolescent-responsive-contraceptive-services/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There is evidence that </a:t>
            </a:r>
            <a:r>
              <a:rPr lang="en-US" sz="1200" b="1" dirty="0">
                <a:latin typeface="Arial" panose="020B0604020202020204" pitchFamily="34" charset="0"/>
                <a:cs typeface="Arial" panose="020B0604020202020204" pitchFamily="34" charset="0"/>
              </a:rPr>
              <a:t>adolescent-friendly services, when well-designed and well-implemented, can help increase access to and use of contraception</a:t>
            </a:r>
            <a:r>
              <a:rPr lang="en-US" sz="1200" dirty="0">
                <a:latin typeface="Arial" panose="020B0604020202020204" pitchFamily="34" charset="0"/>
                <a:cs typeface="Arial" panose="020B0604020202020204" pitchFamily="34" charset="0"/>
              </a:rPr>
              <a:t>. However, traditional models of specialized service delivery for adolescents have proven difficult to sustain and scale (</a:t>
            </a:r>
            <a:r>
              <a:rPr lang="en-US" sz="1200" b="1" dirty="0">
                <a:latin typeface="Arial" panose="020B0604020202020204" pitchFamily="34" charset="0"/>
                <a:cs typeface="Arial" panose="020B0604020202020204" pitchFamily="34" charset="0"/>
              </a:rPr>
              <a:t>Box 1</a:t>
            </a:r>
            <a:r>
              <a:rPr lang="en-US" sz="1200" b="0" dirty="0">
                <a:latin typeface="Arial" panose="020B0604020202020204" pitchFamily="34" charset="0"/>
                <a:cs typeface="Arial" panose="020B0604020202020204" pitchFamily="34" charset="0"/>
              </a:rPr>
              <a:t>).</a:t>
            </a:r>
          </a:p>
          <a:p>
            <a:endParaRPr lang="en-US" sz="1200" b="0" dirty="0">
              <a:latin typeface="Arial" panose="020B0604020202020204" pitchFamily="34" charset="0"/>
              <a:cs typeface="Arial" panose="020B0604020202020204" pitchFamily="34" charset="0"/>
            </a:endParaRPr>
          </a:p>
          <a:p>
            <a:r>
              <a:rPr lang="en-US" sz="1200" b="1" i="0" u="none" strike="noStrike" baseline="0" dirty="0">
                <a:solidFill>
                  <a:srgbClr val="004188"/>
                </a:solidFill>
                <a:latin typeface="Arial" panose="020B0604020202020204" pitchFamily="34" charset="0"/>
                <a:cs typeface="Arial" panose="020B0604020202020204" pitchFamily="34" charset="0"/>
              </a:rPr>
              <a:t>Box 1: Separate space models have proven difficult to sustain and scale </a:t>
            </a:r>
            <a:endParaRPr lang="en-US" sz="1200" b="0" i="0" u="none" strike="noStrike" baseline="0" dirty="0">
              <a:solidFill>
                <a:srgbClr val="004188"/>
              </a:solidFill>
              <a:latin typeface="Arial" panose="020B0604020202020204" pitchFamily="34" charset="0"/>
              <a:cs typeface="Arial" panose="020B0604020202020204" pitchFamily="34" charset="0"/>
            </a:endParaRPr>
          </a:p>
          <a:p>
            <a:pPr marR="2600"/>
            <a:r>
              <a:rPr lang="en-US" sz="1200" b="0" i="0" u="none" strike="noStrike" baseline="0" dirty="0">
                <a:solidFill>
                  <a:srgbClr val="004188"/>
                </a:solidFill>
                <a:latin typeface="Arial" panose="020B0604020202020204" pitchFamily="34" charset="0"/>
                <a:cs typeface="Arial" panose="020B0604020202020204" pitchFamily="34" charset="0"/>
              </a:rPr>
              <a:t>In an attempt to respond to adolescents’ concerns around stigma, privacy, and confidentiality, many programs and/or countries have implemented adolescent friendly services using separate space models (e.g., offering adolescent friendly services in a separate room within an existing health facility). However, separate space models have proven difficult to sustain and scale, due to staff and resource shortages and low utilization of available specialized services, among many other constraints.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latin typeface="Arial" panose="020B0604020202020204" pitchFamily="34" charset="0"/>
                <a:cs typeface="Arial" panose="020B0604020202020204" pitchFamily="34" charset="0"/>
              </a:rPr>
              <a:t>https://www.fphighimpactpractices.org/briefs/adolescent-responsive-contraceptive-services/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155826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Establishing adolescent-responsive contraceptive services (ARCS) is emerging as a more scalable and sustainable way to meet adolescents’ needs for contraceptive information and services. The term </a:t>
            </a:r>
            <a:r>
              <a:rPr lang="en-US" sz="1200" b="0" i="1" u="none" strike="noStrike" baseline="0" dirty="0">
                <a:solidFill>
                  <a:srgbClr val="1E1E1E"/>
                </a:solidFill>
                <a:latin typeface="Arial" panose="020B0604020202020204" pitchFamily="34" charset="0"/>
                <a:cs typeface="Arial" panose="020B0604020202020204" pitchFamily="34" charset="0"/>
              </a:rPr>
              <a:t>adolescent-responsive contraceptive services </a:t>
            </a:r>
            <a:r>
              <a:rPr lang="en-US" sz="1200" b="0" i="0" u="none" strike="noStrike" baseline="0" dirty="0">
                <a:solidFill>
                  <a:srgbClr val="1E1E1E"/>
                </a:solidFill>
                <a:latin typeface="Arial" panose="020B0604020202020204" pitchFamily="34" charset="0"/>
                <a:cs typeface="Arial" panose="020B0604020202020204" pitchFamily="34" charset="0"/>
              </a:rPr>
              <a:t>signals an evolution from traditional stand-alone models of adolescent-friendly services towards a </a:t>
            </a:r>
            <a:r>
              <a:rPr lang="en-US" sz="1200" b="0" i="1" u="none" strike="noStrike" baseline="0" dirty="0">
                <a:solidFill>
                  <a:srgbClr val="1E1E1E"/>
                </a:solidFill>
                <a:latin typeface="Arial" panose="020B0604020202020204" pitchFamily="34" charset="0"/>
                <a:cs typeface="Arial" panose="020B0604020202020204" pitchFamily="34" charset="0"/>
              </a:rPr>
              <a:t>systems approach to making existing contraceptive services adolescent-responsive </a:t>
            </a:r>
            <a:r>
              <a:rPr lang="en-US" sz="1200" b="0" i="0" u="none" strike="noStrike" baseline="0" dirty="0">
                <a:solidFill>
                  <a:srgbClr val="1E1E1E"/>
                </a:solidFill>
                <a:latin typeface="Arial" panose="020B0604020202020204" pitchFamily="34" charset="0"/>
                <a:cs typeface="Arial" panose="020B0604020202020204" pitchFamily="34" charset="0"/>
              </a:rPr>
              <a:t>by incorporating elements with demonstrated effectiveness for increasing adolescent contraceptive use (</a:t>
            </a:r>
            <a:r>
              <a:rPr lang="en-US" sz="1200" b="1" i="0" u="none" strike="noStrike" baseline="0" dirty="0">
                <a:solidFill>
                  <a:srgbClr val="1E1E1E"/>
                </a:solidFill>
                <a:latin typeface="Arial" panose="020B0604020202020204" pitchFamily="34" charset="0"/>
                <a:cs typeface="Arial" panose="020B0604020202020204" pitchFamily="34" charset="0"/>
              </a:rPr>
              <a:t>Box 2</a:t>
            </a:r>
            <a:r>
              <a:rPr lang="en-US" sz="1200" b="0" i="0" u="none" strike="noStrike" baseline="0" dirty="0">
                <a:solidFill>
                  <a:srgbClr val="1E1E1E"/>
                </a:solidFill>
                <a:latin typeface="Arial" panose="020B0604020202020204" pitchFamily="34" charset="0"/>
                <a:cs typeface="Arial" panose="020B0604020202020204" pitchFamily="34" charset="0"/>
              </a:rPr>
              <a:t>). A systems approach implies that policies, procedures, and programs across the entire health system are adapted to respond to the diverse needs and preferences of adolescents.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Box 2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https://www.fphighimpactpractices.org/briefs/adolescent-responsive-contraceptive-services/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49664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phighimpactpractices.org/briefs/adolescent-responsive-contraceptive-servic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7.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hyperlink" Target="https://www.fphighimpactpractices.org/briefs/community-group-engagemen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7.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www.who.int/maternal_child_adolescent/documents/core_competencies/en/" TargetMode="External"/><Relationship Id="rId5" Type="http://schemas.openxmlformats.org/officeDocument/2006/relationships/image" Target="../media/image27.sv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7.sv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7.sv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7.sv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www.fphighimpactpractic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young, close&#10;&#10;Description automatically generated">
            <a:extLst>
              <a:ext uri="{FF2B5EF4-FFF2-40B4-BE49-F238E27FC236}">
                <a16:creationId xmlns:a16="http://schemas.microsoft.com/office/drawing/2014/main" id="{357F97C6-5B7A-468E-A026-16E92421D93E}"/>
              </a:ext>
            </a:extLst>
          </p:cNvPr>
          <p:cNvPicPr>
            <a:picLocks noChangeAspect="1"/>
          </p:cNvPicPr>
          <p:nvPr/>
        </p:nvPicPr>
        <p:blipFill rotWithShape="1">
          <a:blip r:embed="rId3">
            <a:extLst>
              <a:ext uri="{28A0092B-C50C-407E-A947-70E740481C1C}">
                <a14:useLocalDpi xmlns:a14="http://schemas.microsoft.com/office/drawing/2010/main" val="0"/>
              </a:ext>
            </a:extLst>
          </a:blip>
          <a:srcRect t="5084" r="4332"/>
          <a:stretch/>
        </p:blipFill>
        <p:spPr>
          <a:xfrm>
            <a:off x="7191460" y="-1"/>
            <a:ext cx="11096540" cy="7343133"/>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86014"/>
            <a:ext cx="3221692" cy="3221692"/>
          </a:xfrm>
          <a:prstGeom prst="rect">
            <a:avLst/>
          </a:prstGeom>
        </p:spPr>
      </p:pic>
      <p:grpSp>
        <p:nvGrpSpPr>
          <p:cNvPr id="4" name="Group 4"/>
          <p:cNvGrpSpPr/>
          <p:nvPr/>
        </p:nvGrpSpPr>
        <p:grpSpPr>
          <a:xfrm rot="19083952">
            <a:off x="7732509" y="54705"/>
            <a:ext cx="4053517" cy="10150708"/>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57468" y="5274348"/>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Adolescent-Responsive Contraceptive Services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36547"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3710607" y="-100987"/>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pic>
        <p:nvPicPr>
          <p:cNvPr id="8" name="Picture 8"/>
          <p:cNvPicPr>
            <a:picLocks noChangeAspect="1"/>
          </p:cNvPicPr>
          <p:nvPr/>
        </p:nvPicPr>
        <p:blipFill>
          <a:blip r:embed="rId8"/>
          <a:srcRect/>
          <a:stretch>
            <a:fillRect/>
          </a:stretch>
        </p:blipFill>
        <p:spPr>
          <a:xfrm>
            <a:off x="1674516" y="4167600"/>
            <a:ext cx="4451409" cy="1112852"/>
          </a:xfrm>
          <a:prstGeom prst="rect">
            <a:avLst/>
          </a:prstGeom>
        </p:spPr>
      </p:pic>
      <p:sp>
        <p:nvSpPr>
          <p:cNvPr id="9" name="TextBox 9"/>
          <p:cNvSpPr txBox="1"/>
          <p:nvPr/>
        </p:nvSpPr>
        <p:spPr>
          <a:xfrm>
            <a:off x="1674516" y="7600250"/>
            <a:ext cx="10225986" cy="1103315"/>
          </a:xfrm>
          <a:prstGeom prst="rect">
            <a:avLst/>
          </a:prstGeom>
        </p:spPr>
        <p:txBody>
          <a:bodyPr wrap="square"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Institutionalizing adolescent-responsive elements to expand access and choice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E15604FD-4A69-4648-A290-E254EB41F148}"/>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500" b="1" dirty="0">
                <a:solidFill>
                  <a:schemeClr val="bg1"/>
                </a:solidFill>
                <a:latin typeface="Arial" panose="020B0604020202020204" pitchFamily="34" charset="0"/>
                <a:cs typeface="Arial" panose="020B0604020202020204" pitchFamily="34" charset="0"/>
              </a:rPr>
              <a:t>Ethiopia</a:t>
            </a:r>
          </a:p>
        </p:txBody>
      </p:sp>
      <p:sp>
        <p:nvSpPr>
          <p:cNvPr id="12" name="TextBox 8">
            <a:extLst>
              <a:ext uri="{FF2B5EF4-FFF2-40B4-BE49-F238E27FC236}">
                <a16:creationId xmlns:a16="http://schemas.microsoft.com/office/drawing/2014/main" id="{A48F1E31-6095-4098-ADF7-655406A36854}"/>
              </a:ext>
            </a:extLst>
          </p:cNvPr>
          <p:cNvSpPr txBox="1"/>
          <p:nvPr/>
        </p:nvSpPr>
        <p:spPr>
          <a:xfrm>
            <a:off x="1079458" y="3693913"/>
            <a:ext cx="5181390" cy="4308872"/>
          </a:xfrm>
          <a:prstGeom prst="rect">
            <a:avLst/>
          </a:prstGeom>
        </p:spPr>
        <p:txBody>
          <a:bodyPr wrap="square" lIns="0" tIns="0" rIns="0" bIns="0" rtlCol="0" anchor="t">
            <a:spAutoFit/>
          </a:bodyPr>
          <a:lstStyle/>
          <a:p>
            <a:pPr>
              <a:spcAft>
                <a:spcPts val="2400"/>
              </a:spcAft>
            </a:pPr>
            <a:r>
              <a:rPr lang="en-US" sz="4000" b="0" i="0" u="none" strike="noStrike" baseline="0" dirty="0">
                <a:solidFill>
                  <a:srgbClr val="1E1E1E"/>
                </a:solidFill>
                <a:latin typeface="Arial" panose="020B0604020202020204" pitchFamily="34" charset="0"/>
                <a:cs typeface="Arial" panose="020B0604020202020204" pitchFamily="34" charset="0"/>
              </a:rPr>
              <a:t>Ethiopia has reported </a:t>
            </a:r>
            <a:r>
              <a:rPr lang="en-US" sz="4000" b="1" i="0" u="none" strike="noStrike" baseline="0" dirty="0">
                <a:solidFill>
                  <a:srgbClr val="DD5D00"/>
                </a:solidFill>
                <a:latin typeface="Arial" panose="020B0604020202020204" pitchFamily="34" charset="0"/>
                <a:cs typeface="Arial" panose="020B0604020202020204" pitchFamily="34" charset="0"/>
              </a:rPr>
              <a:t>consistent increases in contraceptive uptake </a:t>
            </a:r>
            <a:r>
              <a:rPr lang="en-US" sz="4000" b="0" i="0" u="none" strike="noStrike" baseline="0" dirty="0">
                <a:solidFill>
                  <a:srgbClr val="1E1E1E"/>
                </a:solidFill>
                <a:latin typeface="Arial" panose="020B0604020202020204" pitchFamily="34" charset="0"/>
                <a:cs typeface="Arial" panose="020B0604020202020204" pitchFamily="34" charset="0"/>
              </a:rPr>
              <a:t>among all sexually active adolescents and </a:t>
            </a:r>
            <a:r>
              <a:rPr lang="en-US" sz="4000" b="1" i="0" u="none" strike="noStrike" baseline="0" dirty="0">
                <a:solidFill>
                  <a:srgbClr val="DD5D00"/>
                </a:solidFill>
                <a:latin typeface="Arial" panose="020B0604020202020204" pitchFamily="34" charset="0"/>
                <a:cs typeface="Arial" panose="020B0604020202020204" pitchFamily="34" charset="0"/>
              </a:rPr>
              <a:t>fewer adolescent births</a:t>
            </a:r>
            <a:r>
              <a:rPr lang="en-US" sz="4000" i="0" u="none" strike="noStrike" baseline="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4" name="TextBox 23">
            <a:extLst>
              <a:ext uri="{FF2B5EF4-FFF2-40B4-BE49-F238E27FC236}">
                <a16:creationId xmlns:a16="http://schemas.microsoft.com/office/drawing/2014/main" id="{18804B46-CE9D-4E77-B2C4-5BF337FC35D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3" name="TextBox 8">
            <a:extLst>
              <a:ext uri="{FF2B5EF4-FFF2-40B4-BE49-F238E27FC236}">
                <a16:creationId xmlns:a16="http://schemas.microsoft.com/office/drawing/2014/main" id="{96CDB965-5300-4E0B-B6C2-795A69650946}"/>
              </a:ext>
            </a:extLst>
          </p:cNvPr>
          <p:cNvSpPr txBox="1"/>
          <p:nvPr/>
        </p:nvSpPr>
        <p:spPr>
          <a:xfrm>
            <a:off x="8793480" y="2077202"/>
            <a:ext cx="9102502" cy="923330"/>
          </a:xfrm>
          <a:prstGeom prst="rect">
            <a:avLst/>
          </a:prstGeom>
        </p:spPr>
        <p:txBody>
          <a:bodyPr wrap="square" lIns="0" tIns="0" rIns="0" bIns="0" rtlCol="0" anchor="t">
            <a:spAutoFit/>
          </a:bodyPr>
          <a:lstStyle/>
          <a:p>
            <a:pPr>
              <a:spcAft>
                <a:spcPts val="2400"/>
              </a:spcAft>
            </a:pPr>
            <a:r>
              <a:rPr lang="en-US" sz="3000" b="1" dirty="0">
                <a:latin typeface="Arial" panose="020B0604020202020204" pitchFamily="34" charset="0"/>
                <a:cs typeface="Arial" panose="020B0604020202020204" pitchFamily="34" charset="0"/>
              </a:rPr>
              <a:t>Modern contraceptive use among adolescent girls aged 15-19, Ethiopia, by study year, percent</a:t>
            </a:r>
          </a:p>
        </p:txBody>
      </p:sp>
      <p:sp>
        <p:nvSpPr>
          <p:cNvPr id="15" name="TextBox 8">
            <a:extLst>
              <a:ext uri="{FF2B5EF4-FFF2-40B4-BE49-F238E27FC236}">
                <a16:creationId xmlns:a16="http://schemas.microsoft.com/office/drawing/2014/main" id="{14B8B2BA-7735-48C6-8764-27EECBF308FD}"/>
              </a:ext>
            </a:extLst>
          </p:cNvPr>
          <p:cNvSpPr txBox="1"/>
          <p:nvPr/>
        </p:nvSpPr>
        <p:spPr>
          <a:xfrm>
            <a:off x="6641517" y="8622700"/>
            <a:ext cx="9181817" cy="276999"/>
          </a:xfrm>
          <a:prstGeom prst="rect">
            <a:avLst/>
          </a:prstGeom>
        </p:spPr>
        <p:txBody>
          <a:bodyPr wrap="square" lIns="0" tIns="0" rIns="0" bIns="0" rtlCol="0" anchor="t">
            <a:spAutoFit/>
          </a:bodyPr>
          <a:lstStyle/>
          <a:p>
            <a:pPr>
              <a:spcAft>
                <a:spcPts val="2400"/>
              </a:spcAft>
            </a:pPr>
            <a:r>
              <a:rPr lang="en-US" dirty="0">
                <a:latin typeface="Arial" panose="020B0604020202020204" pitchFamily="34" charset="0"/>
                <a:cs typeface="Arial" panose="020B0604020202020204" pitchFamily="34" charset="0"/>
              </a:rPr>
              <a:t>Source: Ethiopia DHS 2005, Ethiopia DHS 2011, Ethiopia DHS 2016 </a:t>
            </a:r>
          </a:p>
        </p:txBody>
      </p:sp>
      <p:pic>
        <p:nvPicPr>
          <p:cNvPr id="3076" name="Picture 4">
            <a:extLst>
              <a:ext uri="{FF2B5EF4-FFF2-40B4-BE49-F238E27FC236}">
                <a16:creationId xmlns:a16="http://schemas.microsoft.com/office/drawing/2014/main" id="{55ED6CEE-59AC-4F31-8310-836B1ABE9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1517" y="3141732"/>
            <a:ext cx="11223985" cy="5293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medium confidence">
            <a:extLst>
              <a:ext uri="{FF2B5EF4-FFF2-40B4-BE49-F238E27FC236}">
                <a16:creationId xmlns:a16="http://schemas.microsoft.com/office/drawing/2014/main" id="{624910A0-F20F-4DB7-AE82-433A7FE529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1517" y="2090410"/>
            <a:ext cx="1916553" cy="923330"/>
          </a:xfrm>
          <a:prstGeom prst="rect">
            <a:avLst/>
          </a:prstGeom>
        </p:spPr>
      </p:pic>
    </p:spTree>
    <p:extLst>
      <p:ext uri="{BB962C8B-B14F-4D97-AF65-F5344CB8AC3E}">
        <p14:creationId xmlns:p14="http://schemas.microsoft.com/office/powerpoint/2010/main" val="346667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E15604FD-4A69-4648-A290-E254EB41F148}"/>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500" b="1" dirty="0">
                <a:solidFill>
                  <a:schemeClr val="bg1"/>
                </a:solidFill>
                <a:latin typeface="Arial" panose="020B0604020202020204" pitchFamily="34" charset="0"/>
                <a:cs typeface="Arial" panose="020B0604020202020204" pitchFamily="34" charset="0"/>
              </a:rPr>
              <a:t>Chile</a:t>
            </a:r>
          </a:p>
        </p:txBody>
      </p:sp>
      <p:sp>
        <p:nvSpPr>
          <p:cNvPr id="12" name="TextBox 8">
            <a:extLst>
              <a:ext uri="{FF2B5EF4-FFF2-40B4-BE49-F238E27FC236}">
                <a16:creationId xmlns:a16="http://schemas.microsoft.com/office/drawing/2014/main" id="{A48F1E31-6095-4098-ADF7-655406A36854}"/>
              </a:ext>
            </a:extLst>
          </p:cNvPr>
          <p:cNvSpPr txBox="1"/>
          <p:nvPr/>
        </p:nvSpPr>
        <p:spPr>
          <a:xfrm>
            <a:off x="1028700" y="3613038"/>
            <a:ext cx="4124647" cy="3693319"/>
          </a:xfrm>
          <a:prstGeom prst="rect">
            <a:avLst/>
          </a:prstGeom>
        </p:spPr>
        <p:txBody>
          <a:bodyPr wrap="square" lIns="0" tIns="0" rIns="0" bIns="0" rtlCol="0" anchor="t">
            <a:spAutoFit/>
          </a:bodyPr>
          <a:lstStyle/>
          <a:p>
            <a:pPr>
              <a:spcAft>
                <a:spcPts val="2400"/>
              </a:spcAft>
            </a:pPr>
            <a:r>
              <a:rPr lang="en-US" sz="4000" b="0" i="0" u="none" strike="noStrike" baseline="0" dirty="0">
                <a:solidFill>
                  <a:srgbClr val="1E1E1E"/>
                </a:solidFill>
                <a:latin typeface="Arial" panose="020B0604020202020204" pitchFamily="34" charset="0"/>
                <a:cs typeface="Arial" panose="020B0604020202020204" pitchFamily="34" charset="0"/>
              </a:rPr>
              <a:t>Positive outcomes included a </a:t>
            </a:r>
            <a:r>
              <a:rPr lang="en-US" sz="4000" b="1" i="0" u="none" strike="noStrike" baseline="0" dirty="0">
                <a:solidFill>
                  <a:srgbClr val="DD5D00"/>
                </a:solidFill>
                <a:latin typeface="Arial" panose="020B0604020202020204" pitchFamily="34" charset="0"/>
                <a:cs typeface="Arial" panose="020B0604020202020204" pitchFamily="34" charset="0"/>
              </a:rPr>
              <a:t>decrease in the birth rate among adolescents </a:t>
            </a:r>
            <a:r>
              <a:rPr lang="en-US" sz="4000" b="0" i="0" u="none" strike="noStrike" baseline="0" dirty="0">
                <a:solidFill>
                  <a:srgbClr val="1E1E1E"/>
                </a:solidFill>
                <a:latin typeface="Arial" panose="020B0604020202020204" pitchFamily="34" charset="0"/>
                <a:cs typeface="Arial" panose="020B0604020202020204" pitchFamily="34" charset="0"/>
              </a:rPr>
              <a:t>aged 15-19.</a:t>
            </a:r>
            <a:endParaRPr lang="en-US" sz="4000" dirty="0">
              <a:solidFill>
                <a:srgbClr val="000000"/>
              </a:solidFill>
              <a:latin typeface="Arial" panose="020B0604020202020204" pitchFamily="34" charset="0"/>
              <a:cs typeface="Arial" panose="020B0604020202020204" pitchFamily="34" charset="0"/>
            </a:endParaRPr>
          </a:p>
        </p:txBody>
      </p:sp>
      <p:sp>
        <p:nvSpPr>
          <p:cNvPr id="14" name="TextBox 23">
            <a:extLst>
              <a:ext uri="{FF2B5EF4-FFF2-40B4-BE49-F238E27FC236}">
                <a16:creationId xmlns:a16="http://schemas.microsoft.com/office/drawing/2014/main" id="{18804B46-CE9D-4E77-B2C4-5BF337FC35D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3" name="TextBox 8">
            <a:extLst>
              <a:ext uri="{FF2B5EF4-FFF2-40B4-BE49-F238E27FC236}">
                <a16:creationId xmlns:a16="http://schemas.microsoft.com/office/drawing/2014/main" id="{FB48FFCB-C175-453B-9DFD-031A048A1FCC}"/>
              </a:ext>
            </a:extLst>
          </p:cNvPr>
          <p:cNvSpPr txBox="1"/>
          <p:nvPr/>
        </p:nvSpPr>
        <p:spPr>
          <a:xfrm>
            <a:off x="7696200" y="2499753"/>
            <a:ext cx="10169302" cy="923330"/>
          </a:xfrm>
          <a:prstGeom prst="rect">
            <a:avLst/>
          </a:prstGeom>
        </p:spPr>
        <p:txBody>
          <a:bodyPr wrap="square" lIns="0" tIns="0" rIns="0" bIns="0" rtlCol="0" anchor="t">
            <a:spAutoFit/>
          </a:bodyPr>
          <a:lstStyle/>
          <a:p>
            <a:pPr>
              <a:spcAft>
                <a:spcPts val="2400"/>
              </a:spcAft>
            </a:pPr>
            <a:r>
              <a:rPr lang="en-US" sz="3000" b="1" dirty="0">
                <a:latin typeface="Arial" panose="020B0604020202020204" pitchFamily="34" charset="0"/>
                <a:cs typeface="Arial" panose="020B0604020202020204" pitchFamily="34" charset="0"/>
              </a:rPr>
              <a:t>Modern contraceptive use among all adolescents aged 15-19, Chile, 2007-2018, percent</a:t>
            </a:r>
          </a:p>
        </p:txBody>
      </p:sp>
      <p:sp>
        <p:nvSpPr>
          <p:cNvPr id="15" name="TextBox 8">
            <a:extLst>
              <a:ext uri="{FF2B5EF4-FFF2-40B4-BE49-F238E27FC236}">
                <a16:creationId xmlns:a16="http://schemas.microsoft.com/office/drawing/2014/main" id="{F4BA6621-D386-4784-9759-A370B306CA06}"/>
              </a:ext>
            </a:extLst>
          </p:cNvPr>
          <p:cNvSpPr txBox="1"/>
          <p:nvPr/>
        </p:nvSpPr>
        <p:spPr>
          <a:xfrm>
            <a:off x="5690468" y="8121299"/>
            <a:ext cx="11987932" cy="1015663"/>
          </a:xfrm>
          <a:prstGeom prst="rect">
            <a:avLst/>
          </a:prstGeom>
        </p:spPr>
        <p:txBody>
          <a:bodyPr wrap="square" lIns="0" tIns="0" rIns="0" bIns="0" rtlCol="0" anchor="t">
            <a:spAutoFit/>
          </a:bodyPr>
          <a:lstStyle/>
          <a:p>
            <a:r>
              <a:rPr lang="es-ES" sz="1100" b="0" i="0" u="none" strike="noStrike" baseline="0" dirty="0" err="1">
                <a:solidFill>
                  <a:srgbClr val="1B1B1A"/>
                </a:solidFill>
                <a:latin typeface="Arial" panose="020B0604020202020204" pitchFamily="34" charset="0"/>
                <a:cs typeface="Arial" panose="020B0604020202020204" pitchFamily="34" charset="0"/>
              </a:rPr>
              <a:t>Sources</a:t>
            </a:r>
            <a:r>
              <a:rPr lang="es-ES" sz="1100" b="0" i="0" u="none" strike="noStrike" baseline="0" dirty="0">
                <a:solidFill>
                  <a:srgbClr val="1B1B1A"/>
                </a:solidFill>
                <a:latin typeface="Arial" panose="020B0604020202020204" pitchFamily="34" charset="0"/>
                <a:cs typeface="Arial" panose="020B0604020202020204" pitchFamily="34" charset="0"/>
              </a:rPr>
              <a:t>: [1]INJUV. Quinta Encuesta Nacional de Juventud. Santiago, Chile: Instituto Nacional de la Juventud; 2007. [2]INJUV. Sexta. Encuesta Nacional de Juventud. Santiago, Chile: Instituto Nacional de la Juventud; 2010. [3]</a:t>
            </a:r>
            <a:r>
              <a:rPr lang="es-ES" sz="1100" b="0" i="0" u="none" strike="noStrike" baseline="0" dirty="0" err="1">
                <a:solidFill>
                  <a:srgbClr val="1B1B1A"/>
                </a:solidFill>
                <a:latin typeface="Arial" panose="020B0604020202020204" pitchFamily="34" charset="0"/>
                <a:cs typeface="Arial" panose="020B0604020202020204" pitchFamily="34" charset="0"/>
              </a:rPr>
              <a:t>Dides</a:t>
            </a:r>
            <a:r>
              <a:rPr lang="es-ES" sz="1100" b="0" i="0" u="none" strike="noStrike" baseline="0" dirty="0">
                <a:solidFill>
                  <a:srgbClr val="1B1B1A"/>
                </a:solidFill>
                <a:latin typeface="Arial" panose="020B0604020202020204" pitchFamily="34" charset="0"/>
                <a:cs typeface="Arial" panose="020B0604020202020204" pitchFamily="34" charset="0"/>
              </a:rPr>
              <a:t> C, Fernández C. (Ed.). Salud Sexual Salud Reproductiva y Derechos Humanos en Chile. Estado de Situación 2016. Santiago de Chile: </a:t>
            </a:r>
            <a:r>
              <a:rPr lang="es-ES" sz="1100" b="0" i="0" u="none" strike="noStrike" baseline="0" dirty="0" err="1">
                <a:solidFill>
                  <a:srgbClr val="1B1B1A"/>
                </a:solidFill>
                <a:latin typeface="Arial" panose="020B0604020202020204" pitchFamily="34" charset="0"/>
                <a:cs typeface="Arial" panose="020B0604020202020204" pitchFamily="34" charset="0"/>
              </a:rPr>
              <a:t>Corporaci</a:t>
            </a:r>
            <a:r>
              <a:rPr lang="es-ES" sz="1100" b="0" i="0" u="none" strike="noStrike" baseline="0" dirty="0">
                <a:solidFill>
                  <a:srgbClr val="1B1B1A"/>
                </a:solidFill>
                <a:latin typeface="Arial" panose="020B0604020202020204" pitchFamily="34" charset="0"/>
                <a:cs typeface="Arial" panose="020B0604020202020204" pitchFamily="34" charset="0"/>
              </a:rPr>
              <a:t> Miles; 2016. [4]INJUV. Novena Encuesta Nacional de Juventud. Santiago, Chile: Instituto Nacional de la Juventud; 2019. </a:t>
            </a:r>
          </a:p>
          <a:p>
            <a:endParaRPr lang="es-ES" sz="1100" b="0" i="0" u="none" strike="noStrike" baseline="0" dirty="0">
              <a:solidFill>
                <a:srgbClr val="1B1B1A"/>
              </a:solidFill>
              <a:latin typeface="Arial" panose="020B0604020202020204" pitchFamily="34" charset="0"/>
              <a:cs typeface="Arial" panose="020B0604020202020204" pitchFamily="34" charset="0"/>
            </a:endParaRPr>
          </a:p>
          <a:p>
            <a:r>
              <a:rPr lang="en-US" sz="1100" b="0" i="0" u="none" strike="noStrike" baseline="0" dirty="0">
                <a:solidFill>
                  <a:srgbClr val="1B1B1A"/>
                </a:solidFill>
                <a:latin typeface="Arial" panose="020B0604020202020204" pitchFamily="34" charset="0"/>
                <a:cs typeface="Arial" panose="020B0604020202020204" pitchFamily="34" charset="0"/>
              </a:rPr>
              <a:t>Note: The estimates for contraceptive use at first and last sexual intercourse are for all adolescents and not disaggregated by sex (sex-disaggregated data for this age group was not available in the National Youth Surveys for the respective years). </a:t>
            </a:r>
            <a:endParaRPr lang="en-US" sz="1100"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8327CEF2-C65C-4AF1-BA1A-5D45A7185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714" y="3514464"/>
            <a:ext cx="12227788" cy="4496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CC62464-4BDD-49B7-B07B-20253B9DFE0E}"/>
              </a:ext>
            </a:extLst>
          </p:cNvPr>
          <p:cNvPicPr>
            <a:picLocks noChangeAspect="1"/>
          </p:cNvPicPr>
          <p:nvPr/>
        </p:nvPicPr>
        <p:blipFill>
          <a:blip r:embed="rId5"/>
          <a:stretch>
            <a:fillRect/>
          </a:stretch>
        </p:blipFill>
        <p:spPr>
          <a:xfrm>
            <a:off x="5637714" y="2573552"/>
            <a:ext cx="1871807" cy="775732"/>
          </a:xfrm>
          <a:prstGeom prst="rect">
            <a:avLst/>
          </a:prstGeom>
        </p:spPr>
      </p:pic>
    </p:spTree>
    <p:extLst>
      <p:ext uri="{BB962C8B-B14F-4D97-AF65-F5344CB8AC3E}">
        <p14:creationId xmlns:p14="http://schemas.microsoft.com/office/powerpoint/2010/main" val="289570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31">
            <a:extLst>
              <a:ext uri="{FF2B5EF4-FFF2-40B4-BE49-F238E27FC236}">
                <a16:creationId xmlns:a16="http://schemas.microsoft.com/office/drawing/2014/main" id="{71BDD078-A5D3-4CE1-8294-EA26FFB6C83B}"/>
              </a:ext>
            </a:extLst>
          </p:cNvPr>
          <p:cNvSpPr/>
          <p:nvPr/>
        </p:nvSpPr>
        <p:spPr>
          <a:xfrm flipV="1">
            <a:off x="-11461" y="-2"/>
            <a:ext cx="18257632" cy="353551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2218556"/>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r>
              <a:rPr lang="en-US" sz="4500" b="1" dirty="0">
                <a:solidFill>
                  <a:schemeClr val="bg1"/>
                </a:solidFill>
                <a:latin typeface="Arial" panose="020B0604020202020204" pitchFamily="34" charset="0"/>
                <a:cs typeface="Arial" panose="020B0604020202020204" pitchFamily="34" charset="0"/>
              </a:rPr>
              <a:t>Chile, Ethiopia,</a:t>
            </a:r>
          </a:p>
          <a:p>
            <a:r>
              <a:rPr lang="en-US" sz="4500" b="1" dirty="0">
                <a:solidFill>
                  <a:schemeClr val="bg1"/>
                </a:solidFill>
                <a:latin typeface="Arial" panose="020B0604020202020204" pitchFamily="34" charset="0"/>
                <a:cs typeface="Arial" panose="020B0604020202020204" pitchFamily="34" charset="0"/>
              </a:rPr>
              <a:t>Uruguay</a:t>
            </a:r>
          </a:p>
        </p:txBody>
      </p:sp>
      <p:sp>
        <p:nvSpPr>
          <p:cNvPr id="14" name="TextBox 23">
            <a:extLst>
              <a:ext uri="{FF2B5EF4-FFF2-40B4-BE49-F238E27FC236}">
                <a16:creationId xmlns:a16="http://schemas.microsoft.com/office/drawing/2014/main" id="{18804B46-CE9D-4E77-B2C4-5BF337FC35D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5" name="TextBox 8">
            <a:extLst>
              <a:ext uri="{FF2B5EF4-FFF2-40B4-BE49-F238E27FC236}">
                <a16:creationId xmlns:a16="http://schemas.microsoft.com/office/drawing/2014/main" id="{88E4DF6F-CAEE-447A-8DEC-9E542D31B4E9}"/>
              </a:ext>
            </a:extLst>
          </p:cNvPr>
          <p:cNvSpPr txBox="1"/>
          <p:nvPr/>
        </p:nvSpPr>
        <p:spPr>
          <a:xfrm>
            <a:off x="1285653" y="4088912"/>
            <a:ext cx="5115722" cy="3323987"/>
          </a:xfrm>
          <a:prstGeom prst="rect">
            <a:avLst/>
          </a:prstGeom>
        </p:spPr>
        <p:txBody>
          <a:bodyPr wrap="square" lIns="0" tIns="0" rIns="0" bIns="0" rtlCol="0" anchor="t">
            <a:spAutoFit/>
          </a:bodyPr>
          <a:lstStyle/>
          <a:p>
            <a:pPr lvl="0">
              <a:spcBef>
                <a:spcPct val="0"/>
              </a:spcBef>
            </a:pPr>
            <a:r>
              <a:rPr lang="en-US" sz="3600" dirty="0">
                <a:solidFill>
                  <a:srgbClr val="000000"/>
                </a:solidFill>
                <a:latin typeface="Arial" panose="020B0604020202020204" pitchFamily="34" charset="0"/>
                <a:cs typeface="Arial" panose="020B0604020202020204" pitchFamily="34" charset="0"/>
              </a:rPr>
              <a:t>Each country developed its own approach to scale up, and the following points were commonalities in their efforts:</a:t>
            </a:r>
          </a:p>
        </p:txBody>
      </p:sp>
      <p:grpSp>
        <p:nvGrpSpPr>
          <p:cNvPr id="17" name="Group 16">
            <a:extLst>
              <a:ext uri="{FF2B5EF4-FFF2-40B4-BE49-F238E27FC236}">
                <a16:creationId xmlns:a16="http://schemas.microsoft.com/office/drawing/2014/main" id="{B12D88BD-C075-40E6-8279-7A88976EFC83}"/>
              </a:ext>
            </a:extLst>
          </p:cNvPr>
          <p:cNvGrpSpPr/>
          <p:nvPr/>
        </p:nvGrpSpPr>
        <p:grpSpPr>
          <a:xfrm>
            <a:off x="7143975" y="2288996"/>
            <a:ext cx="10359596" cy="6520370"/>
            <a:chOff x="5029199" y="2149205"/>
            <a:chExt cx="12426175" cy="6068288"/>
          </a:xfrm>
        </p:grpSpPr>
        <p:sp>
          <p:nvSpPr>
            <p:cNvPr id="18" name="Rectangle 17">
              <a:extLst>
                <a:ext uri="{FF2B5EF4-FFF2-40B4-BE49-F238E27FC236}">
                  <a16:creationId xmlns:a16="http://schemas.microsoft.com/office/drawing/2014/main" id="{563BA0AF-5B47-4CCC-B1B2-8C36BA788930}"/>
                </a:ext>
              </a:extLst>
            </p:cNvPr>
            <p:cNvSpPr/>
            <p:nvPr/>
          </p:nvSpPr>
          <p:spPr>
            <a:xfrm>
              <a:off x="5029199" y="2895627"/>
              <a:ext cx="12344399" cy="532186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8">
              <a:extLst>
                <a:ext uri="{FF2B5EF4-FFF2-40B4-BE49-F238E27FC236}">
                  <a16:creationId xmlns:a16="http://schemas.microsoft.com/office/drawing/2014/main" id="{82E49539-E0A3-4F1B-AD37-4EDB730EAB4B}"/>
                </a:ext>
              </a:extLst>
            </p:cNvPr>
            <p:cNvSpPr txBox="1"/>
            <p:nvPr/>
          </p:nvSpPr>
          <p:spPr>
            <a:xfrm>
              <a:off x="5363659" y="3124204"/>
              <a:ext cx="12091715" cy="4970591"/>
            </a:xfrm>
            <a:prstGeom prst="rect">
              <a:avLst/>
            </a:prstGeom>
            <a:ln>
              <a:noFill/>
            </a:ln>
          </p:spPr>
          <p:txBody>
            <a:bodyPr wrap="square" lIns="0" tIns="0" rIns="0" bIns="0" rtlCol="0" anchor="t">
              <a:spAutoFit/>
            </a:bodyPr>
            <a:lstStyle/>
            <a:p>
              <a:pPr marL="571500" indent="-571500">
                <a:spcAft>
                  <a:spcPts val="600"/>
                </a:spcAft>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Dedicated advocates created momentum for scale-up </a:t>
              </a:r>
            </a:p>
            <a:p>
              <a:pPr marL="571500" indent="-571500">
                <a:spcAft>
                  <a:spcPts val="600"/>
                </a:spcAft>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Supportive policies enabled the development and implementation of evidence-informed interventions</a:t>
              </a:r>
            </a:p>
            <a:p>
              <a:pPr marL="571500" indent="-571500">
                <a:spcAft>
                  <a:spcPts val="600"/>
                </a:spcAft>
                <a:buFont typeface="Arial" panose="020B0604020202020204" pitchFamily="34" charset="0"/>
                <a:buChar char="•"/>
              </a:pPr>
              <a:r>
                <a:rPr lang="en-US" sz="2400" b="0" i="0" u="none" strike="noStrike" baseline="0" dirty="0">
                  <a:solidFill>
                    <a:schemeClr val="tx1"/>
                  </a:solidFill>
                  <a:latin typeface="Arial" panose="020B0604020202020204" pitchFamily="34" charset="0"/>
                  <a:cs typeface="Arial" panose="020B0604020202020204" pitchFamily="34" charset="0"/>
                </a:rPr>
                <a:t>Communication around scale-up was clear and directive</a:t>
              </a:r>
            </a:p>
            <a:p>
              <a:pPr marL="571500" indent="-571500">
                <a:spcAft>
                  <a:spcPts val="600"/>
                </a:spcAft>
                <a:buFont typeface="Arial" panose="020B0604020202020204" pitchFamily="34" charset="0"/>
                <a:buChar char="•"/>
              </a:pPr>
              <a:r>
                <a:rPr lang="en-US" sz="2400" b="0" i="0" u="none" strike="noStrike" baseline="0" dirty="0">
                  <a:solidFill>
                    <a:schemeClr val="tx1"/>
                  </a:solidFill>
                  <a:latin typeface="Arial" panose="020B0604020202020204" pitchFamily="34" charset="0"/>
                  <a:cs typeface="Arial" panose="020B0604020202020204" pitchFamily="34" charset="0"/>
                </a:rPr>
                <a:t>Adequate resources were allocated </a:t>
              </a:r>
            </a:p>
            <a:p>
              <a:pPr marL="571500" indent="-571500">
                <a:spcAft>
                  <a:spcPts val="600"/>
                </a:spcAft>
                <a:buFont typeface="Arial" panose="020B0604020202020204" pitchFamily="34" charset="0"/>
                <a:buChar char="•"/>
              </a:pPr>
              <a:r>
                <a:rPr lang="en-US" sz="2400" b="0" i="0" u="none" strike="noStrike" baseline="0" dirty="0">
                  <a:solidFill>
                    <a:schemeClr val="tx1"/>
                  </a:solidFill>
                  <a:latin typeface="Arial" panose="020B0604020202020204" pitchFamily="34" charset="0"/>
                  <a:cs typeface="Arial" panose="020B0604020202020204" pitchFamily="34" charset="0"/>
                </a:rPr>
                <a:t>The scale up effort was effectively managed Scale-up execution was systematic and pragmatic</a:t>
              </a:r>
              <a:endParaRPr lang="en-US" sz="2400" dirty="0">
                <a:latin typeface="Arial" panose="020B0604020202020204" pitchFamily="34" charset="0"/>
                <a:cs typeface="Arial" panose="020B0604020202020204" pitchFamily="34" charset="0"/>
              </a:endParaRPr>
            </a:p>
            <a:p>
              <a:pPr marL="571500" indent="-5715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Relevant stakeholders were actively engaged and contributed to sustainability</a:t>
              </a:r>
            </a:p>
            <a:p>
              <a:pPr marL="571500" indent="-571500">
                <a:spcAft>
                  <a:spcPts val="600"/>
                </a:spcAft>
                <a:buFont typeface="Arial" panose="020B0604020202020204" pitchFamily="34" charset="0"/>
                <a:buChar char="•"/>
              </a:pPr>
              <a:r>
                <a:rPr lang="en-US" sz="2400" b="0" i="0" u="none" strike="noStrike" baseline="0" dirty="0">
                  <a:solidFill>
                    <a:schemeClr val="tx1"/>
                  </a:solidFill>
                  <a:latin typeface="Arial" panose="020B0604020202020204" pitchFamily="34" charset="0"/>
                  <a:cs typeface="Arial" panose="020B0604020202020204" pitchFamily="34" charset="0"/>
                </a:rPr>
                <a:t>Assessments and periodic reviews enabled the adaptive management of programs, and effectively communicated successes </a:t>
              </a:r>
            </a:p>
            <a:p>
              <a:pPr marL="571500" indent="-571500">
                <a:spcAft>
                  <a:spcPts val="600"/>
                </a:spcAft>
                <a:buFont typeface="Arial" panose="020B0604020202020204" pitchFamily="34" charset="0"/>
                <a:buChar char="•"/>
              </a:pPr>
              <a:r>
                <a:rPr lang="en-US" sz="2400" b="0" i="0" u="none" strike="noStrike" baseline="0" dirty="0">
                  <a:solidFill>
                    <a:schemeClr val="tx1"/>
                  </a:solidFill>
                  <a:latin typeface="Arial" panose="020B0604020202020204" pitchFamily="34" charset="0"/>
                  <a:cs typeface="Arial" panose="020B0604020202020204" pitchFamily="34" charset="0"/>
                </a:rPr>
                <a:t>Ongoing advocacy ensured sustained integration across policies, programs, strategies, services, and indicators </a:t>
              </a:r>
            </a:p>
          </p:txBody>
        </p:sp>
        <p:sp>
          <p:nvSpPr>
            <p:cNvPr id="20" name="Rectangle 19">
              <a:extLst>
                <a:ext uri="{FF2B5EF4-FFF2-40B4-BE49-F238E27FC236}">
                  <a16:creationId xmlns:a16="http://schemas.microsoft.com/office/drawing/2014/main" id="{A71F35AE-343A-407D-B1E3-DF76551FC79B}"/>
                </a:ext>
              </a:extLst>
            </p:cNvPr>
            <p:cNvSpPr/>
            <p:nvPr/>
          </p:nvSpPr>
          <p:spPr>
            <a:xfrm>
              <a:off x="5412512" y="2149205"/>
              <a:ext cx="11961086" cy="843741"/>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2800" b="1" dirty="0">
                  <a:latin typeface="Arial" panose="020B0604020202020204" pitchFamily="34" charset="0"/>
                  <a:cs typeface="Arial" panose="020B0604020202020204" pitchFamily="34" charset="0"/>
                </a:rPr>
                <a:t>Box 3. Lessons from Chile, Ethiopia, and Uruguay</a:t>
              </a:r>
            </a:p>
          </p:txBody>
        </p:sp>
        <p:sp>
          <p:nvSpPr>
            <p:cNvPr id="21" name="Rectangle 20">
              <a:extLst>
                <a:ext uri="{FF2B5EF4-FFF2-40B4-BE49-F238E27FC236}">
                  <a16:creationId xmlns:a16="http://schemas.microsoft.com/office/drawing/2014/main" id="{D4DE0EF1-BF2F-4416-95E5-757833D0D373}"/>
                </a:ext>
              </a:extLst>
            </p:cNvPr>
            <p:cNvSpPr/>
            <p:nvPr/>
          </p:nvSpPr>
          <p:spPr>
            <a:xfrm>
              <a:off x="5029199" y="2149205"/>
              <a:ext cx="533401" cy="843741"/>
            </a:xfrm>
            <a:prstGeom prst="rect">
              <a:avLst/>
            </a:prstGeom>
            <a:solidFill>
              <a:srgbClr val="1590AE"/>
            </a:solidFill>
            <a:ln>
              <a:solidFill>
                <a:srgbClr val="15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64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5AF41CF4-B197-416F-8953-77A7868B54FB}"/>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784921" y="429270"/>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Measurement and Indicators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310579" y="2919887"/>
            <a:ext cx="14767621" cy="6217087"/>
          </a:xfrm>
          <a:prstGeom prst="rect">
            <a:avLst/>
          </a:prstGeom>
          <a:noFill/>
        </p:spPr>
        <p:txBody>
          <a:bodyPr wrap="square">
            <a:spAutoFit/>
          </a:bodyPr>
          <a:lstStyle/>
          <a:p>
            <a:pPr marL="746125" lvl="0" indent="-746125">
              <a:spcBef>
                <a:spcPct val="0"/>
              </a:spcBef>
              <a:spcAft>
                <a:spcPts val="600"/>
              </a:spcAft>
            </a:pPr>
            <a:r>
              <a:rPr lang="en-US" sz="3200" b="1" dirty="0">
                <a:solidFill>
                  <a:srgbClr val="000000"/>
                </a:solidFill>
                <a:latin typeface="Arial" panose="020B0604020202020204" pitchFamily="34" charset="0"/>
                <a:cs typeface="Arial" panose="020B0604020202020204" pitchFamily="34" charset="0"/>
              </a:rPr>
              <a:t>1a. Number and percent of health facilities that currently provide adolescent contraceptive services</a:t>
            </a:r>
          </a:p>
          <a:p>
            <a:pPr lvl="3">
              <a:spcBef>
                <a:spcPct val="0"/>
              </a:spcBef>
              <a:spcAft>
                <a:spcPts val="600"/>
              </a:spcAft>
            </a:pPr>
            <a:r>
              <a:rPr lang="en-US" sz="2400" dirty="0">
                <a:solidFill>
                  <a:srgbClr val="000000"/>
                </a:solidFill>
                <a:latin typeface="Arial" panose="020B0604020202020204" pitchFamily="34" charset="0"/>
                <a:cs typeface="Arial" panose="020B0604020202020204" pitchFamily="34" charset="0"/>
              </a:rPr>
              <a:t>Measured by the percent of facilities that provided contraceptive services to at least one adolescent under the age of 20 years</a:t>
            </a:r>
          </a:p>
          <a:p>
            <a:pPr lvl="3">
              <a:spcBef>
                <a:spcPct val="0"/>
              </a:spcBef>
              <a:spcAft>
                <a:spcPts val="600"/>
              </a:spcAft>
            </a:pPr>
            <a:endParaRPr lang="en-US" sz="2400" dirty="0">
              <a:solidFill>
                <a:srgbClr val="000000"/>
              </a:solidFill>
              <a:latin typeface="Arial" panose="020B0604020202020204" pitchFamily="34" charset="0"/>
              <a:cs typeface="Arial" panose="020B0604020202020204" pitchFamily="34" charset="0"/>
            </a:endParaRPr>
          </a:p>
          <a:p>
            <a:pPr marL="746125" lvl="0" indent="-746125">
              <a:spcBef>
                <a:spcPct val="0"/>
              </a:spcBef>
              <a:spcAft>
                <a:spcPts val="600"/>
              </a:spcAft>
            </a:pPr>
            <a:r>
              <a:rPr lang="en-US" sz="3200" b="1" dirty="0">
                <a:solidFill>
                  <a:srgbClr val="000000"/>
                </a:solidFill>
                <a:latin typeface="Arial" panose="020B0604020202020204" pitchFamily="34" charset="0"/>
                <a:cs typeface="Arial" panose="020B0604020202020204" pitchFamily="34" charset="0"/>
              </a:rPr>
              <a:t>1b. Total number of contraceptive visits by clients under the age of 20 years</a:t>
            </a:r>
          </a:p>
          <a:p>
            <a:pPr marL="746125" lvl="0" indent="-746125">
              <a:spcBef>
                <a:spcPct val="0"/>
              </a:spcBef>
              <a:spcAft>
                <a:spcPts val="600"/>
              </a:spcAft>
            </a:pPr>
            <a:endParaRPr lang="en-US" sz="2400" b="1" dirty="0">
              <a:solidFill>
                <a:srgbClr val="000000"/>
              </a:solidFill>
              <a:latin typeface="Arial" panose="020B0604020202020204" pitchFamily="34" charset="0"/>
              <a:cs typeface="Arial" panose="020B0604020202020204" pitchFamily="34" charset="0"/>
            </a:endParaRPr>
          </a:p>
          <a:p>
            <a:pPr marL="746125" lvl="0" indent="-746125">
              <a:spcBef>
                <a:spcPct val="0"/>
              </a:spcBef>
              <a:spcAft>
                <a:spcPts val="600"/>
              </a:spcAft>
              <a:buAutoNum type="arabicPeriod" startAt="2"/>
            </a:pPr>
            <a:r>
              <a:rPr lang="en-US" sz="3200" b="1" dirty="0">
                <a:solidFill>
                  <a:srgbClr val="000000"/>
                </a:solidFill>
                <a:latin typeface="Arial" panose="020B0604020202020204" pitchFamily="34" charset="0"/>
                <a:cs typeface="Arial" panose="020B0604020202020204" pitchFamily="34" charset="0"/>
              </a:rPr>
              <a:t>Proportion of districts (or other geographic area) in which adolescents aged 15-19 years have a designated place in community accountability mechanisms on access to and quality of health services</a:t>
            </a:r>
          </a:p>
          <a:p>
            <a:pPr lvl="3">
              <a:spcBef>
                <a:spcPct val="0"/>
              </a:spcBef>
              <a:spcAft>
                <a:spcPts val="600"/>
              </a:spcAft>
            </a:pPr>
            <a:r>
              <a:rPr lang="en-US" sz="2400" dirty="0">
                <a:solidFill>
                  <a:srgbClr val="000000"/>
                </a:solidFill>
                <a:latin typeface="Arial" panose="020B0604020202020204" pitchFamily="34" charset="0"/>
                <a:cs typeface="Arial" panose="020B0604020202020204" pitchFamily="34" charset="0"/>
              </a:rPr>
              <a:t>The denominator is the number of districts with a community accountability mechanism in place, and the numerator is the number of them in which adolescents have a designated place.</a:t>
            </a:r>
          </a:p>
        </p:txBody>
      </p:sp>
      <p:sp>
        <p:nvSpPr>
          <p:cNvPr id="12" name="TextBox 23">
            <a:extLst>
              <a:ext uri="{FF2B5EF4-FFF2-40B4-BE49-F238E27FC236}">
                <a16:creationId xmlns:a16="http://schemas.microsoft.com/office/drawing/2014/main" id="{1B8F46A5-6211-496F-84D1-F5806D7CB2B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Tree>
    <p:extLst>
      <p:ext uri="{BB962C8B-B14F-4D97-AF65-F5344CB8AC3E}">
        <p14:creationId xmlns:p14="http://schemas.microsoft.com/office/powerpoint/2010/main" val="5731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DD5D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DD5D00"/>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a:solidFill>
            <a:srgbClr val="D60751"/>
          </a:solidFill>
        </p:grpSpPr>
        <p:grpSp>
          <p:nvGrpSpPr>
            <p:cNvPr id="2" name="Group 2"/>
            <p:cNvGrpSpPr/>
            <p:nvPr/>
          </p:nvGrpSpPr>
          <p:grpSpPr>
            <a:xfrm rot="5400000">
              <a:off x="-7196" y="-7091"/>
              <a:ext cx="8997039" cy="8982644"/>
              <a:chOff x="0" y="0"/>
              <a:chExt cx="6350000" cy="6339840"/>
            </a:xfrm>
            <a:grpFill/>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endParaRPr>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F36D9E61-1B6E-4A9F-B5E8-C841FFAE506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Tree>
    <p:extLst>
      <p:ext uri="{BB962C8B-B14F-4D97-AF65-F5344CB8AC3E}">
        <p14:creationId xmlns:p14="http://schemas.microsoft.com/office/powerpoint/2010/main" val="94550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9"/>
            <a:chOff x="-1192946" y="454439"/>
            <a:chExt cx="14009365" cy="3394650"/>
          </a:xfrm>
        </p:grpSpPr>
        <p:sp>
          <p:nvSpPr>
            <p:cNvPr id="5" name="TextBox 5"/>
            <p:cNvSpPr txBox="1"/>
            <p:nvPr/>
          </p:nvSpPr>
          <p:spPr>
            <a:xfrm>
              <a:off x="-1161686" y="2139220"/>
              <a:ext cx="13501365" cy="1709869"/>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91323" cy="4484224"/>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64A606EB-EE11-49EE-BA81-C7ADDECACE6A}"/>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Tree>
    <p:extLst>
      <p:ext uri="{BB962C8B-B14F-4D97-AF65-F5344CB8AC3E}">
        <p14:creationId xmlns:p14="http://schemas.microsoft.com/office/powerpoint/2010/main" val="308654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813DED0E-CF7D-4976-8C9C-078CF3BB368F}"/>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821016" y="429079"/>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141732"/>
            <a:ext cx="14805721" cy="5632311"/>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b="0" i="0" u="none" strike="noStrike" baseline="0" dirty="0">
                <a:solidFill>
                  <a:srgbClr val="1B1B1A"/>
                </a:solidFill>
                <a:latin typeface="Arial" panose="020B0604020202020204" pitchFamily="34" charset="0"/>
                <a:cs typeface="Arial" panose="020B0604020202020204" pitchFamily="34" charset="0"/>
              </a:rPr>
              <a:t>What are the factors and system conditions that allow for adolescent-responsive contraceptive services to be scaled and sustained? </a:t>
            </a:r>
          </a:p>
          <a:p>
            <a:pPr marL="571500" indent="-571500">
              <a:spcAft>
                <a:spcPts val="2400"/>
              </a:spcAft>
              <a:buFont typeface="Arial" panose="020B0604020202020204" pitchFamily="34" charset="0"/>
              <a:buChar char="•"/>
            </a:pPr>
            <a:r>
              <a:rPr lang="en-US" sz="4000" b="0" i="0" u="none" strike="noStrike" baseline="0" dirty="0">
                <a:solidFill>
                  <a:srgbClr val="1B1B1A"/>
                </a:solidFill>
                <a:latin typeface="Arial" panose="020B0604020202020204" pitchFamily="34" charset="0"/>
                <a:cs typeface="Arial" panose="020B0604020202020204" pitchFamily="34" charset="0"/>
              </a:rPr>
              <a:t>What actions have governments taken to integrate ARCS into universal health care (UHC), and what were the results? </a:t>
            </a:r>
          </a:p>
          <a:p>
            <a:pPr marL="571500" indent="-571500">
              <a:spcAft>
                <a:spcPts val="2400"/>
              </a:spcAft>
              <a:buFont typeface="Arial" panose="020B0604020202020204" pitchFamily="34" charset="0"/>
              <a:buChar char="•"/>
            </a:pPr>
            <a:r>
              <a:rPr lang="en-US" sz="4000" b="0" i="0" u="none" strike="noStrike" baseline="0" dirty="0">
                <a:solidFill>
                  <a:srgbClr val="1B1B1A"/>
                </a:solidFill>
                <a:latin typeface="Arial" panose="020B0604020202020204" pitchFamily="34" charset="0"/>
                <a:cs typeface="Arial" panose="020B0604020202020204" pitchFamily="34" charset="0"/>
              </a:rPr>
              <a:t>What social accountability mechanisms—including those that are led by adolescents—could increase contraceptive services’ responsiveness to adolescents? </a:t>
            </a:r>
          </a:p>
        </p:txBody>
      </p:sp>
      <p:sp>
        <p:nvSpPr>
          <p:cNvPr id="13" name="TextBox 23">
            <a:extLst>
              <a:ext uri="{FF2B5EF4-FFF2-40B4-BE49-F238E27FC236}">
                <a16:creationId xmlns:a16="http://schemas.microsoft.com/office/drawing/2014/main" id="{292F539B-6D47-4B57-96B3-35E1152AF5D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Tree>
    <p:extLst>
      <p:ext uri="{BB962C8B-B14F-4D97-AF65-F5344CB8AC3E}">
        <p14:creationId xmlns:p14="http://schemas.microsoft.com/office/powerpoint/2010/main" val="3210471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2919361"/>
            <a:ext cx="14634129" cy="6032421"/>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Ensure an enabling policy and legal environment for contraception provision to adolescents.</a:t>
            </a:r>
          </a:p>
          <a:p>
            <a:pPr marL="571500" indent="-571500">
              <a:spcAft>
                <a:spcPts val="2400"/>
              </a:spcAft>
              <a:buFont typeface="Arial" panose="020B0604020202020204" pitchFamily="34" charset="0"/>
              <a:buChar char="•"/>
            </a:pPr>
            <a:r>
              <a:rPr lang="en-US" sz="3400" dirty="0">
                <a:latin typeface="Arial" panose="020B0604020202020204" pitchFamily="34" charset="0"/>
                <a:cs typeface="Arial" panose="020B0604020202020204" pitchFamily="34" charset="0"/>
              </a:rPr>
              <a:t>Support the development, revision, and implementation of laws, policies, and service delivery guidelines that clearly state that </a:t>
            </a:r>
            <a:r>
              <a:rPr lang="en-US" sz="3400" b="1" dirty="0">
                <a:solidFill>
                  <a:srgbClr val="DD5D00"/>
                </a:solidFill>
                <a:latin typeface="Arial" panose="020B0604020202020204" pitchFamily="34" charset="0"/>
                <a:cs typeface="Arial" panose="020B0604020202020204" pitchFamily="34" charset="0"/>
              </a:rPr>
              <a:t>all adolescents can obtain accurate, comprehensive sexual and reproductive health </a:t>
            </a:r>
            <a:r>
              <a:rPr lang="en-US" sz="3400" dirty="0">
                <a:latin typeface="Arial" panose="020B0604020202020204" pitchFamily="34" charset="0"/>
                <a:cs typeface="Arial" panose="020B0604020202020204" pitchFamily="34" charset="0"/>
              </a:rPr>
              <a:t>information, support in decision-making from a qualified health professional, respectful treatment, and voluntary choice of a full range of contraceptive methods regardless of age, marital status or parity.</a:t>
            </a:r>
          </a:p>
          <a:p>
            <a:pPr marL="571500" indent="-571500">
              <a:spcAft>
                <a:spcPts val="2400"/>
              </a:spcAft>
              <a:buFont typeface="Arial" panose="020B0604020202020204" pitchFamily="34" charset="0"/>
              <a:buChar char="•"/>
            </a:pPr>
            <a:r>
              <a:rPr lang="en-US" sz="3400" dirty="0">
                <a:latin typeface="Arial" panose="020B0604020202020204" pitchFamily="34" charset="0"/>
                <a:cs typeface="Arial" panose="020B0604020202020204" pitchFamily="34" charset="0"/>
              </a:rPr>
              <a:t>Ensure </a:t>
            </a:r>
            <a:r>
              <a:rPr lang="en-US" sz="3400" b="1" dirty="0">
                <a:solidFill>
                  <a:srgbClr val="DD5D00"/>
                </a:solidFill>
                <a:latin typeface="Arial" panose="020B0604020202020204" pitchFamily="34" charset="0"/>
                <a:cs typeface="Arial" panose="020B0604020202020204" pitchFamily="34" charset="0"/>
              </a:rPr>
              <a:t>copies of relevant laws</a:t>
            </a:r>
            <a:r>
              <a:rPr lang="en-US" sz="3400" dirty="0">
                <a:latin typeface="Arial" panose="020B0604020202020204" pitchFamily="34" charset="0"/>
                <a:cs typeface="Arial" panose="020B0604020202020204" pitchFamily="34" charset="0"/>
              </a:rPr>
              <a:t>, policies, guidelines, and adolescent-friendly service standards where they exist </a:t>
            </a:r>
            <a:r>
              <a:rPr lang="en-US" sz="3400" b="1" dirty="0">
                <a:solidFill>
                  <a:srgbClr val="DD5D00"/>
                </a:solidFill>
                <a:latin typeface="Arial" panose="020B0604020202020204" pitchFamily="34" charset="0"/>
                <a:cs typeface="Arial" panose="020B0604020202020204" pitchFamily="34" charset="0"/>
              </a:rPr>
              <a:t>are widely available</a:t>
            </a:r>
            <a:r>
              <a:rPr lang="en-US" sz="3400" dirty="0">
                <a:latin typeface="Arial" panose="020B0604020202020204" pitchFamily="34" charset="0"/>
                <a:cs typeface="Arial" panose="020B0604020202020204" pitchFamily="34" charset="0"/>
              </a:rPr>
              <a:t>.</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3" name="TextBox 23">
            <a:extLst>
              <a:ext uri="{FF2B5EF4-FFF2-40B4-BE49-F238E27FC236}">
                <a16:creationId xmlns:a16="http://schemas.microsoft.com/office/drawing/2014/main" id="{D7865530-B8AC-4772-AF1E-56BF7C0C894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4" name="Picture 3">
            <a:extLst>
              <a:ext uri="{FF2B5EF4-FFF2-40B4-BE49-F238E27FC236}">
                <a16:creationId xmlns:a16="http://schemas.microsoft.com/office/drawing/2014/main" id="{059266A8-83D8-4B64-A1F0-CD154CDD0ACC}"/>
              </a:ext>
            </a:extLst>
          </p:cNvPr>
          <p:cNvPicPr>
            <a:picLocks noChangeAspect="1"/>
          </p:cNvPicPr>
          <p:nvPr/>
        </p:nvPicPr>
        <p:blipFill>
          <a:blip r:embed="rId6"/>
          <a:stretch>
            <a:fillRect/>
          </a:stretch>
        </p:blipFill>
        <p:spPr>
          <a:xfrm>
            <a:off x="15222484" y="656465"/>
            <a:ext cx="2591542" cy="3736975"/>
          </a:xfrm>
          <a:prstGeom prst="rect">
            <a:avLst/>
          </a:prstGeom>
        </p:spPr>
      </p:pic>
    </p:spTree>
    <p:extLst>
      <p:ext uri="{BB962C8B-B14F-4D97-AF65-F5344CB8AC3E}">
        <p14:creationId xmlns:p14="http://schemas.microsoft.com/office/powerpoint/2010/main" val="415932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3"/>
            <a:ext cx="18257632" cy="270510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914401" y="2862161"/>
            <a:ext cx="6019799" cy="5847755"/>
          </a:xfrm>
          <a:prstGeom prst="rect">
            <a:avLst/>
          </a:prstGeom>
        </p:spPr>
        <p:txBody>
          <a:bodyPr wrap="square" lIns="0" tIns="0" rIns="0" bIns="0" rtlCol="0" anchor="t">
            <a:spAutoFit/>
          </a:bodyPr>
          <a:lstStyle/>
          <a:p>
            <a:pPr>
              <a:spcAft>
                <a:spcPts val="2400"/>
              </a:spcAft>
            </a:pPr>
            <a:r>
              <a:rPr lang="en-US" sz="3600" b="1" dirty="0">
                <a:latin typeface="Arial" panose="020B0604020202020204" pitchFamily="34" charset="0"/>
                <a:cs typeface="Arial" panose="020B0604020202020204" pitchFamily="34" charset="0"/>
              </a:rPr>
              <a:t>Ensure an enabling policy and legal environment for contraception provision to adolescents.</a:t>
            </a:r>
            <a:endParaRPr lang="en-US" sz="3600" dirty="0">
              <a:latin typeface="Arial" panose="020B0604020202020204" pitchFamily="34" charset="0"/>
              <a:cs typeface="Arial" panose="020B0604020202020204" pitchFamily="34" charset="0"/>
            </a:endParaRPr>
          </a:p>
          <a:p>
            <a:pPr>
              <a:spcAft>
                <a:spcPts val="2400"/>
              </a:spcAft>
            </a:pPr>
            <a:r>
              <a:rPr lang="en-US" sz="3600" dirty="0">
                <a:latin typeface="Arial" panose="020B0604020202020204" pitchFamily="34" charset="0"/>
                <a:cs typeface="Arial" panose="020B0604020202020204" pitchFamily="34" charset="0"/>
              </a:rPr>
              <a:t>Adolescents will use a variety of methods, including long-acting reversible contraception (LARCs), when offered a full range of contraceptive methods.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3" name="TextBox 23">
            <a:extLst>
              <a:ext uri="{FF2B5EF4-FFF2-40B4-BE49-F238E27FC236}">
                <a16:creationId xmlns:a16="http://schemas.microsoft.com/office/drawing/2014/main" id="{D7865530-B8AC-4772-AF1E-56BF7C0C894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6" name="Picture 15">
            <a:extLst>
              <a:ext uri="{FF2B5EF4-FFF2-40B4-BE49-F238E27FC236}">
                <a16:creationId xmlns:a16="http://schemas.microsoft.com/office/drawing/2014/main" id="{6B8B8CFF-EFE2-4095-B31F-81DBFA951BE1}"/>
              </a:ext>
            </a:extLst>
          </p:cNvPr>
          <p:cNvPicPr>
            <a:picLocks noChangeAspect="1"/>
          </p:cNvPicPr>
          <p:nvPr/>
        </p:nvPicPr>
        <p:blipFill>
          <a:blip r:embed="rId6"/>
          <a:stretch>
            <a:fillRect/>
          </a:stretch>
        </p:blipFill>
        <p:spPr>
          <a:xfrm>
            <a:off x="16742514" y="285191"/>
            <a:ext cx="1262170" cy="1820035"/>
          </a:xfrm>
          <a:prstGeom prst="rect">
            <a:avLst/>
          </a:prstGeom>
        </p:spPr>
      </p:pic>
      <p:pic>
        <p:nvPicPr>
          <p:cNvPr id="1026" name="Picture 2">
            <a:extLst>
              <a:ext uri="{FF2B5EF4-FFF2-40B4-BE49-F238E27FC236}">
                <a16:creationId xmlns:a16="http://schemas.microsoft.com/office/drawing/2014/main" id="{76EC58D7-7FDA-4AE0-8BBE-A1990181AC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4101" y="2627400"/>
            <a:ext cx="9542300" cy="61114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extBox 8">
            <a:extLst>
              <a:ext uri="{FF2B5EF4-FFF2-40B4-BE49-F238E27FC236}">
                <a16:creationId xmlns:a16="http://schemas.microsoft.com/office/drawing/2014/main" id="{E2F757FE-5C95-41C2-9237-80ADA108530C}"/>
              </a:ext>
            </a:extLst>
          </p:cNvPr>
          <p:cNvSpPr txBox="1"/>
          <p:nvPr/>
        </p:nvSpPr>
        <p:spPr>
          <a:xfrm>
            <a:off x="8980188" y="1711016"/>
            <a:ext cx="7528459" cy="861774"/>
          </a:xfrm>
          <a:prstGeom prst="rect">
            <a:avLst/>
          </a:prstGeom>
        </p:spPr>
        <p:txBody>
          <a:bodyPr wrap="square" lIns="0" tIns="0" rIns="0" bIns="0" rtlCol="0" anchor="t">
            <a:spAutoFit/>
          </a:bodyPr>
          <a:lstStyle/>
          <a:p>
            <a:pPr>
              <a:spcAft>
                <a:spcPts val="2400"/>
              </a:spcAft>
            </a:pPr>
            <a:r>
              <a:rPr lang="en-US" sz="2800" b="1" dirty="0">
                <a:latin typeface="Arial" panose="020B0604020202020204" pitchFamily="34" charset="0"/>
                <a:cs typeface="Arial" panose="020B0604020202020204" pitchFamily="34" charset="0"/>
              </a:rPr>
              <a:t>Modern method mix among all women ages 15-19 from recent DHS surveys, percent</a:t>
            </a:r>
          </a:p>
        </p:txBody>
      </p:sp>
      <p:sp>
        <p:nvSpPr>
          <p:cNvPr id="18" name="TextBox 8">
            <a:extLst>
              <a:ext uri="{FF2B5EF4-FFF2-40B4-BE49-F238E27FC236}">
                <a16:creationId xmlns:a16="http://schemas.microsoft.com/office/drawing/2014/main" id="{C26CE6B3-CBE7-4F5D-A3AB-15D091EE5227}"/>
              </a:ext>
            </a:extLst>
          </p:cNvPr>
          <p:cNvSpPr txBox="1"/>
          <p:nvPr/>
        </p:nvSpPr>
        <p:spPr>
          <a:xfrm>
            <a:off x="7319210" y="8833417"/>
            <a:ext cx="10722713" cy="276999"/>
          </a:xfrm>
          <a:prstGeom prst="rect">
            <a:avLst/>
          </a:prstGeom>
        </p:spPr>
        <p:txBody>
          <a:bodyPr wrap="square" lIns="0" tIns="0" rIns="0" bIns="0" rtlCol="0" anchor="t">
            <a:spAutoFit/>
          </a:bodyPr>
          <a:lstStyle/>
          <a:p>
            <a:pPr>
              <a:spcAft>
                <a:spcPts val="2400"/>
              </a:spcAft>
            </a:pPr>
            <a:r>
              <a:rPr lang="en-US" dirty="0">
                <a:latin typeface="Arial" panose="020B0604020202020204" pitchFamily="34" charset="0"/>
                <a:cs typeface="Arial" panose="020B0604020202020204" pitchFamily="34" charset="0"/>
              </a:rPr>
              <a:t>*Note: other methods include female condoms, LAM, IUD.</a:t>
            </a:r>
          </a:p>
        </p:txBody>
      </p:sp>
      <p:pic>
        <p:nvPicPr>
          <p:cNvPr id="3" name="Picture 2">
            <a:extLst>
              <a:ext uri="{FF2B5EF4-FFF2-40B4-BE49-F238E27FC236}">
                <a16:creationId xmlns:a16="http://schemas.microsoft.com/office/drawing/2014/main" id="{304BC9D4-7DAD-4349-8233-9136A75B86B5}"/>
              </a:ext>
            </a:extLst>
          </p:cNvPr>
          <p:cNvPicPr>
            <a:picLocks noChangeAspect="1"/>
          </p:cNvPicPr>
          <p:nvPr/>
        </p:nvPicPr>
        <p:blipFill>
          <a:blip r:embed="rId8"/>
          <a:stretch>
            <a:fillRect/>
          </a:stretch>
        </p:blipFill>
        <p:spPr>
          <a:xfrm>
            <a:off x="7374101" y="1834839"/>
            <a:ext cx="1478463" cy="611688"/>
          </a:xfrm>
          <a:prstGeom prst="rect">
            <a:avLst/>
          </a:prstGeom>
        </p:spPr>
      </p:pic>
    </p:spTree>
    <p:extLst>
      <p:ext uri="{BB962C8B-B14F-4D97-AF65-F5344CB8AC3E}">
        <p14:creationId xmlns:p14="http://schemas.microsoft.com/office/powerpoint/2010/main" val="44075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0" y="2998082"/>
            <a:ext cx="14634130" cy="6032421"/>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Employ a variety of sectors and channels, to reach different adolescent segments.</a:t>
            </a:r>
          </a:p>
          <a:p>
            <a:pPr marL="571500" indent="-571500">
              <a:spcAft>
                <a:spcPts val="2400"/>
              </a:spcAft>
              <a:buFont typeface="Arial" panose="020B0604020202020204" pitchFamily="34" charset="0"/>
              <a:buChar char="•"/>
            </a:pPr>
            <a:r>
              <a:rPr lang="en-US" sz="3600" dirty="0">
                <a:latin typeface="Arial" panose="020B0604020202020204" pitchFamily="34" charset="0"/>
                <a:cs typeface="Arial" panose="020B0604020202020204" pitchFamily="34" charset="0"/>
              </a:rPr>
              <a:t>Use </a:t>
            </a:r>
            <a:r>
              <a:rPr lang="en-US" sz="3600" b="1" dirty="0">
                <a:solidFill>
                  <a:srgbClr val="DD5D00"/>
                </a:solidFill>
                <a:latin typeface="Arial" panose="020B0604020202020204" pitchFamily="34" charset="0"/>
                <a:cs typeface="Arial" panose="020B0604020202020204" pitchFamily="34" charset="0"/>
              </a:rPr>
              <a:t>different channels to reach a wider range </a:t>
            </a:r>
            <a:r>
              <a:rPr lang="en-US" sz="3600" dirty="0">
                <a:latin typeface="Arial" panose="020B0604020202020204" pitchFamily="34" charset="0"/>
                <a:cs typeface="Arial" panose="020B0604020202020204" pitchFamily="34" charset="0"/>
              </a:rPr>
              <a:t>of adolescents, taking into consideration adolescents’ needs and preferences.</a:t>
            </a:r>
            <a:endParaRPr lang="en-US" sz="3600" b="1" dirty="0">
              <a:solidFill>
                <a:srgbClr val="DD5D00"/>
              </a:solidFill>
              <a:latin typeface="Arial" panose="020B0604020202020204" pitchFamily="34" charset="0"/>
              <a:cs typeface="Arial" panose="020B0604020202020204" pitchFamily="34" charset="0"/>
            </a:endParaRPr>
          </a:p>
          <a:p>
            <a:pPr marL="571500" indent="-571500">
              <a:spcAft>
                <a:spcPts val="2400"/>
              </a:spcAft>
              <a:buFont typeface="Arial" panose="020B0604020202020204" pitchFamily="34" charset="0"/>
              <a:buChar char="•"/>
            </a:pPr>
            <a:r>
              <a:rPr lang="en-US" sz="3600" b="1" dirty="0">
                <a:solidFill>
                  <a:srgbClr val="DD5D00"/>
                </a:solidFill>
                <a:latin typeface="Arial" panose="020B0604020202020204" pitchFamily="34" charset="0"/>
                <a:cs typeface="Arial" panose="020B0604020202020204" pitchFamily="34" charset="0"/>
              </a:rPr>
              <a:t>Integrate contraceptive products and services </a:t>
            </a:r>
            <a:r>
              <a:rPr lang="en-US" sz="3600" dirty="0">
                <a:latin typeface="Arial" panose="020B0604020202020204" pitchFamily="34" charset="0"/>
                <a:cs typeface="Arial" panose="020B0604020202020204" pitchFamily="34" charset="0"/>
              </a:rPr>
              <a:t>into other health services, especially services that adolescents readily seek.</a:t>
            </a:r>
          </a:p>
          <a:p>
            <a:pPr marL="571500" indent="-571500">
              <a:spcAft>
                <a:spcPts val="2400"/>
              </a:spcAft>
              <a:buFont typeface="Arial" panose="020B0604020202020204" pitchFamily="34" charset="0"/>
              <a:buChar char="•"/>
            </a:pPr>
            <a:r>
              <a:rPr lang="en-US" sz="3600" dirty="0">
                <a:latin typeface="Arial" panose="020B0604020202020204" pitchFamily="34" charset="0"/>
                <a:cs typeface="Arial" panose="020B0604020202020204" pitchFamily="34" charset="0"/>
              </a:rPr>
              <a:t>Consider </a:t>
            </a:r>
            <a:r>
              <a:rPr lang="en-US" sz="3600" b="1" dirty="0">
                <a:solidFill>
                  <a:srgbClr val="DD5D00"/>
                </a:solidFill>
                <a:latin typeface="Arial" panose="020B0604020202020204" pitchFamily="34" charset="0"/>
                <a:cs typeface="Arial" panose="020B0604020202020204" pitchFamily="34" charset="0"/>
              </a:rPr>
              <a:t>promising new modalities</a:t>
            </a:r>
            <a:r>
              <a:rPr lang="en-US" sz="3600" dirty="0">
                <a:latin typeface="Arial" panose="020B0604020202020204" pitchFamily="34" charset="0"/>
                <a:cs typeface="Arial" panose="020B0604020202020204" pitchFamily="34" charset="0"/>
              </a:rPr>
              <a:t>, especially relevant in the context of COVID-19, such as self-care models and direct-to-consumer models.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3" name="TextBox 23">
            <a:extLst>
              <a:ext uri="{FF2B5EF4-FFF2-40B4-BE49-F238E27FC236}">
                <a16:creationId xmlns:a16="http://schemas.microsoft.com/office/drawing/2014/main" id="{D7865530-B8AC-4772-AF1E-56BF7C0C894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6" name="Picture 15">
            <a:extLst>
              <a:ext uri="{FF2B5EF4-FFF2-40B4-BE49-F238E27FC236}">
                <a16:creationId xmlns:a16="http://schemas.microsoft.com/office/drawing/2014/main" id="{1F46892D-9406-4B07-8AFD-139E545AEBC0}"/>
              </a:ext>
            </a:extLst>
          </p:cNvPr>
          <p:cNvPicPr>
            <a:picLocks noChangeAspect="1"/>
          </p:cNvPicPr>
          <p:nvPr/>
        </p:nvPicPr>
        <p:blipFill>
          <a:blip r:embed="rId6"/>
          <a:stretch>
            <a:fillRect/>
          </a:stretch>
        </p:blipFill>
        <p:spPr>
          <a:xfrm>
            <a:off x="15504960" y="773891"/>
            <a:ext cx="2406488" cy="1182734"/>
          </a:xfrm>
          <a:prstGeom prst="rect">
            <a:avLst/>
          </a:prstGeom>
        </p:spPr>
      </p:pic>
    </p:spTree>
    <p:extLst>
      <p:ext uri="{BB962C8B-B14F-4D97-AF65-F5344CB8AC3E}">
        <p14:creationId xmlns:p14="http://schemas.microsoft.com/office/powerpoint/2010/main" val="338330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Isosceles Triangle 31">
            <a:extLst>
              <a:ext uri="{FF2B5EF4-FFF2-40B4-BE49-F238E27FC236}">
                <a16:creationId xmlns:a16="http://schemas.microsoft.com/office/drawing/2014/main" id="{8C79F7E3-9EAC-4D3C-9C3F-FD202FD50711}"/>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325225"/>
            <a:ext cx="11978640" cy="3088080"/>
            <a:chOff x="5475050" y="4457913"/>
            <a:chExt cx="10635426" cy="3088080"/>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3"/>
              <a:ext cx="5228424" cy="3087598"/>
              <a:chOff x="9421078" y="5937946"/>
              <a:chExt cx="4774466" cy="3087598"/>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6"/>
                <a:ext cx="4774466" cy="308759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6806727"/>
                <a:ext cx="4211124" cy="1421864"/>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Adolescent-Responsive Contraceptive Services (ARCS)</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3087598"/>
              <a:chOff x="6822162" y="4864175"/>
              <a:chExt cx="5228424" cy="3087598"/>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3087598"/>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5458522"/>
                <a:ext cx="4526899" cy="1900457"/>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A systems-approach to ARCS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Measurement and Indicators</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611444"/>
            <a:ext cx="11978640" cy="142933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510709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29337"/>
              <a:chOff x="12030950" y="5400146"/>
              <a:chExt cx="5675191"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451181" y="5627104"/>
                <a:ext cx="5123605" cy="92583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4"/>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7E19FF43-F0AA-4FF5-B2D8-55B17C882990}"/>
              </a:ext>
            </a:extLst>
          </p:cNvPr>
          <p:cNvSpPr/>
          <p:nvPr/>
        </p:nvSpPr>
        <p:spPr>
          <a:xfrm flipV="1">
            <a:off x="-11461" y="-3"/>
            <a:ext cx="18257632" cy="270510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914402" y="3235274"/>
            <a:ext cx="5715000" cy="4739759"/>
          </a:xfrm>
          <a:prstGeom prst="rect">
            <a:avLst/>
          </a:prstGeom>
        </p:spPr>
        <p:txBody>
          <a:bodyPr wrap="square" lIns="0" tIns="0" rIns="0" bIns="0" rtlCol="0" anchor="t">
            <a:spAutoFit/>
          </a:bodyPr>
          <a:lstStyle/>
          <a:p>
            <a:pPr>
              <a:spcAft>
                <a:spcPts val="2400"/>
              </a:spcAft>
            </a:pPr>
            <a:r>
              <a:rPr lang="en-US" sz="3600" b="1" dirty="0">
                <a:latin typeface="Arial" panose="020B0604020202020204" pitchFamily="34" charset="0"/>
                <a:cs typeface="Arial" panose="020B0604020202020204" pitchFamily="34" charset="0"/>
              </a:rPr>
              <a:t>Employ a variety of sectors and channels, to reach different adolescent segments.</a:t>
            </a:r>
          </a:p>
          <a:p>
            <a:pPr>
              <a:spcAft>
                <a:spcPts val="2400"/>
              </a:spcAft>
            </a:pPr>
            <a:r>
              <a:rPr lang="en-US" sz="3600" dirty="0">
                <a:latin typeface="Arial" panose="020B0604020202020204" pitchFamily="34" charset="0"/>
                <a:cs typeface="Arial" panose="020B0604020202020204" pitchFamily="34" charset="0"/>
              </a:rPr>
              <a:t>An example from Kenya shows the importance of offering a range of channels to obtain contraception.</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3" name="TextBox 23">
            <a:extLst>
              <a:ext uri="{FF2B5EF4-FFF2-40B4-BE49-F238E27FC236}">
                <a16:creationId xmlns:a16="http://schemas.microsoft.com/office/drawing/2014/main" id="{D7865530-B8AC-4772-AF1E-56BF7C0C894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6" name="Picture 15">
            <a:extLst>
              <a:ext uri="{FF2B5EF4-FFF2-40B4-BE49-F238E27FC236}">
                <a16:creationId xmlns:a16="http://schemas.microsoft.com/office/drawing/2014/main" id="{37A82F83-1222-4060-8175-CFABC78FE25A}"/>
              </a:ext>
            </a:extLst>
          </p:cNvPr>
          <p:cNvPicPr>
            <a:picLocks noChangeAspect="1"/>
          </p:cNvPicPr>
          <p:nvPr/>
        </p:nvPicPr>
        <p:blipFill>
          <a:blip r:embed="rId6"/>
          <a:stretch>
            <a:fillRect/>
          </a:stretch>
        </p:blipFill>
        <p:spPr>
          <a:xfrm>
            <a:off x="16290459" y="340907"/>
            <a:ext cx="1860514" cy="914400"/>
          </a:xfrm>
          <a:prstGeom prst="rect">
            <a:avLst/>
          </a:prstGeom>
        </p:spPr>
      </p:pic>
      <p:sp>
        <p:nvSpPr>
          <p:cNvPr id="18" name="TextBox 8">
            <a:extLst>
              <a:ext uri="{FF2B5EF4-FFF2-40B4-BE49-F238E27FC236}">
                <a16:creationId xmlns:a16="http://schemas.microsoft.com/office/drawing/2014/main" id="{76BE54F3-6685-47F1-B1CB-6E0DDADA49E4}"/>
              </a:ext>
            </a:extLst>
          </p:cNvPr>
          <p:cNvSpPr txBox="1"/>
          <p:nvPr/>
        </p:nvSpPr>
        <p:spPr>
          <a:xfrm>
            <a:off x="9119400" y="1633095"/>
            <a:ext cx="8363147" cy="861774"/>
          </a:xfrm>
          <a:prstGeom prst="rect">
            <a:avLst/>
          </a:prstGeom>
        </p:spPr>
        <p:txBody>
          <a:bodyPr wrap="square" lIns="0" tIns="0" rIns="0" bIns="0" rtlCol="0" anchor="t">
            <a:spAutoFit/>
          </a:bodyPr>
          <a:lstStyle/>
          <a:p>
            <a:pPr>
              <a:spcAft>
                <a:spcPts val="2400"/>
              </a:spcAft>
            </a:pPr>
            <a:r>
              <a:rPr lang="en-US" sz="2800" b="1" dirty="0">
                <a:latin typeface="Arial" panose="020B0604020202020204" pitchFamily="34" charset="0"/>
                <a:cs typeface="Arial" panose="020B0604020202020204" pitchFamily="34" charset="0"/>
              </a:rPr>
              <a:t>Method source by current method, all users ages 15-19 years, Kenya DHS, percent</a:t>
            </a:r>
          </a:p>
        </p:txBody>
      </p:sp>
      <p:sp>
        <p:nvSpPr>
          <p:cNvPr id="19" name="TextBox 8">
            <a:extLst>
              <a:ext uri="{FF2B5EF4-FFF2-40B4-BE49-F238E27FC236}">
                <a16:creationId xmlns:a16="http://schemas.microsoft.com/office/drawing/2014/main" id="{E17B6509-5F95-4E45-A259-505439312963}"/>
              </a:ext>
            </a:extLst>
          </p:cNvPr>
          <p:cNvSpPr txBox="1"/>
          <p:nvPr/>
        </p:nvSpPr>
        <p:spPr>
          <a:xfrm>
            <a:off x="7474018" y="8548983"/>
            <a:ext cx="10055989" cy="553998"/>
          </a:xfrm>
          <a:prstGeom prst="rect">
            <a:avLst/>
          </a:prstGeom>
        </p:spPr>
        <p:txBody>
          <a:bodyPr wrap="square" lIns="0" tIns="0" rIns="0" bIns="0" rtlCol="0" anchor="t">
            <a:spAutoFit/>
          </a:bodyPr>
          <a:lstStyle/>
          <a:p>
            <a:r>
              <a:rPr lang="en-US" dirty="0">
                <a:latin typeface="Arial" panose="020B0604020202020204" pitchFamily="34" charset="0"/>
                <a:cs typeface="Arial" panose="020B0604020202020204" pitchFamily="34" charset="0"/>
              </a:rPr>
              <a:t>*Other methods include female condoms, LAM, IUD.</a:t>
            </a:r>
          </a:p>
          <a:p>
            <a:r>
              <a:rPr lang="en-US" dirty="0">
                <a:latin typeface="Arial" panose="020B0604020202020204" pitchFamily="34" charset="0"/>
                <a:cs typeface="Arial" panose="020B0604020202020204" pitchFamily="34" charset="0"/>
              </a:rPr>
              <a:t>Total sample size of all users ages 15-19 is 463, and n=the number of users for the method.</a:t>
            </a:r>
          </a:p>
        </p:txBody>
      </p:sp>
      <p:pic>
        <p:nvPicPr>
          <p:cNvPr id="2052" name="Picture 4">
            <a:extLst>
              <a:ext uri="{FF2B5EF4-FFF2-40B4-BE49-F238E27FC236}">
                <a16:creationId xmlns:a16="http://schemas.microsoft.com/office/drawing/2014/main" id="{DC29546A-3EA5-46F2-A0F2-5775D8DF914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64" r="2611"/>
          <a:stretch/>
        </p:blipFill>
        <p:spPr bwMode="auto">
          <a:xfrm>
            <a:off x="7319210" y="2594157"/>
            <a:ext cx="10210798" cy="58956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A9E1B9E-58B8-4DAD-A880-ED3B0C3E1719}"/>
              </a:ext>
            </a:extLst>
          </p:cNvPr>
          <p:cNvPicPr>
            <a:picLocks noChangeAspect="1"/>
          </p:cNvPicPr>
          <p:nvPr/>
        </p:nvPicPr>
        <p:blipFill>
          <a:blip r:embed="rId8"/>
          <a:stretch>
            <a:fillRect/>
          </a:stretch>
        </p:blipFill>
        <p:spPr>
          <a:xfrm>
            <a:off x="7319210" y="1718030"/>
            <a:ext cx="1630868" cy="709198"/>
          </a:xfrm>
          <a:prstGeom prst="rect">
            <a:avLst/>
          </a:prstGeom>
        </p:spPr>
      </p:pic>
    </p:spTree>
    <p:extLst>
      <p:ext uri="{BB962C8B-B14F-4D97-AF65-F5344CB8AC3E}">
        <p14:creationId xmlns:p14="http://schemas.microsoft.com/office/powerpoint/2010/main" val="20841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21</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9528729" cy="5232202"/>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Link ARCS with social and behavior change interventions that address adolescent-specific cognitive, cultural, and social challenges and barriers.</a:t>
            </a:r>
          </a:p>
          <a:p>
            <a:pPr>
              <a:spcAft>
                <a:spcPts val="2400"/>
              </a:spcAft>
            </a:pPr>
            <a:r>
              <a:rPr lang="en-US" sz="4000" dirty="0">
                <a:latin typeface="Arial" panose="020B0604020202020204" pitchFamily="34" charset="0"/>
                <a:cs typeface="Arial" panose="020B0604020202020204" pitchFamily="34" charset="0"/>
              </a:rPr>
              <a:t>Link multi-sectoral demand side and gender-transformative </a:t>
            </a:r>
            <a:r>
              <a:rPr lang="en-US" sz="4000" b="1" dirty="0">
                <a:solidFill>
                  <a:srgbClr val="DD5D00"/>
                </a:solidFill>
                <a:latin typeface="Arial" panose="020B0604020202020204" pitchFamily="34" charset="0"/>
                <a:cs typeface="Arial" panose="020B0604020202020204" pitchFamily="34" charset="0"/>
              </a:rPr>
              <a:t>community-engagement efforts</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to ARCS, including through strong referral networks.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3" name="TextBox 23">
            <a:extLst>
              <a:ext uri="{FF2B5EF4-FFF2-40B4-BE49-F238E27FC236}">
                <a16:creationId xmlns:a16="http://schemas.microsoft.com/office/drawing/2014/main" id="{D7865530-B8AC-4772-AF1E-56BF7C0C894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4" name="Picture 3">
            <a:extLst>
              <a:ext uri="{FF2B5EF4-FFF2-40B4-BE49-F238E27FC236}">
                <a16:creationId xmlns:a16="http://schemas.microsoft.com/office/drawing/2014/main" id="{5034F412-FF3C-47BE-B94C-E448C82A5E15}"/>
              </a:ext>
            </a:extLst>
          </p:cNvPr>
          <p:cNvPicPr>
            <a:picLocks noChangeAspect="1"/>
          </p:cNvPicPr>
          <p:nvPr/>
        </p:nvPicPr>
        <p:blipFill>
          <a:blip r:embed="rId6"/>
          <a:stretch>
            <a:fillRect/>
          </a:stretch>
        </p:blipFill>
        <p:spPr>
          <a:xfrm>
            <a:off x="15504960" y="773891"/>
            <a:ext cx="2406488" cy="1182734"/>
          </a:xfrm>
          <a:prstGeom prst="rect">
            <a:avLst/>
          </a:prstGeom>
        </p:spPr>
      </p:pic>
      <p:pic>
        <p:nvPicPr>
          <p:cNvPr id="15" name="Picture 14">
            <a:hlinkClick r:id="rId7"/>
            <a:extLst>
              <a:ext uri="{FF2B5EF4-FFF2-40B4-BE49-F238E27FC236}">
                <a16:creationId xmlns:a16="http://schemas.microsoft.com/office/drawing/2014/main" id="{6C636BA3-EA8D-4C3D-83AB-6C1259589186}"/>
              </a:ext>
            </a:extLst>
          </p:cNvPr>
          <p:cNvPicPr>
            <a:picLocks noChangeAspect="1"/>
          </p:cNvPicPr>
          <p:nvPr/>
        </p:nvPicPr>
        <p:blipFill>
          <a:blip r:embed="rId8"/>
          <a:stretch>
            <a:fillRect/>
          </a:stretch>
        </p:blipFill>
        <p:spPr>
          <a:xfrm>
            <a:off x="11582400" y="3062226"/>
            <a:ext cx="4859283" cy="5504321"/>
          </a:xfrm>
          <a:prstGeom prst="rect">
            <a:avLst/>
          </a:prstGeom>
        </p:spPr>
      </p:pic>
    </p:spTree>
    <p:extLst>
      <p:ext uri="{BB962C8B-B14F-4D97-AF65-F5344CB8AC3E}">
        <p14:creationId xmlns:p14="http://schemas.microsoft.com/office/powerpoint/2010/main" val="108732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22</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10671729" cy="4924425"/>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Improve providers’ competency in providing ARCS.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Use </a:t>
            </a:r>
            <a:r>
              <a:rPr lang="en-US" sz="4000" b="1" dirty="0">
                <a:solidFill>
                  <a:srgbClr val="DD5D00"/>
                </a:solidFill>
                <a:latin typeface="Arial" panose="020B0604020202020204" pitchFamily="34" charset="0"/>
                <a:cs typeface="Arial" panose="020B0604020202020204" pitchFamily="34" charset="0"/>
              </a:rPr>
              <a:t>whole clinic training </a:t>
            </a:r>
            <a:r>
              <a:rPr lang="en-US" sz="4000" dirty="0">
                <a:latin typeface="Arial" panose="020B0604020202020204" pitchFamily="34" charset="0"/>
                <a:cs typeface="Arial" panose="020B0604020202020204" pitchFamily="34" charset="0"/>
              </a:rPr>
              <a:t>that equips all providers and staff with the competencies necessary to offer respectful care.</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Train small groups using </a:t>
            </a:r>
            <a:r>
              <a:rPr lang="en-US" sz="4000" b="1" dirty="0">
                <a:solidFill>
                  <a:srgbClr val="DD5D00"/>
                </a:solidFill>
                <a:latin typeface="Arial" panose="020B0604020202020204" pitchFamily="34" charset="0"/>
                <a:cs typeface="Arial" panose="020B0604020202020204" pitchFamily="34" charset="0"/>
              </a:rPr>
              <a:t>low dose, high frequency training</a:t>
            </a:r>
            <a:r>
              <a:rPr lang="en-US" sz="4000" dirty="0">
                <a:latin typeface="Arial" panose="020B0604020202020204" pitchFamily="34" charset="0"/>
                <a:cs typeface="Arial" panose="020B0604020202020204" pitchFamily="34" charset="0"/>
              </a:rPr>
              <a:t> methodologies.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3" name="TextBox 23">
            <a:extLst>
              <a:ext uri="{FF2B5EF4-FFF2-40B4-BE49-F238E27FC236}">
                <a16:creationId xmlns:a16="http://schemas.microsoft.com/office/drawing/2014/main" id="{D7865530-B8AC-4772-AF1E-56BF7C0C894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4" name="Picture 3">
            <a:hlinkClick r:id="rId6"/>
            <a:extLst>
              <a:ext uri="{FF2B5EF4-FFF2-40B4-BE49-F238E27FC236}">
                <a16:creationId xmlns:a16="http://schemas.microsoft.com/office/drawing/2014/main" id="{EF1EDB2A-F97A-4D70-AEDB-CC039039FED3}"/>
              </a:ext>
            </a:extLst>
          </p:cNvPr>
          <p:cNvPicPr>
            <a:picLocks noChangeAspect="1"/>
          </p:cNvPicPr>
          <p:nvPr/>
        </p:nvPicPr>
        <p:blipFill>
          <a:blip r:embed="rId7"/>
          <a:stretch>
            <a:fillRect/>
          </a:stretch>
        </p:blipFill>
        <p:spPr>
          <a:xfrm>
            <a:off x="12573000" y="3103632"/>
            <a:ext cx="3827363" cy="5342633"/>
          </a:xfrm>
          <a:prstGeom prst="rect">
            <a:avLst/>
          </a:prstGeom>
          <a:ln>
            <a:solidFill>
              <a:schemeClr val="tx1"/>
            </a:solidFill>
          </a:ln>
        </p:spPr>
      </p:pic>
      <p:pic>
        <p:nvPicPr>
          <p:cNvPr id="6" name="Picture 5">
            <a:extLst>
              <a:ext uri="{FF2B5EF4-FFF2-40B4-BE49-F238E27FC236}">
                <a16:creationId xmlns:a16="http://schemas.microsoft.com/office/drawing/2014/main" id="{38A576D5-CAFE-46C5-90E5-3CBFA8AF4574}"/>
              </a:ext>
            </a:extLst>
          </p:cNvPr>
          <p:cNvPicPr>
            <a:picLocks noChangeAspect="1"/>
          </p:cNvPicPr>
          <p:nvPr/>
        </p:nvPicPr>
        <p:blipFill>
          <a:blip r:embed="rId8"/>
          <a:stretch>
            <a:fillRect/>
          </a:stretch>
        </p:blipFill>
        <p:spPr>
          <a:xfrm>
            <a:off x="15199624" y="718427"/>
            <a:ext cx="2747129" cy="1293662"/>
          </a:xfrm>
          <a:prstGeom prst="rect">
            <a:avLst/>
          </a:prstGeom>
        </p:spPr>
      </p:pic>
    </p:spTree>
    <p:extLst>
      <p:ext uri="{BB962C8B-B14F-4D97-AF65-F5344CB8AC3E}">
        <p14:creationId xmlns:p14="http://schemas.microsoft.com/office/powerpoint/2010/main" val="1453368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14634130" cy="4924425"/>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Improve providers’ competency in providing ARCS.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Reinforce training through </a:t>
            </a:r>
            <a:r>
              <a:rPr lang="en-US" sz="4000" b="1" dirty="0">
                <a:solidFill>
                  <a:srgbClr val="DD5D00"/>
                </a:solidFill>
                <a:latin typeface="Arial" panose="020B0604020202020204" pitchFamily="34" charset="0"/>
                <a:cs typeface="Arial" panose="020B0604020202020204" pitchFamily="34" charset="0"/>
              </a:rPr>
              <a:t>job descriptions </a:t>
            </a:r>
            <a:r>
              <a:rPr lang="en-US" sz="4000" dirty="0">
                <a:latin typeface="Arial" panose="020B0604020202020204" pitchFamily="34" charset="0"/>
                <a:cs typeface="Arial" panose="020B0604020202020204" pitchFamily="34" charset="0"/>
              </a:rPr>
              <a:t>that reference quality standards, job aids, refresher training, mentorship, and supportive supervision.</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Complement trainings with interventions that </a:t>
            </a:r>
            <a:r>
              <a:rPr lang="en-US" sz="4000" b="1" dirty="0">
                <a:solidFill>
                  <a:srgbClr val="DD5D00"/>
                </a:solidFill>
                <a:latin typeface="Arial" panose="020B0604020202020204" pitchFamily="34" charset="0"/>
                <a:cs typeface="Arial" panose="020B0604020202020204" pitchFamily="34" charset="0"/>
              </a:rPr>
              <a:t>address the individual, situational and social factors</a:t>
            </a:r>
            <a:r>
              <a:rPr lang="en-US" sz="4000" dirty="0">
                <a:latin typeface="Arial" panose="020B0604020202020204" pitchFamily="34" charset="0"/>
                <a:cs typeface="Arial" panose="020B0604020202020204" pitchFamily="34" charset="0"/>
              </a:rPr>
              <a:t> contributing to provider bias.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3" name="TextBox 23">
            <a:extLst>
              <a:ext uri="{FF2B5EF4-FFF2-40B4-BE49-F238E27FC236}">
                <a16:creationId xmlns:a16="http://schemas.microsoft.com/office/drawing/2014/main" id="{D7865530-B8AC-4772-AF1E-56BF7C0C894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6" name="Picture 15">
            <a:extLst>
              <a:ext uri="{FF2B5EF4-FFF2-40B4-BE49-F238E27FC236}">
                <a16:creationId xmlns:a16="http://schemas.microsoft.com/office/drawing/2014/main" id="{707BEDB6-B256-4351-B06A-1A780DFDBFCE}"/>
              </a:ext>
            </a:extLst>
          </p:cNvPr>
          <p:cNvPicPr>
            <a:picLocks noChangeAspect="1"/>
          </p:cNvPicPr>
          <p:nvPr/>
        </p:nvPicPr>
        <p:blipFill>
          <a:blip r:embed="rId6"/>
          <a:stretch>
            <a:fillRect/>
          </a:stretch>
        </p:blipFill>
        <p:spPr>
          <a:xfrm>
            <a:off x="15199624" y="718427"/>
            <a:ext cx="2747129" cy="1293662"/>
          </a:xfrm>
          <a:prstGeom prst="rect">
            <a:avLst/>
          </a:prstGeom>
        </p:spPr>
      </p:pic>
    </p:spTree>
    <p:extLst>
      <p:ext uri="{BB962C8B-B14F-4D97-AF65-F5344CB8AC3E}">
        <p14:creationId xmlns:p14="http://schemas.microsoft.com/office/powerpoint/2010/main" val="3999127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14634130" cy="4924425"/>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Collect and use data to design, improve, and track ARCS implementation.</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Use quantitative and qualitative data to </a:t>
            </a:r>
            <a:r>
              <a:rPr lang="en-US" sz="4000" b="1" dirty="0">
                <a:solidFill>
                  <a:srgbClr val="DD5D00"/>
                </a:solidFill>
                <a:latin typeface="Arial" panose="020B0604020202020204" pitchFamily="34" charset="0"/>
                <a:cs typeface="Arial" panose="020B0604020202020204" pitchFamily="34" charset="0"/>
              </a:rPr>
              <a:t>determine the specific needs and preferences </a:t>
            </a:r>
            <a:r>
              <a:rPr lang="en-US" sz="4000" dirty="0">
                <a:latin typeface="Arial" panose="020B0604020202020204" pitchFamily="34" charset="0"/>
                <a:cs typeface="Arial" panose="020B0604020202020204" pitchFamily="34" charset="0"/>
              </a:rPr>
              <a:t>of different adolescent groups.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Review existing health information systems to collect, compile, and </a:t>
            </a:r>
            <a:r>
              <a:rPr lang="en-US" sz="4000" b="1" dirty="0">
                <a:solidFill>
                  <a:srgbClr val="DD5D00"/>
                </a:solidFill>
                <a:latin typeface="Arial" panose="020B0604020202020204" pitchFamily="34" charset="0"/>
                <a:cs typeface="Arial" panose="020B0604020202020204" pitchFamily="34" charset="0"/>
              </a:rPr>
              <a:t>analyze age- and sex-disaggregated data</a:t>
            </a:r>
            <a:r>
              <a:rPr lang="en-US" sz="4000" dirty="0">
                <a:latin typeface="Arial" panose="020B0604020202020204" pitchFamily="34" charset="0"/>
                <a:cs typeface="Arial" panose="020B0604020202020204" pitchFamily="34" charset="0"/>
              </a:rPr>
              <a:t>.</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3" name="TextBox 23">
            <a:extLst>
              <a:ext uri="{FF2B5EF4-FFF2-40B4-BE49-F238E27FC236}">
                <a16:creationId xmlns:a16="http://schemas.microsoft.com/office/drawing/2014/main" id="{D7865530-B8AC-4772-AF1E-56BF7C0C894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4" name="Picture 3">
            <a:extLst>
              <a:ext uri="{FF2B5EF4-FFF2-40B4-BE49-F238E27FC236}">
                <a16:creationId xmlns:a16="http://schemas.microsoft.com/office/drawing/2014/main" id="{2511B1B0-A994-485E-AB37-A069EE38FC29}"/>
              </a:ext>
            </a:extLst>
          </p:cNvPr>
          <p:cNvPicPr>
            <a:picLocks noChangeAspect="1"/>
          </p:cNvPicPr>
          <p:nvPr/>
        </p:nvPicPr>
        <p:blipFill>
          <a:blip r:embed="rId6"/>
          <a:stretch>
            <a:fillRect/>
          </a:stretch>
        </p:blipFill>
        <p:spPr>
          <a:xfrm>
            <a:off x="15199624" y="736553"/>
            <a:ext cx="2606266" cy="1257409"/>
          </a:xfrm>
          <a:prstGeom prst="rect">
            <a:avLst/>
          </a:prstGeom>
        </p:spPr>
      </p:pic>
    </p:spTree>
    <p:extLst>
      <p:ext uri="{BB962C8B-B14F-4D97-AF65-F5344CB8AC3E}">
        <p14:creationId xmlns:p14="http://schemas.microsoft.com/office/powerpoint/2010/main" val="405392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291671" y="3057822"/>
            <a:ext cx="14786529" cy="5847755"/>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Collect and use data to design, improve, and track ARCS implementation.</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Collect </a:t>
            </a:r>
            <a:r>
              <a:rPr lang="en-US" sz="4000" b="1" dirty="0">
                <a:solidFill>
                  <a:srgbClr val="DD5D00"/>
                </a:solidFill>
                <a:latin typeface="Arial" panose="020B0604020202020204" pitchFamily="34" charset="0"/>
                <a:cs typeface="Arial" panose="020B0604020202020204" pitchFamily="34" charset="0"/>
              </a:rPr>
              <a:t>adolescent feedback</a:t>
            </a:r>
            <a:r>
              <a:rPr lang="en-US" sz="4000" dirty="0">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Include </a:t>
            </a:r>
            <a:r>
              <a:rPr lang="en-US" sz="4000" b="1" dirty="0">
                <a:solidFill>
                  <a:srgbClr val="DD5D00"/>
                </a:solidFill>
                <a:latin typeface="Arial" panose="020B0604020202020204" pitchFamily="34" charset="0"/>
                <a:cs typeface="Arial" panose="020B0604020202020204" pitchFamily="34" charset="0"/>
              </a:rPr>
              <a:t>adolescent-focused indicators </a:t>
            </a:r>
            <a:r>
              <a:rPr lang="en-US" sz="4000" dirty="0">
                <a:latin typeface="Arial" panose="020B0604020202020204" pitchFamily="34" charset="0"/>
                <a:cs typeface="Arial" panose="020B0604020202020204" pitchFamily="34" charset="0"/>
              </a:rPr>
              <a:t>in quality improvement frameworks.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Review data at the facility, district, and national level to </a:t>
            </a:r>
            <a:r>
              <a:rPr lang="en-US" sz="4000" b="1" dirty="0">
                <a:solidFill>
                  <a:srgbClr val="DD5D00"/>
                </a:solidFill>
                <a:latin typeface="Arial" panose="020B0604020202020204" pitchFamily="34" charset="0"/>
                <a:cs typeface="Arial" panose="020B0604020202020204" pitchFamily="34" charset="0"/>
              </a:rPr>
              <a:t>ensure that corrective action is taken</a:t>
            </a:r>
            <a:r>
              <a:rPr lang="en-US" sz="4000" dirty="0">
                <a:latin typeface="Arial" panose="020B0604020202020204" pitchFamily="34" charset="0"/>
                <a:cs typeface="Arial" panose="020B0604020202020204" pitchFamily="34" charset="0"/>
              </a:rPr>
              <a:t>, and resources are appropriately allocated.</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3" name="TextBox 23">
            <a:extLst>
              <a:ext uri="{FF2B5EF4-FFF2-40B4-BE49-F238E27FC236}">
                <a16:creationId xmlns:a16="http://schemas.microsoft.com/office/drawing/2014/main" id="{D7865530-B8AC-4772-AF1E-56BF7C0C894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6" name="Picture 15">
            <a:extLst>
              <a:ext uri="{FF2B5EF4-FFF2-40B4-BE49-F238E27FC236}">
                <a16:creationId xmlns:a16="http://schemas.microsoft.com/office/drawing/2014/main" id="{2DB63AA5-582E-4B19-B171-CD2F008AF251}"/>
              </a:ext>
            </a:extLst>
          </p:cNvPr>
          <p:cNvPicPr>
            <a:picLocks noChangeAspect="1"/>
          </p:cNvPicPr>
          <p:nvPr/>
        </p:nvPicPr>
        <p:blipFill>
          <a:blip r:embed="rId6"/>
          <a:stretch>
            <a:fillRect/>
          </a:stretch>
        </p:blipFill>
        <p:spPr>
          <a:xfrm>
            <a:off x="15199624" y="736553"/>
            <a:ext cx="2606266" cy="1257409"/>
          </a:xfrm>
          <a:prstGeom prst="rect">
            <a:avLst/>
          </a:prstGeom>
        </p:spPr>
      </p:pic>
    </p:spTree>
    <p:extLst>
      <p:ext uri="{BB962C8B-B14F-4D97-AF65-F5344CB8AC3E}">
        <p14:creationId xmlns:p14="http://schemas.microsoft.com/office/powerpoint/2010/main" val="87217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26</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14634129" cy="4308872"/>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Address financial barriers to adolescent contraceptive use.</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Include ARCS in </a:t>
            </a:r>
            <a:r>
              <a:rPr lang="en-US" sz="4000" b="1" dirty="0">
                <a:solidFill>
                  <a:srgbClr val="DD5D00"/>
                </a:solidFill>
                <a:latin typeface="Arial" panose="020B0604020202020204" pitchFamily="34" charset="0"/>
                <a:cs typeface="Arial" panose="020B0604020202020204" pitchFamily="34" charset="0"/>
              </a:rPr>
              <a:t>universal health care </a:t>
            </a:r>
            <a:r>
              <a:rPr lang="en-US" sz="4000" dirty="0">
                <a:latin typeface="Arial" panose="020B0604020202020204" pitchFamily="34" charset="0"/>
                <a:cs typeface="Arial" panose="020B0604020202020204" pitchFamily="34" charset="0"/>
              </a:rPr>
              <a:t>and national insurance schemes and/or use other approaches such as </a:t>
            </a:r>
            <a:r>
              <a:rPr lang="en-US" sz="4000" b="1" dirty="0">
                <a:solidFill>
                  <a:srgbClr val="DD5D00"/>
                </a:solidFill>
                <a:latin typeface="Arial" panose="020B0604020202020204" pitchFamily="34" charset="0"/>
                <a:cs typeface="Arial" panose="020B0604020202020204" pitchFamily="34" charset="0"/>
              </a:rPr>
              <a:t>offering vouchers </a:t>
            </a:r>
            <a:r>
              <a:rPr lang="en-US" sz="4000" dirty="0">
                <a:latin typeface="Arial" panose="020B0604020202020204" pitchFamily="34" charset="0"/>
                <a:cs typeface="Arial" panose="020B0604020202020204" pitchFamily="34" charset="0"/>
              </a:rPr>
              <a:t>or offering </a:t>
            </a:r>
            <a:r>
              <a:rPr lang="en-US" sz="4000" b="1" dirty="0">
                <a:solidFill>
                  <a:srgbClr val="DD5D00"/>
                </a:solidFill>
                <a:latin typeface="Arial" panose="020B0604020202020204" pitchFamily="34" charset="0"/>
                <a:cs typeface="Arial" panose="020B0604020202020204" pitchFamily="34" charset="0"/>
              </a:rPr>
              <a:t>subsidized services</a:t>
            </a:r>
            <a:r>
              <a:rPr lang="en-US" sz="4000" dirty="0">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Finance ARCS through </a:t>
            </a:r>
            <a:r>
              <a:rPr lang="en-US" sz="4000" b="1" dirty="0">
                <a:solidFill>
                  <a:srgbClr val="DD5D00"/>
                </a:solidFill>
                <a:latin typeface="Arial" panose="020B0604020202020204" pitchFamily="34" charset="0"/>
                <a:cs typeface="Arial" panose="020B0604020202020204" pitchFamily="34" charset="0"/>
              </a:rPr>
              <a:t>national and sub-national budget allocations </a:t>
            </a:r>
            <a:r>
              <a:rPr lang="en-US" sz="4000" dirty="0">
                <a:latin typeface="Arial" panose="020B0604020202020204" pitchFamily="34" charset="0"/>
                <a:cs typeface="Arial" panose="020B0604020202020204" pitchFamily="34" charset="0"/>
              </a:rPr>
              <a:t>and distributions.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3" name="TextBox 23">
            <a:extLst>
              <a:ext uri="{FF2B5EF4-FFF2-40B4-BE49-F238E27FC236}">
                <a16:creationId xmlns:a16="http://schemas.microsoft.com/office/drawing/2014/main" id="{D7865530-B8AC-4772-AF1E-56BF7C0C894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4" name="Picture 3">
            <a:extLst>
              <a:ext uri="{FF2B5EF4-FFF2-40B4-BE49-F238E27FC236}">
                <a16:creationId xmlns:a16="http://schemas.microsoft.com/office/drawing/2014/main" id="{DEDC4C85-48A3-4BE5-AF6C-0FA2AC579C45}"/>
              </a:ext>
            </a:extLst>
          </p:cNvPr>
          <p:cNvPicPr>
            <a:picLocks noChangeAspect="1"/>
          </p:cNvPicPr>
          <p:nvPr/>
        </p:nvPicPr>
        <p:blipFill>
          <a:blip r:embed="rId6"/>
          <a:stretch>
            <a:fillRect/>
          </a:stretch>
        </p:blipFill>
        <p:spPr>
          <a:xfrm>
            <a:off x="15231906" y="755716"/>
            <a:ext cx="2682472" cy="1226926"/>
          </a:xfrm>
          <a:prstGeom prst="rect">
            <a:avLst/>
          </a:prstGeom>
        </p:spPr>
      </p:pic>
    </p:spTree>
    <p:extLst>
      <p:ext uri="{BB962C8B-B14F-4D97-AF65-F5344CB8AC3E}">
        <p14:creationId xmlns:p14="http://schemas.microsoft.com/office/powerpoint/2010/main" val="971716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2" y="2897243"/>
            <a:ext cx="14325600" cy="6155531"/>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Support meaningful participation and leadership of adolescents.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Ensure that national policies are designed and implemented to </a:t>
            </a:r>
            <a:r>
              <a:rPr lang="en-US" sz="4000" b="1" dirty="0">
                <a:solidFill>
                  <a:srgbClr val="DD5D00"/>
                </a:solidFill>
                <a:latin typeface="Arial" panose="020B0604020202020204" pitchFamily="34" charset="0"/>
                <a:cs typeface="Arial" panose="020B0604020202020204" pitchFamily="34" charset="0"/>
              </a:rPr>
              <a:t>acknowledge adolescents’ rights to meaningful engagement </a:t>
            </a:r>
            <a:r>
              <a:rPr lang="en-US" sz="4000" dirty="0">
                <a:latin typeface="Arial" panose="020B0604020202020204" pitchFamily="34" charset="0"/>
                <a:cs typeface="Arial" panose="020B0604020202020204" pitchFamily="34" charset="0"/>
              </a:rPr>
              <a:t>and establish mechanism that facilitate adolescents’ meaningful participation in the design, implementation, and monitoring of ARCS.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Support adolescents to effectively contribute to </a:t>
            </a:r>
            <a:r>
              <a:rPr lang="en-US" sz="4000" b="1" dirty="0">
                <a:solidFill>
                  <a:srgbClr val="DD5D00"/>
                </a:solidFill>
                <a:latin typeface="Arial" panose="020B0604020202020204" pitchFamily="34" charset="0"/>
                <a:cs typeface="Arial" panose="020B0604020202020204" pitchFamily="34" charset="0"/>
              </a:rPr>
              <a:t>advocacy, governance and accountability</a:t>
            </a:r>
            <a:r>
              <a:rPr lang="en-US" sz="4000" dirty="0">
                <a:latin typeface="Arial" panose="020B0604020202020204" pitchFamily="34" charset="0"/>
                <a:cs typeface="Arial" panose="020B0604020202020204" pitchFamily="34" charset="0"/>
              </a:rPr>
              <a:t> efforts.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3" name="TextBox 23">
            <a:extLst>
              <a:ext uri="{FF2B5EF4-FFF2-40B4-BE49-F238E27FC236}">
                <a16:creationId xmlns:a16="http://schemas.microsoft.com/office/drawing/2014/main" id="{D7865530-B8AC-4772-AF1E-56BF7C0C894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4" name="Picture 3">
            <a:extLst>
              <a:ext uri="{FF2B5EF4-FFF2-40B4-BE49-F238E27FC236}">
                <a16:creationId xmlns:a16="http://schemas.microsoft.com/office/drawing/2014/main" id="{DE0ED00A-64C4-4599-AF1F-52F84B15698A}"/>
              </a:ext>
            </a:extLst>
          </p:cNvPr>
          <p:cNvPicPr>
            <a:picLocks noChangeAspect="1"/>
          </p:cNvPicPr>
          <p:nvPr/>
        </p:nvPicPr>
        <p:blipFill>
          <a:blip r:embed="rId6"/>
          <a:stretch>
            <a:fillRect/>
          </a:stretch>
        </p:blipFill>
        <p:spPr>
          <a:xfrm>
            <a:off x="15199624" y="770846"/>
            <a:ext cx="2690093" cy="1188823"/>
          </a:xfrm>
          <a:prstGeom prst="rect">
            <a:avLst/>
          </a:prstGeom>
        </p:spPr>
      </p:pic>
    </p:spTree>
    <p:extLst>
      <p:ext uri="{BB962C8B-B14F-4D97-AF65-F5344CB8AC3E}">
        <p14:creationId xmlns:p14="http://schemas.microsoft.com/office/powerpoint/2010/main" val="225922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29B53F6E-B851-44CE-BDCB-036F90572855}"/>
              </a:ext>
            </a:extLst>
          </p:cNvPr>
          <p:cNvSpPr/>
          <p:nvPr/>
        </p:nvSpPr>
        <p:spPr>
          <a:xfrm flipV="1">
            <a:off x="-11461" y="-3"/>
            <a:ext cx="18257632" cy="36075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29" name="TextBox 23">
            <a:extLst>
              <a:ext uri="{FF2B5EF4-FFF2-40B4-BE49-F238E27FC236}">
                <a16:creationId xmlns:a16="http://schemas.microsoft.com/office/drawing/2014/main" id="{0B9041DE-775B-49C9-B65A-D40ECD7BB6E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E857B40E-3615-4399-B52C-92664C176130}"/>
              </a:ext>
            </a:extLst>
          </p:cNvPr>
          <p:cNvSpPr/>
          <p:nvPr/>
        </p:nvSpPr>
        <p:spPr>
          <a:xfrm flipV="1">
            <a:off x="-11461" y="-2"/>
            <a:ext cx="18257632" cy="3610798"/>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822368"/>
                  <a:chOff x="9421078" y="7042807"/>
                  <a:chExt cx="4937538" cy="822368"/>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822368"/>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21191"/>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8" name="TextBox 23">
            <a:extLst>
              <a:ext uri="{FF2B5EF4-FFF2-40B4-BE49-F238E27FC236}">
                <a16:creationId xmlns:a16="http://schemas.microsoft.com/office/drawing/2014/main" id="{10D19D6B-9193-4191-A8E9-221F8D4F5BCF}"/>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CCF56B8D-1E73-4D59-9B4E-45BD73274BC7}"/>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612796" y="3641226"/>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DD5D00"/>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DD5D00"/>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8" name="TextBox 23">
            <a:extLst>
              <a:ext uri="{FF2B5EF4-FFF2-40B4-BE49-F238E27FC236}">
                <a16:creationId xmlns:a16="http://schemas.microsoft.com/office/drawing/2014/main" id="{DBBD2205-E4C3-4A45-8A69-22BCC12E25B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3187189"/>
            <a:chOff x="-1192946" y="454440"/>
            <a:chExt cx="14009365" cy="4249586"/>
          </a:xfrm>
        </p:grpSpPr>
        <p:sp>
          <p:nvSpPr>
            <p:cNvPr id="5" name="TextBox 5"/>
            <p:cNvSpPr txBox="1"/>
            <p:nvPr/>
          </p:nvSpPr>
          <p:spPr>
            <a:xfrm>
              <a:off x="-1161686" y="2139220"/>
              <a:ext cx="10251413"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Apply a systems approach to make existing contraceptive services </a:t>
              </a:r>
              <a:r>
                <a:rPr lang="en-US" sz="4400" i="1" dirty="0">
                  <a:solidFill>
                    <a:srgbClr val="000000"/>
                  </a:solidFill>
                  <a:latin typeface="Arial" panose="020B0604020202020204" pitchFamily="34" charset="0"/>
                  <a:cs typeface="Arial" panose="020B0604020202020204" pitchFamily="34" charset="0"/>
                </a:rPr>
                <a:t>adolescent-responsive.</a:t>
              </a:r>
              <a:endParaRPr lang="en-US" sz="4400" dirty="0">
                <a:solidFill>
                  <a:srgbClr val="000000"/>
                </a:solidFill>
                <a:latin typeface="Arial" panose="020B0604020202020204" pitchFamily="34" charset="0"/>
                <a:cs typeface="Arial" panose="020B0604020202020204" pitchFamily="34" charset="0"/>
              </a:endParaRP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89ADB53D-8E00-43D5-AAB6-A3BF22B301EA}"/>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173044A6-E89A-4478-9298-52C1D499ED1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295400" y="3292452"/>
            <a:ext cx="6519499" cy="5293757"/>
          </a:xfrm>
          <a:prstGeom prst="rect">
            <a:avLst/>
          </a:prstGeom>
        </p:spPr>
        <p:txBody>
          <a:bodyPr wrap="square" lIns="0" tIns="0" rIns="0" bIns="0" rtlCol="0" anchor="t">
            <a:spAutoFit/>
          </a:bodyPr>
          <a:lstStyle/>
          <a:p>
            <a:pPr>
              <a:spcAft>
                <a:spcPts val="1200"/>
              </a:spcAft>
            </a:pPr>
            <a:r>
              <a:rPr lang="en-US" sz="3600" b="0" i="0" u="none" strike="noStrike" baseline="0" dirty="0">
                <a:solidFill>
                  <a:srgbClr val="1E1E1E"/>
                </a:solidFill>
                <a:latin typeface="Arial" panose="020B0604020202020204" pitchFamily="34" charset="0"/>
                <a:cs typeface="Arial" panose="020B0604020202020204" pitchFamily="34" charset="0"/>
              </a:rPr>
              <a:t>Health systems must institutionalize service delivery that: </a:t>
            </a:r>
          </a:p>
          <a:p>
            <a:pPr marL="571500" indent="-571500">
              <a:spcAft>
                <a:spcPts val="1200"/>
              </a:spcAft>
              <a:buFont typeface="Arial" panose="020B0604020202020204" pitchFamily="34" charset="0"/>
              <a:buChar char="•"/>
            </a:pPr>
            <a:r>
              <a:rPr lang="en-US" sz="3600" dirty="0">
                <a:latin typeface="Arial" panose="020B0604020202020204" pitchFamily="34" charset="0"/>
                <a:cs typeface="Arial" panose="020B0604020202020204" pitchFamily="34" charset="0"/>
              </a:rPr>
              <a:t>A</a:t>
            </a:r>
            <a:r>
              <a:rPr lang="en-US" sz="3600" i="0" u="none" strike="noStrike" baseline="0" dirty="0">
                <a:latin typeface="Arial" panose="020B0604020202020204" pitchFamily="34" charset="0"/>
                <a:cs typeface="Arial" panose="020B0604020202020204" pitchFamily="34" charset="0"/>
              </a:rPr>
              <a:t>cknowledges adolescents as distinct from other age groups</a:t>
            </a:r>
            <a:endParaRPr lang="en-US" sz="3600" dirty="0">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pPr>
            <a:r>
              <a:rPr lang="en-US" sz="3600" b="0" i="0" u="none" strike="noStrike" baseline="0" dirty="0">
                <a:solidFill>
                  <a:srgbClr val="1E1E1E"/>
                </a:solidFill>
                <a:latin typeface="Arial" panose="020B0604020202020204" pitchFamily="34" charset="0"/>
                <a:cs typeface="Arial" panose="020B0604020202020204" pitchFamily="34" charset="0"/>
              </a:rPr>
              <a:t>Addresses the </a:t>
            </a:r>
            <a:r>
              <a:rPr lang="en-US" sz="3600" b="1" i="0" u="none" strike="noStrike" baseline="0" dirty="0">
                <a:solidFill>
                  <a:srgbClr val="DD5D00"/>
                </a:solidFill>
                <a:latin typeface="Arial" panose="020B0604020202020204" pitchFamily="34" charset="0"/>
                <a:cs typeface="Arial" panose="020B0604020202020204" pitchFamily="34" charset="0"/>
              </a:rPr>
              <a:t>barriers </a:t>
            </a:r>
            <a:r>
              <a:rPr lang="en-US" sz="3600" b="0" i="0" u="none" strike="noStrike" baseline="0" dirty="0">
                <a:solidFill>
                  <a:srgbClr val="1E1E1E"/>
                </a:solidFill>
                <a:latin typeface="Arial" panose="020B0604020202020204" pitchFamily="34" charset="0"/>
                <a:cs typeface="Arial" panose="020B0604020202020204" pitchFamily="34" charset="0"/>
              </a:rPr>
              <a:t>that limit adolescents’ access to and use of contraception.</a:t>
            </a:r>
            <a:endParaRPr lang="en-US" sz="3600"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5" name="TextBox 23">
            <a:extLst>
              <a:ext uri="{FF2B5EF4-FFF2-40B4-BE49-F238E27FC236}">
                <a16:creationId xmlns:a16="http://schemas.microsoft.com/office/drawing/2014/main" id="{CE4CE80D-057B-4609-B8A4-BEC8CBEA6CE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
        <p:nvSpPr>
          <p:cNvPr id="13" name="TextBox 8">
            <a:extLst>
              <a:ext uri="{FF2B5EF4-FFF2-40B4-BE49-F238E27FC236}">
                <a16:creationId xmlns:a16="http://schemas.microsoft.com/office/drawing/2014/main" id="{C415B80F-AD28-4402-93E9-B37E330076AD}"/>
              </a:ext>
            </a:extLst>
          </p:cNvPr>
          <p:cNvSpPr txBox="1"/>
          <p:nvPr/>
        </p:nvSpPr>
        <p:spPr>
          <a:xfrm>
            <a:off x="10306068" y="2803825"/>
            <a:ext cx="7143732" cy="795089"/>
          </a:xfrm>
          <a:prstGeom prst="rect">
            <a:avLst/>
          </a:prstGeom>
        </p:spPr>
        <p:txBody>
          <a:bodyPr wrap="square" lIns="0" tIns="0" rIns="0" bIns="0" rtlCol="0" anchor="t">
            <a:spAutoFit/>
          </a:bodyPr>
          <a:lstStyle/>
          <a:p>
            <a:pPr>
              <a:lnSpc>
                <a:spcPts val="3079"/>
              </a:lnSpc>
              <a:spcBef>
                <a:spcPct val="0"/>
              </a:spcBef>
            </a:pPr>
            <a:r>
              <a:rPr lang="en-US" sz="3000" b="1" dirty="0">
                <a:solidFill>
                  <a:srgbClr val="DD5D00"/>
                </a:solidFill>
                <a:latin typeface="Arial" panose="020B0604020202020204" pitchFamily="34" charset="0"/>
                <a:cs typeface="Arial" panose="020B0604020202020204" pitchFamily="34" charset="0"/>
              </a:rPr>
              <a:t>Barriers</a:t>
            </a:r>
            <a:r>
              <a:rPr lang="en-US" sz="3000" b="1" dirty="0">
                <a:solidFill>
                  <a:srgbClr val="000000"/>
                </a:solidFill>
                <a:latin typeface="Arial" panose="020B0604020202020204" pitchFamily="34" charset="0"/>
                <a:cs typeface="Arial" panose="020B0604020202020204" pitchFamily="34" charset="0"/>
              </a:rPr>
              <a:t> to access and use of contraceptive services for adolescents</a:t>
            </a:r>
          </a:p>
        </p:txBody>
      </p:sp>
      <p:pic>
        <p:nvPicPr>
          <p:cNvPr id="4" name="Picture 3">
            <a:extLst>
              <a:ext uri="{FF2B5EF4-FFF2-40B4-BE49-F238E27FC236}">
                <a16:creationId xmlns:a16="http://schemas.microsoft.com/office/drawing/2014/main" id="{B8014D32-CAC1-4BB8-881A-4963AB5ED452}"/>
              </a:ext>
            </a:extLst>
          </p:cNvPr>
          <p:cNvPicPr>
            <a:picLocks noChangeAspect="1"/>
          </p:cNvPicPr>
          <p:nvPr/>
        </p:nvPicPr>
        <p:blipFill>
          <a:blip r:embed="rId4"/>
          <a:stretch>
            <a:fillRect/>
          </a:stretch>
        </p:blipFill>
        <p:spPr>
          <a:xfrm>
            <a:off x="8207146" y="3681030"/>
            <a:ext cx="4632362" cy="4961772"/>
          </a:xfrm>
          <a:prstGeom prst="rect">
            <a:avLst/>
          </a:prstGeom>
        </p:spPr>
      </p:pic>
      <p:pic>
        <p:nvPicPr>
          <p:cNvPr id="7" name="Picture 6">
            <a:extLst>
              <a:ext uri="{FF2B5EF4-FFF2-40B4-BE49-F238E27FC236}">
                <a16:creationId xmlns:a16="http://schemas.microsoft.com/office/drawing/2014/main" id="{329CBB2C-5E70-41C5-832C-3D85C66F1FDC}"/>
              </a:ext>
            </a:extLst>
          </p:cNvPr>
          <p:cNvPicPr>
            <a:picLocks noChangeAspect="1"/>
          </p:cNvPicPr>
          <p:nvPr/>
        </p:nvPicPr>
        <p:blipFill>
          <a:blip r:embed="rId5"/>
          <a:stretch>
            <a:fillRect/>
          </a:stretch>
        </p:blipFill>
        <p:spPr>
          <a:xfrm>
            <a:off x="12839508" y="3736098"/>
            <a:ext cx="4381308" cy="4963677"/>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37D85E9A-87ED-4E14-BCCE-C9A7A0F1C3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7973" y="2803825"/>
            <a:ext cx="1836336" cy="762839"/>
          </a:xfrm>
          <a:prstGeom prst="rect">
            <a:avLst/>
          </a:prstGeom>
        </p:spPr>
      </p:pic>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173044A6-E89A-4478-9298-52C1D499ED1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421486" y="3225925"/>
            <a:ext cx="14656714" cy="4616648"/>
          </a:xfrm>
          <a:prstGeom prst="rect">
            <a:avLst/>
          </a:prstGeom>
        </p:spPr>
        <p:txBody>
          <a:bodyPr wrap="square" lIns="0" tIns="0" rIns="0" bIns="0" rtlCol="0" anchor="t">
            <a:spAutoFit/>
          </a:bodyPr>
          <a:lstStyle/>
          <a:p>
            <a:pPr>
              <a:lnSpc>
                <a:spcPts val="4500"/>
              </a:lnSpc>
            </a:pPr>
            <a:r>
              <a:rPr lang="en-US" sz="4000" dirty="0">
                <a:latin typeface="Arial" panose="020B0604020202020204" pitchFamily="34" charset="0"/>
                <a:cs typeface="Arial" panose="020B0604020202020204" pitchFamily="34" charset="0"/>
              </a:rPr>
              <a:t>Adolescent-friendly services, when well-designed and well-implemented, can help </a:t>
            </a:r>
            <a:r>
              <a:rPr lang="en-US" sz="4000" b="1" dirty="0">
                <a:solidFill>
                  <a:srgbClr val="DD5D00"/>
                </a:solidFill>
                <a:latin typeface="Arial" panose="020B0604020202020204" pitchFamily="34" charset="0"/>
                <a:cs typeface="Arial" panose="020B0604020202020204" pitchFamily="34" charset="0"/>
              </a:rPr>
              <a:t>increase access to and use of contraception</a:t>
            </a:r>
            <a:r>
              <a:rPr lang="en-US" sz="4000" dirty="0">
                <a:latin typeface="Arial" panose="020B0604020202020204" pitchFamily="34" charset="0"/>
                <a:cs typeface="Arial" panose="020B0604020202020204" pitchFamily="34" charset="0"/>
              </a:rPr>
              <a:t>.</a:t>
            </a:r>
          </a:p>
          <a:p>
            <a:pPr>
              <a:lnSpc>
                <a:spcPts val="4500"/>
              </a:lnSpc>
            </a:pPr>
            <a:endParaRPr lang="en-US" sz="4000" dirty="0">
              <a:latin typeface="Arial" panose="020B0604020202020204" pitchFamily="34" charset="0"/>
              <a:cs typeface="Arial" panose="020B0604020202020204" pitchFamily="34" charset="0"/>
            </a:endParaRPr>
          </a:p>
          <a:p>
            <a:pPr>
              <a:lnSpc>
                <a:spcPts val="4500"/>
              </a:lnSpc>
            </a:pPr>
            <a:r>
              <a:rPr lang="en-US" sz="4000" b="0" i="0" u="none" strike="noStrike" baseline="0" dirty="0">
                <a:latin typeface="Arial" panose="020B0604020202020204" pitchFamily="34" charset="0"/>
                <a:cs typeface="Arial" panose="020B0604020202020204" pitchFamily="34" charset="0"/>
              </a:rPr>
              <a:t>Establishing adolescent-responsive contraceptive services (ARCS) is emerging as a more </a:t>
            </a:r>
            <a:r>
              <a:rPr lang="en-US" sz="4000" b="1" i="0" u="none" strike="noStrike" baseline="0" dirty="0">
                <a:solidFill>
                  <a:srgbClr val="DD5D00"/>
                </a:solidFill>
                <a:latin typeface="Arial" panose="020B0604020202020204" pitchFamily="34" charset="0"/>
                <a:cs typeface="Arial" panose="020B0604020202020204" pitchFamily="34" charset="0"/>
              </a:rPr>
              <a:t>scalable and sustainable </a:t>
            </a:r>
            <a:r>
              <a:rPr lang="en-US" sz="4000" b="0" i="0" u="none" strike="noStrike" baseline="0" dirty="0">
                <a:latin typeface="Arial" panose="020B0604020202020204" pitchFamily="34" charset="0"/>
                <a:cs typeface="Arial" panose="020B0604020202020204" pitchFamily="34" charset="0"/>
              </a:rPr>
              <a:t>way to meet adolescents’ needs for contraceptive information and services. </a:t>
            </a:r>
            <a:endParaRPr lang="en-US" sz="4000"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5" name="TextBox 23">
            <a:extLst>
              <a:ext uri="{FF2B5EF4-FFF2-40B4-BE49-F238E27FC236}">
                <a16:creationId xmlns:a16="http://schemas.microsoft.com/office/drawing/2014/main" id="{CE4CE80D-057B-4609-B8A4-BEC8CBEA6CE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spTree>
    <p:extLst>
      <p:ext uri="{BB962C8B-B14F-4D97-AF65-F5344CB8AC3E}">
        <p14:creationId xmlns:p14="http://schemas.microsoft.com/office/powerpoint/2010/main" val="12462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173044A6-E89A-4478-9298-52C1D499ED1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65532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A systems-approach to ARCS</a:t>
            </a:r>
          </a:p>
        </p:txBody>
      </p:sp>
      <p:sp>
        <p:nvSpPr>
          <p:cNvPr id="15" name="TextBox 23">
            <a:extLst>
              <a:ext uri="{FF2B5EF4-FFF2-40B4-BE49-F238E27FC236}">
                <a16:creationId xmlns:a16="http://schemas.microsoft.com/office/drawing/2014/main" id="{CE4CE80D-057B-4609-B8A4-BEC8CBEA6CE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Adolescent-Responsive Contraceptive Services</a:t>
            </a:r>
          </a:p>
        </p:txBody>
      </p:sp>
      <p:pic>
        <p:nvPicPr>
          <p:cNvPr id="3" name="Picture 2">
            <a:extLst>
              <a:ext uri="{FF2B5EF4-FFF2-40B4-BE49-F238E27FC236}">
                <a16:creationId xmlns:a16="http://schemas.microsoft.com/office/drawing/2014/main" id="{97C57BC1-307D-4D6A-B564-7C05A24C5C25}"/>
              </a:ext>
            </a:extLst>
          </p:cNvPr>
          <p:cNvPicPr>
            <a:picLocks noChangeAspect="1"/>
          </p:cNvPicPr>
          <p:nvPr/>
        </p:nvPicPr>
        <p:blipFill>
          <a:blip r:embed="rId4"/>
          <a:stretch>
            <a:fillRect/>
          </a:stretch>
        </p:blipFill>
        <p:spPr>
          <a:xfrm>
            <a:off x="7096576" y="2262528"/>
            <a:ext cx="10703481" cy="6538211"/>
          </a:xfrm>
          <a:prstGeom prst="rect">
            <a:avLst/>
          </a:prstGeom>
        </p:spPr>
      </p:pic>
      <p:sp>
        <p:nvSpPr>
          <p:cNvPr id="10" name="TextBox 10">
            <a:extLst>
              <a:ext uri="{FF2B5EF4-FFF2-40B4-BE49-F238E27FC236}">
                <a16:creationId xmlns:a16="http://schemas.microsoft.com/office/drawing/2014/main" id="{9C15F4C6-D09C-4A33-9E9C-AADBC4470F49}"/>
              </a:ext>
            </a:extLst>
          </p:cNvPr>
          <p:cNvSpPr txBox="1"/>
          <p:nvPr/>
        </p:nvSpPr>
        <p:spPr>
          <a:xfrm>
            <a:off x="828223" y="3368006"/>
            <a:ext cx="6268353" cy="492442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u="none" strike="noStrike" baseline="0" dirty="0">
                <a:solidFill>
                  <a:srgbClr val="1E1E1E"/>
                </a:solidFill>
                <a:latin typeface="Arial" panose="020B0604020202020204" pitchFamily="34" charset="0"/>
                <a:cs typeface="Arial" panose="020B0604020202020204" pitchFamily="34" charset="0"/>
              </a:rPr>
              <a:t>A systems approach implies that policies, procedures, and programs across the entire health system are adapted to respond to the diverse needs and preferences of adolescents. </a:t>
            </a:r>
            <a:endParaRPr lang="en-US" sz="4000" b="0" i="0" u="none" strike="noStrike" baseline="0" dirty="0">
              <a:solidFill>
                <a:srgbClr val="211D1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221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10181</TotalTime>
  <Words>6049</Words>
  <Application>Microsoft Office PowerPoint</Application>
  <PresentationFormat>Custom</PresentationFormat>
  <Paragraphs>436</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Proxima Nova</vt:lpstr>
      <vt:lpstr>Aileron Heavy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439</cp:revision>
  <dcterms:created xsi:type="dcterms:W3CDTF">2006-08-16T00:00:00Z</dcterms:created>
  <dcterms:modified xsi:type="dcterms:W3CDTF">2021-05-04T21:04:18Z</dcterms:modified>
  <dc:identifier>DAEXLFOVi-U</dc:identifier>
</cp:coreProperties>
</file>