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24"/>
  </p:notesMasterIdLst>
  <p:sldIdLst>
    <p:sldId id="256" r:id="rId2"/>
    <p:sldId id="328" r:id="rId3"/>
    <p:sldId id="297" r:id="rId4"/>
    <p:sldId id="318" r:id="rId5"/>
    <p:sldId id="326" r:id="rId6"/>
    <p:sldId id="260" r:id="rId7"/>
    <p:sldId id="327" r:id="rId8"/>
    <p:sldId id="314" r:id="rId9"/>
    <p:sldId id="300" r:id="rId10"/>
    <p:sldId id="329" r:id="rId11"/>
    <p:sldId id="338" r:id="rId12"/>
    <p:sldId id="340" r:id="rId13"/>
    <p:sldId id="335" r:id="rId14"/>
    <p:sldId id="301" r:id="rId15"/>
    <p:sldId id="302" r:id="rId16"/>
    <p:sldId id="303" r:id="rId17"/>
    <p:sldId id="332" r:id="rId18"/>
    <p:sldId id="333" r:id="rId19"/>
    <p:sldId id="334" r:id="rId20"/>
    <p:sldId id="336" r:id="rId21"/>
    <p:sldId id="308" r:id="rId22"/>
    <p:sldId id="320" r:id="rId23"/>
  </p:sldIdLst>
  <p:sldSz cx="18288000" cy="10287000"/>
  <p:notesSz cx="6858000" cy="9144000"/>
  <p:embeddedFontLst>
    <p:embeddedFont>
      <p:font typeface="Aileron Heavy" panose="020B0604020202020204" charset="0"/>
      <p:regular r:id="rId25"/>
    </p:embeddedFont>
    <p:embeddedFont>
      <p:font typeface="Aileron Heavy Bold" panose="020B0604020202020204" charset="0"/>
      <p:regular r:id="rId26"/>
    </p:embeddedFont>
    <p:embeddedFont>
      <p:font typeface="Calibri" panose="020F0502020204030204" pitchFamily="34" charset="0"/>
      <p:regular r:id="rId27"/>
      <p:bold r:id="rId28"/>
      <p:italic r:id="rId29"/>
      <p:boldItalic r:id="rId30"/>
    </p:embeddedFont>
    <p:embeddedFont>
      <p:font typeface="Open Sans Hebrew Condensed Bold" panose="00000806000000000000" pitchFamily="2" charset="-79"/>
      <p:regular r:id="rId31"/>
      <p:bold r:id="rId32"/>
      <p:boldItalic r:id="rId33"/>
    </p:embeddedFont>
    <p:embeddedFont>
      <p:font typeface="Proxima Nova" panose="020B060402020202020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A8E"/>
    <a:srgbClr val="1590AE"/>
    <a:srgbClr val="DD5D00"/>
    <a:srgbClr val="D99694"/>
    <a:srgbClr val="AD013E"/>
    <a:srgbClr val="6E81AE"/>
    <a:srgbClr val="F3AE7B"/>
    <a:srgbClr val="00689D"/>
    <a:srgbClr val="6BBB99"/>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9521" autoAdjust="0"/>
  </p:normalViewPr>
  <p:slideViewPr>
    <p:cSldViewPr>
      <p:cViewPr varScale="1">
        <p:scale>
          <a:sx n="37" d="100"/>
          <a:sy n="37" d="100"/>
        </p:scale>
        <p:origin x="164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When appropriately designed and implemented, community health worker (CHW) programs can increase use of contraception, particularly where unmet need is high, access is low, and geographic or social barriers to use of services exist. </a:t>
            </a:r>
          </a:p>
          <a:p>
            <a:endParaRPr lang="en-US" sz="1200" b="0" i="0" u="none" strike="noStrike" baseline="0" dirty="0">
              <a:solidFill>
                <a:srgbClr val="211D1E"/>
              </a:solidFill>
              <a:latin typeface="Arial" panose="020B0604020202020204" pitchFamily="34" charset="0"/>
              <a:cs typeface="Arial" panose="020B0604020202020204" pitchFamily="34" charset="0"/>
            </a:endParaRPr>
          </a:p>
          <a:p>
            <a:r>
              <a:rPr lang="en-US" b="0" i="0" dirty="0">
                <a:solidFill>
                  <a:srgbClr val="FFFFFF"/>
                </a:solidFill>
                <a:effectLst/>
                <a:latin typeface="Arial" panose="020B0604020202020204" pitchFamily="34" charset="0"/>
                <a:cs typeface="Arial" panose="020B0604020202020204" pitchFamily="34" charset="0"/>
              </a:rPr>
              <a:t>© 2012 Katy Doyle, Courtesy of </a:t>
            </a:r>
            <a:r>
              <a:rPr lang="en-US" b="0" i="0" dirty="0" err="1">
                <a:solidFill>
                  <a:srgbClr val="FFFFFF"/>
                </a:solidFill>
                <a:effectLst/>
                <a:latin typeface="Arial" panose="020B0604020202020204" pitchFamily="34" charset="0"/>
                <a:cs typeface="Arial" panose="020B0604020202020204" pitchFamily="34" charset="0"/>
              </a:rPr>
              <a:t>Photoshare</a:t>
            </a:r>
            <a:endParaRPr lang="en-US" b="0" i="0" dirty="0">
              <a:solidFill>
                <a:srgbClr val="FFFFFF"/>
              </a:solidFill>
              <a:effectLst/>
              <a:latin typeface="Arial" panose="020B0604020202020204" pitchFamily="34" charset="0"/>
              <a:cs typeface="Arial" panose="020B0604020202020204" pitchFamily="34" charset="0"/>
            </a:endParaRPr>
          </a:p>
          <a:p>
            <a:endParaRPr lang="en-US" sz="1200" b="0" i="0" u="none" strike="noStrike" baseline="0" dirty="0">
              <a:solidFill>
                <a:srgbClr val="FFFFFF"/>
              </a:solidFill>
              <a:effectLst/>
              <a:latin typeface="Arial" panose="020B0604020202020204" pitchFamily="34" charset="0"/>
              <a:cs typeface="Arial" panose="020B0604020202020204" pitchFamily="34" charset="0"/>
            </a:endParaRPr>
          </a:p>
          <a:p>
            <a:r>
              <a:rPr lang="en-US" sz="1200" b="0" i="0" u="none" strike="noStrike" baseline="0" dirty="0">
                <a:solidFill>
                  <a:srgbClr val="FFFFFF"/>
                </a:solidFill>
                <a:effectLst/>
                <a:latin typeface="Arial" panose="020B0604020202020204" pitchFamily="34" charset="0"/>
                <a:cs typeface="Arial" panose="020B0604020202020204" pitchFamily="34" charset="0"/>
              </a:rPr>
              <a:t>REVISED</a:t>
            </a:r>
            <a:r>
              <a:rPr lang="en-US" sz="1200" b="0" i="0" u="none" strike="noStrike" baseline="0">
                <a:solidFill>
                  <a:srgbClr val="FFFFFF"/>
                </a:solidFill>
                <a:effectLst/>
                <a:latin typeface="Arial" panose="020B0604020202020204" pitchFamily="34" charset="0"/>
                <a:cs typeface="Arial" panose="020B0604020202020204" pitchFamily="34" charset="0"/>
              </a:rPr>
              <a:t>: 5/4/21</a:t>
            </a:r>
            <a:endParaRPr lang="en-US" sz="1200" b="0" i="0" u="none" strike="noStrike" baseline="0" dirty="0">
              <a:solidFill>
                <a:srgbClr val="211D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CHW programs may </a:t>
            </a:r>
            <a:r>
              <a:rPr lang="en-US" sz="1200" b="1" dirty="0">
                <a:solidFill>
                  <a:srgbClr val="054A8E"/>
                </a:solidFill>
                <a:latin typeface="Arial" panose="020B0604020202020204" pitchFamily="34" charset="0"/>
                <a:cs typeface="Arial" panose="020B0604020202020204" pitchFamily="34" charset="0"/>
              </a:rPr>
              <a:t>reduce unmet need </a:t>
            </a:r>
            <a:r>
              <a:rPr lang="en-US" sz="1200" dirty="0">
                <a:solidFill>
                  <a:srgbClr val="000000"/>
                </a:solidFill>
                <a:latin typeface="Arial" panose="020B0604020202020204" pitchFamily="34" charset="0"/>
                <a:cs typeface="Arial" panose="020B0604020202020204" pitchFamily="34" charset="0"/>
              </a:rPr>
              <a:t>in countries with large rural populations.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Countries such as </a:t>
            </a:r>
            <a:r>
              <a:rPr lang="en-US" sz="1200" b="1" dirty="0">
                <a:solidFill>
                  <a:srgbClr val="000000"/>
                </a:solidFill>
                <a:latin typeface="Arial" panose="020B0604020202020204" pitchFamily="34" charset="0"/>
                <a:cs typeface="Arial" panose="020B0604020202020204" pitchFamily="34" charset="0"/>
              </a:rPr>
              <a:t>Bangladesh</a:t>
            </a:r>
            <a:r>
              <a:rPr lang="en-US" sz="1200" dirty="0">
                <a:solidFill>
                  <a:srgbClr val="000000"/>
                </a:solidFill>
                <a:latin typeface="Arial" panose="020B0604020202020204" pitchFamily="34" charset="0"/>
                <a:cs typeface="Arial" panose="020B0604020202020204" pitchFamily="34" charset="0"/>
              </a:rPr>
              <a:t> and </a:t>
            </a:r>
            <a:r>
              <a:rPr lang="en-US" sz="1200" b="1" dirty="0">
                <a:solidFill>
                  <a:srgbClr val="000000"/>
                </a:solidFill>
                <a:latin typeface="Arial" panose="020B0604020202020204" pitchFamily="34" charset="0"/>
                <a:cs typeface="Arial" panose="020B0604020202020204" pitchFamily="34" charset="0"/>
              </a:rPr>
              <a:t>Indonesia</a:t>
            </a:r>
            <a:r>
              <a:rPr lang="en-US" sz="1200" dirty="0">
                <a:solidFill>
                  <a:srgbClr val="000000"/>
                </a:solidFill>
                <a:latin typeface="Arial" panose="020B0604020202020204" pitchFamily="34" charset="0"/>
                <a:cs typeface="Arial" panose="020B0604020202020204" pitchFamily="34" charset="0"/>
              </a:rPr>
              <a:t> have strong CHW programs in which CHWs deliver a significant share of modern methods to their communities. </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 Bangladesh 23% and in Indonesia 19%, of modern contraceptive users indicate CHWs as their last source of contraceptive supply.</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 both these countries, there is also low unmet need for family planning in rural areas (14 and 11%, respectively) (</a:t>
            </a:r>
            <a:r>
              <a:rPr lang="en-US" sz="1200" dirty="0" err="1">
                <a:solidFill>
                  <a:srgbClr val="000000"/>
                </a:solidFill>
                <a:latin typeface="Arial" panose="020B0604020202020204" pitchFamily="34" charset="0"/>
                <a:cs typeface="Arial" panose="020B0604020202020204" pitchFamily="34" charset="0"/>
              </a:rPr>
              <a:t>Prata</a:t>
            </a:r>
            <a:r>
              <a:rPr lang="en-US" sz="1200" dirty="0">
                <a:solidFill>
                  <a:srgbClr val="000000"/>
                </a:solidFill>
                <a:latin typeface="Arial" panose="020B0604020202020204" pitchFamily="34" charset="0"/>
                <a:cs typeface="Arial" panose="020B0604020202020204" pitchFamily="34" charset="0"/>
              </a:rPr>
              <a:t> et al., 2005).</a:t>
            </a:r>
          </a:p>
          <a:p>
            <a:pPr marL="171450" lvl="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CHWs working in coordination with a functioning health system can </a:t>
            </a:r>
            <a:r>
              <a:rPr lang="en-US" sz="1200" b="1" dirty="0">
                <a:solidFill>
                  <a:srgbClr val="054A8E"/>
                </a:solidFill>
                <a:latin typeface="Arial" panose="020B0604020202020204" pitchFamily="34" charset="0"/>
                <a:cs typeface="Arial" panose="020B0604020202020204" pitchFamily="34" charset="0"/>
              </a:rPr>
              <a:t>reduce fertility rates.</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 </a:t>
            </a:r>
            <a:r>
              <a:rPr lang="en-US" sz="1200" b="1" i="0" u="none" strike="noStrike" baseline="0" dirty="0">
                <a:solidFill>
                  <a:srgbClr val="221E1F"/>
                </a:solidFill>
                <a:latin typeface="Arial" panose="020B0604020202020204" pitchFamily="34" charset="0"/>
                <a:cs typeface="Arial" panose="020B0604020202020204" pitchFamily="34" charset="0"/>
              </a:rPr>
              <a:t>Ghana</a:t>
            </a:r>
            <a:r>
              <a:rPr lang="en-US" sz="1200" b="0" i="0" u="none" strike="noStrike" baseline="0" dirty="0">
                <a:solidFill>
                  <a:srgbClr val="221E1F"/>
                </a:solidFill>
                <a:latin typeface="Arial" panose="020B0604020202020204" pitchFamily="34" charset="0"/>
                <a:cs typeface="Arial" panose="020B0604020202020204" pitchFamily="34" charset="0"/>
              </a:rPr>
              <a:t>, in communities where CHWs operated in conjunction with community volunteers, the total fertility rate was reduced by one birth after three years compared with communities with the typical health care system (Phillips et al., 2006). </a:t>
            </a:r>
          </a:p>
          <a:p>
            <a:pPr marL="628650" lvl="1" indent="-171450">
              <a:spcAft>
                <a:spcPts val="2400"/>
              </a:spcAft>
              <a:buFont typeface="Arial" panose="020B0604020202020204" pitchFamily="34" charset="0"/>
              <a:buChar char="•"/>
            </a:pPr>
            <a:r>
              <a:rPr lang="en-US" sz="1200" b="1" i="0" u="none" strike="noStrike" baseline="0" dirty="0">
                <a:solidFill>
                  <a:srgbClr val="221E1F"/>
                </a:solidFill>
                <a:latin typeface="Arial" panose="020B0604020202020204" pitchFamily="34" charset="0"/>
                <a:cs typeface="Arial" panose="020B0604020202020204" pitchFamily="34" charset="0"/>
              </a:rPr>
              <a:t>Bangladesh</a:t>
            </a:r>
            <a:r>
              <a:rPr lang="en-US" sz="1200" b="0" i="0" u="none" strike="noStrike" baseline="0" dirty="0">
                <a:solidFill>
                  <a:srgbClr val="221E1F"/>
                </a:solidFill>
                <a:latin typeface="Arial" panose="020B0604020202020204" pitchFamily="34" charset="0"/>
                <a:cs typeface="Arial" panose="020B0604020202020204" pitchFamily="34" charset="0"/>
              </a:rPr>
              <a:t> experienced an estimated 25% reduction in fertility rates over an eight-year period among women who were visited every two weeks by a trained CHW.</a:t>
            </a:r>
          </a:p>
          <a:p>
            <a:pPr marL="628650" lvl="1" indent="-171450">
              <a:spcAft>
                <a:spcPts val="2400"/>
              </a:spcAft>
              <a:buFont typeface="Arial" panose="020B0604020202020204" pitchFamily="34" charset="0"/>
              <a:buChar char="•"/>
            </a:pPr>
            <a:endParaRPr lang="en-US" sz="1200" b="0" i="0" u="none" strike="noStrike" baseline="0" dirty="0">
              <a:solidFill>
                <a:srgbClr val="221E1F"/>
              </a:solidFill>
              <a:latin typeface="Arial" panose="020B0604020202020204" pitchFamily="34" charset="0"/>
              <a:cs typeface="Arial" panose="020B0604020202020204" pitchFamily="34" charset="0"/>
            </a:endParaRPr>
          </a:p>
          <a:p>
            <a:pPr marL="0" lvl="0" indent="0">
              <a:spcAft>
                <a:spcPts val="2400"/>
              </a:spcAft>
              <a:buFont typeface="Arial" panose="020B0604020202020204" pitchFamily="34" charset="0"/>
              <a:buNone/>
            </a:pPr>
            <a:r>
              <a:rPr lang="en-US" sz="1200" b="0" i="0" u="none" strike="noStrike" baseline="0" dirty="0">
                <a:solidFill>
                  <a:srgbClr val="221E1F"/>
                </a:solidFill>
                <a:latin typeface="Arial" panose="020B0604020202020204" pitchFamily="34" charset="0"/>
                <a:cs typeface="Arial" panose="020B0604020202020204" pitchFamily="34" charset="0"/>
              </a:rPr>
              <a:t>Photo Credit: </a:t>
            </a:r>
            <a:r>
              <a:rPr lang="en-US" sz="1200" b="0" i="0" dirty="0">
                <a:solidFill>
                  <a:srgbClr val="3E3F42"/>
                </a:solidFill>
                <a:effectLst/>
                <a:latin typeface="Arial" panose="020B0604020202020204" pitchFamily="34" charset="0"/>
                <a:cs typeface="Arial" panose="020B0604020202020204" pitchFamily="34" charset="0"/>
              </a:rPr>
              <a:t>© 2014 Haydee Lemus/PASMO PSI Guatemala, Courtesy of </a:t>
            </a:r>
            <a:r>
              <a:rPr lang="en-US" sz="1200" b="0" i="0" dirty="0" err="1">
                <a:solidFill>
                  <a:srgbClr val="3E3F42"/>
                </a:solidFill>
                <a:effectLst/>
                <a:latin typeface="Arial" panose="020B0604020202020204" pitchFamily="34" charset="0"/>
                <a:cs typeface="Arial" panose="020B0604020202020204" pitchFamily="34" charset="0"/>
              </a:rPr>
              <a:t>Photoshare</a:t>
            </a:r>
            <a:endParaRPr lang="en-US" sz="1200" b="0" i="0" u="none" strike="noStrike" baseline="0" dirty="0">
              <a:solidFill>
                <a:srgbClr val="221E1F"/>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3615515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CHWs can </a:t>
            </a:r>
            <a:r>
              <a:rPr lang="en-US" sz="1200" b="1" dirty="0">
                <a:solidFill>
                  <a:srgbClr val="000000"/>
                </a:solidFill>
                <a:latin typeface="Arial" panose="020B0604020202020204" pitchFamily="34" charset="0"/>
                <a:cs typeface="Arial" panose="020B0604020202020204" pitchFamily="34" charset="0"/>
              </a:rPr>
              <a:t>expand contraceptive method choice </a:t>
            </a:r>
            <a:r>
              <a:rPr lang="en-US" sz="1200" dirty="0">
                <a:solidFill>
                  <a:srgbClr val="000000"/>
                </a:solidFill>
                <a:latin typeface="Arial" panose="020B0604020202020204" pitchFamily="34" charset="0"/>
                <a:cs typeface="Arial" panose="020B0604020202020204" pitchFamily="34" charset="0"/>
              </a:rPr>
              <a:t>by providing a wide range of methods safely and effectively.</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To assist countries in optimizing health worker performance, WHO developed a comprehensive set of evidence-based recommendations to facilitate task sharing for key, effective maternal and newborn interventions, including contraceptive provision (WHO, 2012). </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While most CHWs provide condoms and pills within their communities, evidence shows that these workers are also highly effective at providing and referring for other methods (Perry et al., 2014). </a:t>
            </a: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u="none" dirty="0">
                <a:solidFill>
                  <a:srgbClr val="000000"/>
                </a:solidFill>
                <a:latin typeface="Arial" panose="020B0604020202020204" pitchFamily="34" charset="0"/>
                <a:cs typeface="Arial" panose="020B0604020202020204" pitchFamily="34" charset="0"/>
              </a:rPr>
              <a:t>For more information, please copy and paste this link into your web browser to visit the HIP brief about task sharing family planning services:  </a:t>
            </a:r>
            <a:r>
              <a:rPr lang="en-US" sz="1200" u="sng" dirty="0">
                <a:solidFill>
                  <a:srgbClr val="000000"/>
                </a:solidFill>
                <a:latin typeface="Arial" panose="020B0604020202020204" pitchFamily="34" charset="0"/>
                <a:cs typeface="Arial" panose="020B0604020202020204" pitchFamily="34" charset="0"/>
              </a:rPr>
              <a:t>https://www.fphighimpactpractices.org/guides/task-sharing-family-planning-services/</a:t>
            </a:r>
          </a:p>
          <a:p>
            <a:pPr marL="171450" lvl="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CHWs can also </a:t>
            </a:r>
            <a:r>
              <a:rPr lang="en-US" sz="1200" b="1" dirty="0">
                <a:solidFill>
                  <a:srgbClr val="000000"/>
                </a:solidFill>
                <a:latin typeface="Arial" panose="020B0604020202020204" pitchFamily="34" charset="0"/>
                <a:cs typeface="Arial" panose="020B0604020202020204" pitchFamily="34" charset="0"/>
              </a:rPr>
              <a:t>mobilize contraceptive use </a:t>
            </a:r>
            <a:r>
              <a:rPr lang="en-US" sz="1200" dirty="0">
                <a:solidFill>
                  <a:srgbClr val="000000"/>
                </a:solidFill>
                <a:latin typeface="Arial" panose="020B0604020202020204" pitchFamily="34" charset="0"/>
                <a:cs typeface="Arial" panose="020B0604020202020204" pitchFamily="34" charset="0"/>
              </a:rPr>
              <a:t>of clinic-based methods through counseling and referrals.</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Evidence from </a:t>
            </a:r>
            <a:r>
              <a:rPr lang="en-US" sz="1200" b="1" i="0" u="none" strike="noStrike" baseline="0" dirty="0">
                <a:solidFill>
                  <a:srgbClr val="221E1F"/>
                </a:solidFill>
                <a:latin typeface="Arial" panose="020B0604020202020204" pitchFamily="34" charset="0"/>
                <a:cs typeface="Arial" panose="020B0604020202020204" pitchFamily="34" charset="0"/>
              </a:rPr>
              <a:t>Ethiopia </a:t>
            </a:r>
            <a:r>
              <a:rPr lang="en-US" sz="1200" b="0" i="0" u="none" strike="noStrike" baseline="0" dirty="0">
                <a:solidFill>
                  <a:srgbClr val="221E1F"/>
                </a:solidFill>
                <a:latin typeface="Arial" panose="020B0604020202020204" pitchFamily="34" charset="0"/>
                <a:cs typeface="Arial" panose="020B0604020202020204" pitchFamily="34" charset="0"/>
              </a:rPr>
              <a:t>demonstrates that, even where CHWs are restricted to providing a limited set of contraceptive methods, they are capable of increasing use of other methods, including long-acting reversible methods, through proper counseling and referrals to clinic-based services. </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1520567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Programs that link CHWs with clinic-based service delivery </a:t>
            </a:r>
            <a:r>
              <a:rPr lang="en-US" sz="1200" b="1" dirty="0">
                <a:solidFill>
                  <a:srgbClr val="054A8E"/>
                </a:solidFill>
                <a:latin typeface="Arial" panose="020B0604020202020204" pitchFamily="34" charset="0"/>
                <a:cs typeface="Arial" panose="020B0604020202020204" pitchFamily="34" charset="0"/>
              </a:rPr>
              <a:t>can be cost-effective</a:t>
            </a:r>
            <a:r>
              <a:rPr lang="en-US" sz="1200" dirty="0">
                <a:solidFill>
                  <a:srgbClr val="000000"/>
                </a:solidFill>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Cost and cost-effectiveness of CHW programs vary depending on the program setting, worker compensation, maturity of the program, strategies used for training and supervision, and the number of clients served (FRONTIERS et al., 2002).</a:t>
            </a:r>
            <a:endParaRPr lang="en-US" sz="120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A review of family planning programs in 10 developing countries found that programs that combined CHWs with clinic-based service delivery were more cost-effective than either clinic-based or CHW programs alone (see Table 1).</a:t>
            </a:r>
          </a:p>
          <a:p>
            <a:pPr marL="0" indent="0">
              <a:buFont typeface="Arial" panose="020B0604020202020204" pitchFamily="34" charset="0"/>
              <a:buNone/>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baseline="30000" dirty="0">
                <a:solidFill>
                  <a:srgbClr val="3E3F42"/>
                </a:solidFill>
                <a:effectLst/>
                <a:latin typeface="Arial" panose="020B0604020202020204" pitchFamily="34" charset="0"/>
                <a:cs typeface="Arial" panose="020B0604020202020204" pitchFamily="34" charset="0"/>
              </a:rPr>
              <a:t>1</a:t>
            </a:r>
            <a:r>
              <a:rPr lang="en-US" sz="1200" b="0" i="0" dirty="0">
                <a:solidFill>
                  <a:srgbClr val="3E3F42"/>
                </a:solidFill>
                <a:effectLst/>
                <a:latin typeface="Arial" panose="020B0604020202020204" pitchFamily="34" charset="0"/>
                <a:cs typeface="Arial" panose="020B0604020202020204" pitchFamily="34" charset="0"/>
              </a:rPr>
              <a:t> CYP is the estimated contraceptive protection provided by contraceptive methods during a one-year period.</a:t>
            </a:r>
            <a:br>
              <a:rPr lang="en-US" sz="1200" b="0" i="0" dirty="0">
                <a:solidFill>
                  <a:srgbClr val="3E3F42"/>
                </a:solidFill>
                <a:effectLst/>
                <a:latin typeface="Arial" panose="020B0604020202020204" pitchFamily="34" charset="0"/>
                <a:cs typeface="Arial" panose="020B0604020202020204" pitchFamily="34" charset="0"/>
              </a:rPr>
            </a:br>
            <a:r>
              <a:rPr lang="en-US" sz="1200" b="0" i="0" baseline="30000" dirty="0">
                <a:solidFill>
                  <a:srgbClr val="3E3F42"/>
                </a:solidFill>
                <a:effectLst/>
                <a:latin typeface="Arial" panose="020B0604020202020204" pitchFamily="34" charset="0"/>
                <a:cs typeface="Arial" panose="020B0604020202020204" pitchFamily="34" charset="0"/>
              </a:rPr>
              <a:t>2</a:t>
            </a:r>
            <a:r>
              <a:rPr lang="en-US" sz="1200" b="0" i="0" dirty="0">
                <a:solidFill>
                  <a:srgbClr val="3E3F42"/>
                </a:solidFill>
                <a:effectLst/>
                <a:latin typeface="Arial" panose="020B0604020202020204" pitchFamily="34" charset="0"/>
                <a:cs typeface="Arial" panose="020B0604020202020204" pitchFamily="34" charset="0"/>
              </a:rPr>
              <a:t> Original analysis was based on community-based distribution (CBD). Reference to CBD has been changed to CHW to maintain consistency with the terminology used in this brief.</a:t>
            </a:r>
          </a:p>
          <a:p>
            <a:pPr marL="0" indent="0">
              <a:buFont typeface="Arial" panose="020B0604020202020204" pitchFamily="34" charset="0"/>
              <a:buNone/>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0" i="0" u="none" strike="noStrike" baseline="0" dirty="0">
                <a:solidFill>
                  <a:srgbClr val="211D1E"/>
                </a:solidFill>
                <a:latin typeface="Arial" panose="020B0604020202020204" pitchFamily="34" charset="0"/>
                <a:cs typeface="Arial" panose="020B0604020202020204" pitchFamily="34" charset="0"/>
              </a:rPr>
              <a:t>View Table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https://www.fphighimpactpractices.org/briefs/community-health-workers/</a:t>
            </a: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311537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CHW programs </a:t>
            </a:r>
            <a:r>
              <a:rPr lang="en-US" sz="1200" b="1" dirty="0">
                <a:solidFill>
                  <a:srgbClr val="054A8E"/>
                </a:solidFill>
                <a:latin typeface="Arial" panose="020B0604020202020204" pitchFamily="34" charset="0"/>
                <a:cs typeface="Arial" panose="020B0604020202020204" pitchFamily="34" charset="0"/>
              </a:rPr>
              <a:t>increase contraceptive use</a:t>
            </a:r>
            <a:r>
              <a:rPr lang="en-US" sz="1200" b="0" dirty="0">
                <a:solidFill>
                  <a:srgbClr val="054A8E"/>
                </a:solidFill>
                <a:latin typeface="Arial" panose="020B0604020202020204" pitchFamily="34" charset="0"/>
                <a:cs typeface="Arial" panose="020B0604020202020204" pitchFamily="34" charset="0"/>
              </a:rPr>
              <a:t> in places where use of clinic-based services is not universal</a:t>
            </a:r>
            <a:r>
              <a:rPr lang="en-US" sz="1200" dirty="0">
                <a:solidFill>
                  <a:srgbClr val="000000"/>
                </a:solidFill>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A review of community-based programs in </a:t>
            </a:r>
            <a:r>
              <a:rPr lang="en-US" sz="1200" b="1" i="0" u="none" strike="noStrike" baseline="0" dirty="0">
                <a:solidFill>
                  <a:srgbClr val="221E1F"/>
                </a:solidFill>
                <a:latin typeface="Arial" panose="020B0604020202020204" pitchFamily="34" charset="0"/>
                <a:cs typeface="Arial" panose="020B0604020202020204" pitchFamily="34" charset="0"/>
              </a:rPr>
              <a:t>sub-Saharan Africa </a:t>
            </a:r>
            <a:r>
              <a:rPr lang="en-US" sz="1200" b="0" i="0" u="none" strike="noStrike" baseline="0" dirty="0">
                <a:solidFill>
                  <a:srgbClr val="221E1F"/>
                </a:solidFill>
                <a:latin typeface="Arial" panose="020B0604020202020204" pitchFamily="34" charset="0"/>
                <a:cs typeface="Arial" panose="020B0604020202020204" pitchFamily="34" charset="0"/>
              </a:rPr>
              <a:t>found six of seven experimental studies demonstrated a significant increase in contraceptive use or reduction in fertility rates (Philips et al., 1999). </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 </a:t>
            </a:r>
            <a:r>
              <a:rPr lang="en-US" sz="1200" b="1" i="0" u="none" strike="noStrike" baseline="0" dirty="0">
                <a:solidFill>
                  <a:srgbClr val="221E1F"/>
                </a:solidFill>
                <a:latin typeface="Arial" panose="020B0604020202020204" pitchFamily="34" charset="0"/>
                <a:cs typeface="Arial" panose="020B0604020202020204" pitchFamily="34" charset="0"/>
              </a:rPr>
              <a:t>Madagascar</a:t>
            </a:r>
            <a:r>
              <a:rPr lang="en-US" sz="1200" b="0" i="0" u="none" strike="noStrike" baseline="0" dirty="0">
                <a:solidFill>
                  <a:srgbClr val="221E1F"/>
                </a:solidFill>
                <a:latin typeface="Arial" panose="020B0604020202020204" pitchFamily="34" charset="0"/>
                <a:cs typeface="Arial" panose="020B0604020202020204" pitchFamily="34" charset="0"/>
              </a:rPr>
              <a:t>, individuals who had direct communication with CHWs were 10 times more likely to use modern contraceptives than individuals who did not have contact with CHWs (</a:t>
            </a:r>
            <a:r>
              <a:rPr lang="en-US" sz="1200" b="0" i="0" u="none" strike="noStrike" baseline="0" dirty="0" err="1">
                <a:solidFill>
                  <a:srgbClr val="221E1F"/>
                </a:solidFill>
                <a:latin typeface="Arial" panose="020B0604020202020204" pitchFamily="34" charset="0"/>
                <a:cs typeface="Arial" panose="020B0604020202020204" pitchFamily="34" charset="0"/>
              </a:rPr>
              <a:t>Stoebenau</a:t>
            </a:r>
            <a:r>
              <a:rPr lang="en-US" sz="1200" b="0" i="0" u="none" strike="noStrike" baseline="0" dirty="0">
                <a:solidFill>
                  <a:srgbClr val="221E1F"/>
                </a:solidFill>
                <a:latin typeface="Arial" panose="020B0604020202020204" pitchFamily="34" charset="0"/>
                <a:cs typeface="Arial" panose="020B0604020202020204" pitchFamily="34" charset="0"/>
              </a:rPr>
              <a:t> &amp; Valente, 2003). </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 </a:t>
            </a:r>
            <a:r>
              <a:rPr lang="en-US" sz="1200" b="1" i="0" u="none" strike="noStrike" baseline="0" dirty="0">
                <a:solidFill>
                  <a:srgbClr val="221E1F"/>
                </a:solidFill>
                <a:latin typeface="Arial" panose="020B0604020202020204" pitchFamily="34" charset="0"/>
                <a:cs typeface="Arial" panose="020B0604020202020204" pitchFamily="34" charset="0"/>
              </a:rPr>
              <a:t>Afghanistan</a:t>
            </a:r>
            <a:r>
              <a:rPr lang="en-US" sz="1200" b="0" i="0" u="none" strike="noStrike" baseline="0" dirty="0">
                <a:solidFill>
                  <a:srgbClr val="221E1F"/>
                </a:solidFill>
                <a:latin typeface="Arial" panose="020B0604020202020204" pitchFamily="34" charset="0"/>
                <a:cs typeface="Arial" panose="020B0604020202020204" pitchFamily="34" charset="0"/>
              </a:rPr>
              <a:t>, a CHW program increased contraceptive usage 24 to 27 percentage points in areas where initial use was very low (beginning at 9% to 24% contraceptive prevalence) (Huber et al., 2010). </a:t>
            </a:r>
            <a:endParaRPr lang="en-US" sz="12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Evidence from four programs that introduced community-based provision of injectables into existing CHW programs documented increased uptake of injectables as well as of other modern methods (see Figure 2).</a:t>
            </a:r>
          </a:p>
          <a:p>
            <a:pPr marL="0" indent="0">
              <a:buFont typeface="Arial" panose="020B0604020202020204" pitchFamily="34" charset="0"/>
              <a:buNone/>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0" i="0" u="none" strike="noStrike" baseline="0" dirty="0">
                <a:solidFill>
                  <a:srgbClr val="211D1E"/>
                </a:solidFill>
                <a:latin typeface="Arial" panose="020B0604020202020204" pitchFamily="34" charset="0"/>
                <a:cs typeface="Arial" panose="020B0604020202020204" pitchFamily="34" charset="0"/>
              </a:rPr>
              <a:t>View Figure 2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https://www.fphighimpactpractices.org/briefs/community-health-workers/</a:t>
            </a: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2199951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this webpage with a recording of the webinar on Community Health Workers and a downloadable PDF version of the presentation: </a:t>
            </a:r>
            <a:r>
              <a:rPr lang="en-US" u="sng" dirty="0">
                <a:latin typeface="Arial" panose="020B0604020202020204" pitchFamily="34" charset="0"/>
                <a:cs typeface="Arial" panose="020B0604020202020204" pitchFamily="34" charset="0"/>
              </a:rPr>
              <a:t>https://www.fphighimpactpractices.org/fr/community-health-workers-high-impact-practices-challenges-and-opportunities-webinar/</a:t>
            </a: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implementation tips for community health workers,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from the literature on this HIP can be found here (copy and paste this link into your web browser): </a:t>
            </a:r>
            <a:r>
              <a:rPr lang="en-US" u="sng" dirty="0">
                <a:latin typeface="Arial" panose="020B0604020202020204" pitchFamily="34" charset="0"/>
                <a:cs typeface="Arial" panose="020B0604020202020204" pitchFamily="34" charset="0"/>
              </a:rPr>
              <a:t>https://www.fphighimpactpractices.org/wp-content/uploads/2018/08/CommunityHealthWorkers_references.pdf</a:t>
            </a: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200" dirty="0">
                <a:latin typeface="Arial" panose="020B0604020202020204" pitchFamily="34" charset="0"/>
                <a:cs typeface="Arial" panose="020B0604020202020204" pitchFamily="34" charset="0"/>
              </a:rPr>
              <a:t>Integrate CHWs Into the Health System</a:t>
            </a: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Link CHWs to the health system with </a:t>
            </a:r>
            <a:r>
              <a:rPr lang="en-US" sz="1200" b="1" dirty="0">
                <a:latin typeface="Arial" panose="020B0604020202020204" pitchFamily="34" charset="0"/>
                <a:cs typeface="Arial" panose="020B0604020202020204" pitchFamily="34" charset="0"/>
              </a:rPr>
              <a:t>well-defined referral </a:t>
            </a:r>
            <a:r>
              <a:rPr lang="en-US" sz="1200" dirty="0">
                <a:latin typeface="Arial" panose="020B0604020202020204" pitchFamily="34" charset="0"/>
                <a:cs typeface="Arial" panose="020B0604020202020204" pitchFamily="34" charset="0"/>
              </a:rPr>
              <a:t>and supervision structures.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 </a:t>
            </a:r>
            <a:r>
              <a:rPr lang="en-US" sz="1200" b="1" dirty="0">
                <a:latin typeface="Arial" panose="020B0604020202020204" pitchFamily="34" charset="0"/>
                <a:cs typeface="Arial" panose="020B0604020202020204" pitchFamily="34" charset="0"/>
              </a:rPr>
              <a:t>Ethiopia</a:t>
            </a:r>
            <a:r>
              <a:rPr lang="en-US" sz="1200" dirty="0">
                <a:latin typeface="Arial" panose="020B0604020202020204" pitchFamily="34" charset="0"/>
                <a:cs typeface="Arial" panose="020B0604020202020204" pitchFamily="34" charset="0"/>
              </a:rPr>
              <a:t>, CHWs receive regular supervision by supervisors who are linked to health facilities.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 </a:t>
            </a:r>
            <a:r>
              <a:rPr lang="en-US" sz="1200" b="1" dirty="0">
                <a:latin typeface="Arial" panose="020B0604020202020204" pitchFamily="34" charset="0"/>
                <a:cs typeface="Arial" panose="020B0604020202020204" pitchFamily="34" charset="0"/>
              </a:rPr>
              <a:t>Madagascar</a:t>
            </a:r>
            <a:r>
              <a:rPr lang="en-US" sz="1200" dirty="0">
                <a:latin typeface="Arial" panose="020B0604020202020204" pitchFamily="34" charset="0"/>
                <a:cs typeface="Arial" panose="020B0604020202020204" pitchFamily="34" charset="0"/>
              </a:rPr>
              <a:t>, CHWs report monthly to the head provider of the health center and receive supportive supervision.</a:t>
            </a: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Consider </a:t>
            </a:r>
            <a:r>
              <a:rPr lang="en-US" sz="1200" b="1" dirty="0">
                <a:latin typeface="Arial" panose="020B0604020202020204" pitchFamily="34" charset="0"/>
                <a:cs typeface="Arial" panose="020B0604020202020204" pitchFamily="34" charset="0"/>
              </a:rPr>
              <a:t>using mobile technology</a:t>
            </a:r>
            <a:r>
              <a:rPr lang="en-US" sz="1200" dirty="0">
                <a:latin typeface="Arial" panose="020B0604020202020204" pitchFamily="34" charset="0"/>
                <a:cs typeface="Arial" panose="020B0604020202020204" pitchFamily="34" charset="0"/>
              </a:rPr>
              <a:t>, which may provide a cost-effective approach to link CHWs with the health system.</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A program in </a:t>
            </a:r>
            <a:r>
              <a:rPr lang="en-US" sz="1200" b="1" dirty="0">
                <a:latin typeface="Arial" panose="020B0604020202020204" pitchFamily="34" charset="0"/>
                <a:cs typeface="Arial" panose="020B0604020202020204" pitchFamily="34" charset="0"/>
              </a:rPr>
              <a:t>Malawi</a:t>
            </a:r>
            <a:r>
              <a:rPr lang="en-US" sz="1200" dirty="0">
                <a:latin typeface="Arial" panose="020B0604020202020204" pitchFamily="34" charset="0"/>
                <a:cs typeface="Arial" panose="020B0604020202020204" pitchFamily="34" charset="0"/>
              </a:rPr>
              <a:t> supported SMS communication to improve information sharing between CHWs and their district teams.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most frequent SMS communication was regarding commodity stock-outs, which ultimately resulted in stock-out reductions.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For more information about this technology, please copy and paste this link into your web browser to visit the Digital Health for Systems HIP Brief: </a:t>
            </a:r>
            <a:r>
              <a:rPr lang="en-US" sz="1200" u="sng" dirty="0">
                <a:latin typeface="Arial" panose="020B0604020202020204" pitchFamily="34" charset="0"/>
                <a:cs typeface="Arial" panose="020B0604020202020204" pitchFamily="34" charset="0"/>
              </a:rPr>
              <a:t>https://www.fphighimpactpractices.org/briefs/digital-health-systems/</a:t>
            </a: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Integrate </a:t>
            </a:r>
            <a:r>
              <a:rPr lang="en-US" sz="1200" b="1" dirty="0">
                <a:latin typeface="Arial" panose="020B0604020202020204" pitchFamily="34" charset="0"/>
                <a:cs typeface="Arial" panose="020B0604020202020204" pitchFamily="34" charset="0"/>
              </a:rPr>
              <a:t>management information systems</a:t>
            </a:r>
            <a:r>
              <a:rPr lang="en-US" sz="1200" dirty="0">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 </a:t>
            </a:r>
            <a:r>
              <a:rPr lang="en-US" sz="1200" b="1" dirty="0">
                <a:latin typeface="Arial" panose="020B0604020202020204" pitchFamily="34" charset="0"/>
                <a:cs typeface="Arial" panose="020B0604020202020204" pitchFamily="34" charset="0"/>
              </a:rPr>
              <a:t>Ethiopia</a:t>
            </a:r>
            <a:r>
              <a:rPr lang="en-US" sz="1200" dirty="0">
                <a:latin typeface="Arial" panose="020B0604020202020204" pitchFamily="34" charset="0"/>
                <a:cs typeface="Arial" panose="020B0604020202020204" pitchFamily="34" charset="0"/>
              </a:rPr>
              <a:t>, CHWs began keeping a “family folder” for every family in the catchment area of a health post.</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Health cards were organized in wooden boxes according to the month in which follow-up services were needed for family members. </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If a health card was left in the previous month’s box, it alerted the health worker that a service had not been provided, prompting the health worker to reach out to the family to provide care.</a:t>
            </a:r>
          </a:p>
          <a:p>
            <a:pPr rtl="0" fontAlgn="base">
              <a:spcBef>
                <a:spcPts val="0"/>
              </a:spcBef>
              <a:spcAft>
                <a:spcPts val="0"/>
              </a:spcAft>
              <a:buFont typeface="Arial" panose="020B0604020202020204" pitchFamily="34" charset="0"/>
              <a:buNone/>
            </a:pPr>
            <a:endParaRPr lang="en-US" sz="28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4000" b="1" dirty="0">
                <a:latin typeface="Arial" panose="020B0604020202020204" pitchFamily="34" charset="0"/>
                <a:cs typeface="Arial" panose="020B0604020202020204" pitchFamily="34" charset="0"/>
              </a:rPr>
              <a:t>Train CHWs.</a:t>
            </a:r>
          </a:p>
          <a:p>
            <a:pPr marL="171450" indent="-17145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Implement a </a:t>
            </a:r>
            <a:r>
              <a:rPr lang="en-US" sz="4000" b="1" dirty="0">
                <a:solidFill>
                  <a:srgbClr val="054A8E"/>
                </a:solidFill>
                <a:latin typeface="Arial" panose="020B0604020202020204" pitchFamily="34" charset="0"/>
                <a:cs typeface="Arial" panose="020B0604020202020204" pitchFamily="34" charset="0"/>
              </a:rPr>
              <a:t>comprehensive training program </a:t>
            </a:r>
            <a:r>
              <a:rPr lang="en-US" sz="4000" dirty="0">
                <a:latin typeface="Arial" panose="020B0604020202020204" pitchFamily="34" charset="0"/>
                <a:cs typeface="Arial" panose="020B0604020202020204" pitchFamily="34" charset="0"/>
              </a:rPr>
              <a:t>that includes incremental, practical, and competency-based training and mechanisms to reinforce skills.</a:t>
            </a:r>
          </a:p>
          <a:p>
            <a:pPr marL="628650" lvl="1" indent="-17145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In </a:t>
            </a:r>
            <a:r>
              <a:rPr lang="en-US" sz="4000" b="1" dirty="0">
                <a:latin typeface="Arial" panose="020B0604020202020204" pitchFamily="34" charset="0"/>
                <a:cs typeface="Arial" panose="020B0604020202020204" pitchFamily="34" charset="0"/>
              </a:rPr>
              <a:t>Madagascar</a:t>
            </a:r>
            <a:r>
              <a:rPr lang="en-US" sz="4000" dirty="0">
                <a:latin typeface="Arial" panose="020B0604020202020204" pitchFamily="34" charset="0"/>
                <a:cs typeface="Arial" panose="020B0604020202020204" pitchFamily="34" charset="0"/>
              </a:rPr>
              <a:t>, more education, weekly volunteer hours, and refresher training were associated with higher performance scores among CHWs providing family planning services.</a:t>
            </a:r>
          </a:p>
          <a:p>
            <a:pPr marL="171450" lvl="0" indent="-171450">
              <a:spcAft>
                <a:spcPts val="2400"/>
              </a:spcAft>
              <a:buFont typeface="Arial" panose="020B0604020202020204" pitchFamily="34" charset="0"/>
              <a:buChar char="•"/>
            </a:pPr>
            <a:r>
              <a:rPr lang="en-US" sz="4000" b="1" dirty="0">
                <a:solidFill>
                  <a:srgbClr val="054A8E"/>
                </a:solidFill>
                <a:latin typeface="Arial" panose="020B0604020202020204" pitchFamily="34" charset="0"/>
                <a:cs typeface="Arial" panose="020B0604020202020204" pitchFamily="34" charset="0"/>
              </a:rPr>
              <a:t>Expand the variety of methods </a:t>
            </a:r>
            <a:r>
              <a:rPr lang="en-US" sz="4000" dirty="0">
                <a:latin typeface="Arial" panose="020B0604020202020204" pitchFamily="34" charset="0"/>
                <a:cs typeface="Arial" panose="020B0604020202020204" pitchFamily="34" charset="0"/>
              </a:rPr>
              <a:t>provided by CHWs.</a:t>
            </a:r>
          </a:p>
          <a:p>
            <a:pPr marL="628650" lvl="1" indent="-17145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When contraceptive services are provided directly by CHWs, uptake is significantly greater than when CHWs offer referrals only.</a:t>
            </a:r>
          </a:p>
          <a:p>
            <a:pPr marL="171450" lvl="0" indent="-17145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Train and engage CHWs in </a:t>
            </a:r>
            <a:r>
              <a:rPr lang="en-US" sz="4000" b="1" dirty="0">
                <a:solidFill>
                  <a:srgbClr val="054A8E"/>
                </a:solidFill>
                <a:latin typeface="Arial" panose="020B0604020202020204" pitchFamily="34" charset="0"/>
                <a:cs typeface="Arial" panose="020B0604020202020204" pitchFamily="34" charset="0"/>
              </a:rPr>
              <a:t>behavior change communication </a:t>
            </a:r>
            <a:r>
              <a:rPr lang="en-US" sz="4000" dirty="0">
                <a:latin typeface="Arial" panose="020B0604020202020204" pitchFamily="34" charset="0"/>
                <a:cs typeface="Arial" panose="020B0604020202020204" pitchFamily="34" charset="0"/>
              </a:rPr>
              <a:t>efforts.</a:t>
            </a:r>
          </a:p>
          <a:p>
            <a:pPr marL="628650" lvl="1" indent="-17145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In </a:t>
            </a:r>
            <a:r>
              <a:rPr lang="en-US" sz="4000" b="1" dirty="0">
                <a:latin typeface="Arial" panose="020B0604020202020204" pitchFamily="34" charset="0"/>
                <a:cs typeface="Arial" panose="020B0604020202020204" pitchFamily="34" charset="0"/>
              </a:rPr>
              <a:t>India</a:t>
            </a:r>
            <a:r>
              <a:rPr lang="en-US" sz="4000" dirty="0">
                <a:latin typeface="Arial" panose="020B0604020202020204" pitchFamily="34" charset="0"/>
                <a:cs typeface="Arial" panose="020B0604020202020204" pitchFamily="34" charset="0"/>
              </a:rPr>
              <a:t>, women living in communities where CHWs supported a behavior change communication campaign focused on healthy timing and spacing of pregnancy were 3.5 times more likely to be using modern contraception at 9 months postpartum than women living in communities where CHWs were not involved in this communication campaign.</a:t>
            </a:r>
          </a:p>
          <a:p>
            <a:pPr rtl="0" fontAlgn="base">
              <a:spcBef>
                <a:spcPts val="0"/>
              </a:spcBef>
              <a:spcAft>
                <a:spcPts val="0"/>
              </a:spcAft>
              <a:buFont typeface="Arial" panose="020B0604020202020204" pitchFamily="34" charset="0"/>
              <a:buNone/>
            </a:pPr>
            <a:endParaRPr lang="en-US" sz="28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2507711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200" b="1" dirty="0">
                <a:latin typeface="Arial" panose="020B0604020202020204" pitchFamily="34" charset="0"/>
                <a:cs typeface="Arial" panose="020B0604020202020204" pitchFamily="34" charset="0"/>
              </a:rPr>
              <a:t>Equip CHWs.</a:t>
            </a:r>
          </a:p>
          <a:p>
            <a:pPr marL="0" indent="0">
              <a:spcAft>
                <a:spcPts val="2400"/>
              </a:spcAft>
              <a:buFont typeface="Arial" panose="020B0604020202020204" pitchFamily="34" charset="0"/>
              <a:buNone/>
            </a:pPr>
            <a:r>
              <a:rPr lang="en-US" sz="1200" b="0" dirty="0">
                <a:latin typeface="Arial" panose="020B0604020202020204" pitchFamily="34" charset="0"/>
                <a:cs typeface="Arial" panose="020B0604020202020204" pitchFamily="34" charset="0"/>
              </a:rPr>
              <a:t>Success of CHW programs is directly linked to continuous product availability at the community level. Supply chains are optimal when data and product flow between CHWs and the larger health system are in sync.</a:t>
            </a:r>
          </a:p>
          <a:p>
            <a:pPr marL="0" indent="0">
              <a:spcAft>
                <a:spcPts val="2400"/>
              </a:spcAft>
              <a:buFont typeface="Arial" panose="020B0604020202020204" pitchFamily="34" charset="0"/>
              <a:buNone/>
            </a:pPr>
            <a:endParaRPr lang="en-US" sz="1200" b="0" dirty="0">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Invest attention and funding to </a:t>
            </a:r>
            <a:r>
              <a:rPr lang="en-US" sz="1200" b="1" dirty="0">
                <a:solidFill>
                  <a:srgbClr val="054A8E"/>
                </a:solidFill>
                <a:latin typeface="Arial" panose="020B0604020202020204" pitchFamily="34" charset="0"/>
                <a:cs typeface="Arial" panose="020B0604020202020204" pitchFamily="34" charset="0"/>
              </a:rPr>
              <a:t>improve supply chains </a:t>
            </a:r>
            <a:r>
              <a:rPr lang="en-US" sz="1200" dirty="0">
                <a:latin typeface="Arial" panose="020B0604020202020204" pitchFamily="34" charset="0"/>
                <a:cs typeface="Arial" panose="020B0604020202020204" pitchFamily="34" charset="0"/>
              </a:rPr>
              <a:t>all the way to CHWs.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Consider organizational capacity, CHW literacy levels, ways to track logistics management information systems forms, and ways to track and aggregate data.</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CHWs should be included in the design and integration of supply chain infrastructures. </a:t>
            </a:r>
          </a:p>
          <a:p>
            <a:pPr marL="1085850" lvl="2"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For more information, please copy and paste this link into your web browser to visit the Supply Chain Management HIP brief: </a:t>
            </a:r>
            <a:r>
              <a:rPr lang="en-US" sz="1200" u="sng" dirty="0">
                <a:latin typeface="Arial" panose="020B0604020202020204" pitchFamily="34" charset="0"/>
                <a:cs typeface="Arial" panose="020B0604020202020204" pitchFamily="34" charset="0"/>
              </a:rPr>
              <a:t>https://www.fphighimpactpractices.org/briefs/supply-chain-management/</a:t>
            </a: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Make appropriate and timely </a:t>
            </a:r>
            <a:r>
              <a:rPr lang="en-US" sz="1200" b="1" dirty="0">
                <a:solidFill>
                  <a:srgbClr val="054A8E"/>
                </a:solidFill>
                <a:latin typeface="Arial" panose="020B0604020202020204" pitchFamily="34" charset="0"/>
                <a:cs typeface="Arial" panose="020B0604020202020204" pitchFamily="34" charset="0"/>
              </a:rPr>
              <a:t>community logistics data </a:t>
            </a:r>
            <a:r>
              <a:rPr lang="en-US" sz="1200" dirty="0">
                <a:latin typeface="Arial" panose="020B0604020202020204" pitchFamily="34" charset="0"/>
                <a:cs typeface="Arial" panose="020B0604020202020204" pitchFamily="34" charset="0"/>
              </a:rPr>
              <a:t>visible at both the health center and the district level.</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Implementing an SMS and web-based mHealth system, where data are transformed into relevant, useable reports, can significantly improve timely and accurate availability and usability of community health logistics data at all levels of the supply chain.</a:t>
            </a: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Implement </a:t>
            </a:r>
            <a:r>
              <a:rPr lang="en-US" sz="1200" b="1" dirty="0">
                <a:solidFill>
                  <a:srgbClr val="054A8E"/>
                </a:solidFill>
                <a:latin typeface="Arial" panose="020B0604020202020204" pitchFamily="34" charset="0"/>
                <a:cs typeface="Arial" panose="020B0604020202020204" pitchFamily="34" charset="0"/>
              </a:rPr>
              <a:t>multilevel quality improvement teams </a:t>
            </a:r>
            <a:r>
              <a:rPr lang="en-US" sz="1200" dirty="0">
                <a:latin typeface="Arial" panose="020B0604020202020204" pitchFamily="34" charset="0"/>
                <a:cs typeface="Arial" panose="020B0604020202020204" pitchFamily="34" charset="0"/>
              </a:rPr>
              <a:t>that connect CHWs, health center staff, and district staff.</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Such teams were associated with significantly improved product availability in </a:t>
            </a:r>
            <a:r>
              <a:rPr lang="en-US" sz="1200" b="1" dirty="0">
                <a:latin typeface="Arial" panose="020B0604020202020204" pitchFamily="34" charset="0"/>
                <a:cs typeface="Arial" panose="020B0604020202020204" pitchFamily="34" charset="0"/>
              </a:rPr>
              <a:t>Ethiopia, Malawi and Rwanda </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Chandani</a:t>
            </a:r>
            <a:r>
              <a:rPr lang="en-US" sz="1200" dirty="0">
                <a:latin typeface="Arial" panose="020B0604020202020204" pitchFamily="34" charset="0"/>
                <a:cs typeface="Arial" panose="020B0604020202020204" pitchFamily="34" charset="0"/>
              </a:rPr>
              <a:t> et al., 2014).</a:t>
            </a:r>
          </a:p>
          <a:p>
            <a:pPr marL="171450" indent="-171450"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3767734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200" b="1" dirty="0">
                <a:latin typeface="Arial" panose="020B0604020202020204" pitchFamily="34" charset="0"/>
                <a:cs typeface="Arial" panose="020B0604020202020204" pitchFamily="34" charset="0"/>
              </a:rPr>
              <a:t>Support CHWs.</a:t>
            </a: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Employ </a:t>
            </a:r>
            <a:r>
              <a:rPr lang="en-US" sz="1200" b="1" dirty="0">
                <a:latin typeface="Arial" panose="020B0604020202020204" pitchFamily="34" charset="0"/>
                <a:cs typeface="Arial" panose="020B0604020202020204" pitchFamily="34" charset="0"/>
              </a:rPr>
              <a:t>incentives</a:t>
            </a:r>
            <a:r>
              <a:rPr lang="en-US" sz="1200" dirty="0">
                <a:latin typeface="Arial" panose="020B0604020202020204" pitchFamily="34" charset="0"/>
                <a:cs typeface="Arial" panose="020B0604020202020204" pitchFamily="34" charset="0"/>
              </a:rPr>
              <a:t> to retain CHWs.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Incentives, both financial and non-financial, were associated with greater retention among volunteer CHWs in urban </a:t>
            </a:r>
            <a:r>
              <a:rPr lang="en-US" sz="1200" b="1" dirty="0">
                <a:latin typeface="Arial" panose="020B0604020202020204" pitchFamily="34" charset="0"/>
                <a:cs typeface="Arial" panose="020B0604020202020204" pitchFamily="34" charset="0"/>
              </a:rPr>
              <a:t>Dhaka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Alam</a:t>
            </a:r>
            <a:r>
              <a:rPr lang="en-US" sz="1200" dirty="0">
                <a:latin typeface="Arial" panose="020B0604020202020204" pitchFamily="34" charset="0"/>
                <a:cs typeface="Arial" panose="020B0604020202020204" pitchFamily="34" charset="0"/>
              </a:rPr>
              <a:t> et al., 2012).</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 many countries, CHWs are paid, full-time members of community health systems. </a:t>
            </a:r>
          </a:p>
          <a:p>
            <a:pPr marL="171450" indent="-171450">
              <a:spcAft>
                <a:spcPts val="24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Certify CHWs </a:t>
            </a:r>
            <a:r>
              <a:rPr lang="en-US" sz="1200" dirty="0">
                <a:latin typeface="Arial" panose="020B0604020202020204" pitchFamily="34" charset="0"/>
                <a:cs typeface="Arial" panose="020B0604020202020204" pitchFamily="34" charset="0"/>
              </a:rPr>
              <a:t>to visibly recognize their contributions.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Certification helps to professionalize the community health workforce, driving quality standards for training and performance.</a:t>
            </a:r>
          </a:p>
          <a:p>
            <a:pPr marL="171450" indent="-171450">
              <a:spcAft>
                <a:spcPts val="24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Engage communities </a:t>
            </a:r>
            <a:r>
              <a:rPr lang="en-US" sz="1200" dirty="0">
                <a:latin typeface="Arial" panose="020B0604020202020204" pitchFamily="34" charset="0"/>
                <a:cs typeface="Arial" panose="020B0604020202020204" pitchFamily="34" charset="0"/>
              </a:rPr>
              <a:t>in planning, monitoring, and supporting CHWs.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 </a:t>
            </a:r>
            <a:r>
              <a:rPr lang="en-US" sz="1200" b="1" dirty="0">
                <a:latin typeface="Arial" panose="020B0604020202020204" pitchFamily="34" charset="0"/>
                <a:cs typeface="Arial" panose="020B0604020202020204" pitchFamily="34" charset="0"/>
              </a:rPr>
              <a:t>Madagascar</a:t>
            </a:r>
            <a:r>
              <a:rPr lang="en-US" sz="1200" dirty="0">
                <a:latin typeface="Arial" panose="020B0604020202020204" pitchFamily="34" charset="0"/>
                <a:cs typeface="Arial" panose="020B0604020202020204" pitchFamily="34" charset="0"/>
              </a:rPr>
              <a:t>’s successful national CHW program, CHWs are supervised by the Community Health Committee.</a:t>
            </a:r>
          </a:p>
          <a:p>
            <a:pPr marL="0" indent="0"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254664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three parts: an Introduction to the High Impact Practices (HIPs) in Family Planning, Community Health Workers,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200" b="1" dirty="0">
                <a:latin typeface="Arial" panose="020B0604020202020204" pitchFamily="34" charset="0"/>
                <a:cs typeface="Arial" panose="020B0604020202020204" pitchFamily="34" charset="0"/>
              </a:rPr>
              <a:t>Support CHWs.</a:t>
            </a: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Recruit CHWs from the </a:t>
            </a:r>
            <a:r>
              <a:rPr lang="en-US" sz="1200" b="1" dirty="0">
                <a:solidFill>
                  <a:srgbClr val="054A8E"/>
                </a:solidFill>
                <a:latin typeface="Arial" panose="020B0604020202020204" pitchFamily="34" charset="0"/>
                <a:cs typeface="Arial" panose="020B0604020202020204" pitchFamily="34" charset="0"/>
              </a:rPr>
              <a:t>beneficiary communities.</a:t>
            </a:r>
          </a:p>
          <a:p>
            <a:pPr marL="628650" lvl="1" indent="-171450">
              <a:spcAft>
                <a:spcPts val="2400"/>
              </a:spcAft>
              <a:buFont typeface="Arial" panose="020B0604020202020204" pitchFamily="34" charset="0"/>
              <a:buChar char="•"/>
            </a:pPr>
            <a:r>
              <a:rPr lang="en-US" sz="1200" b="0" dirty="0">
                <a:solidFill>
                  <a:srgbClr val="054A8E"/>
                </a:solidFill>
                <a:latin typeface="Arial" panose="020B0604020202020204" pitchFamily="34" charset="0"/>
                <a:cs typeface="Arial" panose="020B0604020202020204" pitchFamily="34" charset="0"/>
              </a:rPr>
              <a:t>Studies consistently show that CHWs reach women of similar ages and household socioeconomic status to their own.</a:t>
            </a:r>
          </a:p>
          <a:p>
            <a:pPr marL="628650" lvl="1" indent="-171450">
              <a:spcAft>
                <a:spcPts val="2400"/>
              </a:spcAft>
              <a:buFont typeface="Arial" panose="020B0604020202020204" pitchFamily="34" charset="0"/>
              <a:buChar char="•"/>
            </a:pPr>
            <a:r>
              <a:rPr lang="en-US" sz="1200" b="0" dirty="0">
                <a:solidFill>
                  <a:srgbClr val="054A8E"/>
                </a:solidFill>
                <a:latin typeface="Arial" panose="020B0604020202020204" pitchFamily="34" charset="0"/>
                <a:cs typeface="Arial" panose="020B0604020202020204" pitchFamily="34" charset="0"/>
              </a:rPr>
              <a:t>Programs that aim to serve disadvantaged communities will need to recruit, train, and support CHWs from these communities.</a:t>
            </a: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Consider </a:t>
            </a:r>
            <a:r>
              <a:rPr lang="en-US" sz="1200" b="1" dirty="0">
                <a:solidFill>
                  <a:srgbClr val="054A8E"/>
                </a:solidFill>
                <a:latin typeface="Arial" panose="020B0604020202020204" pitchFamily="34" charset="0"/>
                <a:cs typeface="Arial" panose="020B0604020202020204" pitchFamily="34" charset="0"/>
              </a:rPr>
              <a:t>recruiting men </a:t>
            </a:r>
            <a:r>
              <a:rPr lang="en-US" sz="1200" dirty="0">
                <a:latin typeface="Arial" panose="020B0604020202020204" pitchFamily="34" charset="0"/>
                <a:cs typeface="Arial" panose="020B0604020202020204" pitchFamily="34" charset="0"/>
              </a:rPr>
              <a:t>as CHWs. </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Men have great potential in increasing distribution of male condoms, which provide dual protection against both unwanted pregnancy and sexually transmitted infections (STIs), including HIV. Evidence shows that male CHWs distribute more condoms than female CHWs.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Male CHWs also appear to serve more male clients.</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about engaging men, please copy and paste this link into your web browser to visit the HIP strategic planning guide on Engaging Men and Boys in Family Planning: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https://www.fphighimpactpractices.org/guides/engaging-men-and-boys-in-family-planning/</a:t>
            </a:r>
            <a:endParaRPr lang="en-US" sz="1200" dirty="0">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Be </a:t>
            </a:r>
            <a:r>
              <a:rPr lang="en-US" sz="1200" b="1" dirty="0">
                <a:solidFill>
                  <a:srgbClr val="054A8E"/>
                </a:solidFill>
                <a:latin typeface="Arial" panose="020B0604020202020204" pitchFamily="34" charset="0"/>
                <a:cs typeface="Arial" panose="020B0604020202020204" pitchFamily="34" charset="0"/>
              </a:rPr>
              <a:t>dynamic and evolve </a:t>
            </a:r>
            <a:r>
              <a:rPr lang="en-US" sz="1200" dirty="0">
                <a:latin typeface="Arial" panose="020B0604020202020204" pitchFamily="34" charset="0"/>
                <a:cs typeface="Arial" panose="020B0604020202020204" pitchFamily="34" charset="0"/>
              </a:rPr>
              <a:t>with changing needs.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Community-based programs are most effective when they evolve with the changing needs of the communities they serve.</a:t>
            </a:r>
          </a:p>
          <a:p>
            <a:pPr marL="0" indent="0"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2292929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211D1E"/>
                </a:solidFill>
                <a:latin typeface="Arial" panose="020B0604020202020204" pitchFamily="34" charset="0"/>
                <a:cs typeface="Arial" panose="020B0604020202020204" pitchFamily="34" charset="0"/>
              </a:rPr>
              <a:t>The Community-Based Family Planning Toolkit</a:t>
            </a:r>
            <a:r>
              <a:rPr lang="en-US" sz="1200" b="0" i="0" u="none" strike="noStrike" baseline="0" dirty="0">
                <a:solidFill>
                  <a:srgbClr val="211D1E"/>
                </a:solidFill>
                <a:latin typeface="Arial" panose="020B0604020202020204" pitchFamily="34" charset="0"/>
                <a:cs typeface="Arial" panose="020B0604020202020204" pitchFamily="34" charset="0"/>
              </a:rPr>
              <a:t>, is a one-stop source for knowledge and lessons learned about community-based family planning programs. Available from: </a:t>
            </a:r>
            <a:r>
              <a:rPr lang="en-US" sz="1200" b="0" i="0" u="sng" strike="noStrike" baseline="0" dirty="0">
                <a:solidFill>
                  <a:srgbClr val="004991"/>
                </a:solidFill>
                <a:latin typeface="Arial" panose="020B0604020202020204" pitchFamily="34" charset="0"/>
                <a:cs typeface="Arial" panose="020B0604020202020204" pitchFamily="34" charset="0"/>
              </a:rPr>
              <a:t>https://toolkits.knowledgesuccess.org/toolkits/communitybasedfp</a:t>
            </a:r>
          </a:p>
          <a:p>
            <a:endParaRPr lang="en-US" sz="1200" b="0" i="0" u="none" strike="noStrike" baseline="0" dirty="0">
              <a:solidFill>
                <a:srgbClr val="004991"/>
              </a:solidFill>
              <a:latin typeface="Arial" panose="020B0604020202020204" pitchFamily="34" charset="0"/>
              <a:cs typeface="Arial" panose="020B0604020202020204" pitchFamily="34" charset="0"/>
            </a:endParaRPr>
          </a:p>
          <a:p>
            <a:r>
              <a:rPr lang="en-US" sz="1200" b="1" i="1" u="none" strike="noStrike" baseline="0" dirty="0">
                <a:solidFill>
                  <a:srgbClr val="211D1E"/>
                </a:solidFill>
                <a:latin typeface="Arial" panose="020B0604020202020204" pitchFamily="34" charset="0"/>
                <a:cs typeface="Arial" panose="020B0604020202020204" pitchFamily="34" charset="0"/>
              </a:rPr>
              <a:t>Supply Chain Models and Considerations for Community-Based Distribution Programs: A Program Manager’s Guide</a:t>
            </a:r>
            <a:r>
              <a:rPr lang="en-US" sz="1200" b="1" i="0" u="none" strike="noStrike" baseline="0" dirty="0">
                <a:solidFill>
                  <a:srgbClr val="211D1E"/>
                </a:solidFill>
                <a:latin typeface="Arial" panose="020B0604020202020204" pitchFamily="34" charset="0"/>
                <a:cs typeface="Arial" panose="020B0604020202020204" pitchFamily="34" charset="0"/>
              </a:rPr>
              <a:t>, </a:t>
            </a:r>
            <a:r>
              <a:rPr lang="en-US" sz="1200" b="0" i="0" u="none" strike="noStrike" baseline="0" dirty="0">
                <a:solidFill>
                  <a:srgbClr val="211D1E"/>
                </a:solidFill>
                <a:latin typeface="Arial" panose="020B0604020202020204" pitchFamily="34" charset="0"/>
                <a:cs typeface="Arial" panose="020B0604020202020204" pitchFamily="34" charset="0"/>
              </a:rPr>
              <a:t>presents four supply chain models for community-based programs with guidance and lessons learned on supply chain functions that can be adapted and applied to a variety of country contexts. Available from: </a:t>
            </a:r>
            <a:r>
              <a:rPr lang="en-US" sz="1200" b="0" i="0" u="sng" strike="noStrike" baseline="0" dirty="0">
                <a:solidFill>
                  <a:srgbClr val="004991"/>
                </a:solidFill>
                <a:latin typeface="Arial" panose="020B0604020202020204" pitchFamily="34" charset="0"/>
                <a:cs typeface="Arial" panose="020B0604020202020204" pitchFamily="34" charset="0"/>
              </a:rPr>
              <a:t>https://publications.jsi.com/JSIInternet/Inc/Common/_download_pub.cfm?id=11132&amp;lid=3</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1" i="1" u="none" strike="noStrike" baseline="0" dirty="0">
                <a:solidFill>
                  <a:srgbClr val="211D1E"/>
                </a:solidFill>
                <a:latin typeface="Arial" panose="020B0604020202020204" pitchFamily="34" charset="0"/>
                <a:cs typeface="Arial" panose="020B0604020202020204" pitchFamily="34" charset="0"/>
              </a:rPr>
              <a:t>cStock</a:t>
            </a:r>
            <a:r>
              <a:rPr lang="en-US" sz="1200" b="0" i="0" u="none" strike="noStrike" baseline="0" dirty="0">
                <a:solidFill>
                  <a:srgbClr val="211D1E"/>
                </a:solidFill>
                <a:latin typeface="Arial" panose="020B0604020202020204" pitchFamily="34" charset="0"/>
                <a:cs typeface="Arial" panose="020B0604020202020204" pitchFamily="34" charset="0"/>
              </a:rPr>
              <a:t>, a </a:t>
            </a:r>
            <a:r>
              <a:rPr lang="en-US" sz="1200" b="0" i="0" u="none" strike="noStrike" baseline="0" dirty="0" err="1">
                <a:solidFill>
                  <a:srgbClr val="211D1E"/>
                </a:solidFill>
                <a:latin typeface="Arial" panose="020B0604020202020204" pitchFamily="34" charset="0"/>
                <a:cs typeface="Arial" panose="020B0604020202020204" pitchFamily="34" charset="0"/>
              </a:rPr>
              <a:t>RapidSMS</a:t>
            </a:r>
            <a:r>
              <a:rPr lang="en-US" sz="1200" b="0" i="0" u="none" strike="noStrike" baseline="0" dirty="0">
                <a:solidFill>
                  <a:srgbClr val="211D1E"/>
                </a:solidFill>
                <a:latin typeface="Arial" panose="020B0604020202020204" pitchFamily="34" charset="0"/>
                <a:cs typeface="Arial" panose="020B0604020202020204" pitchFamily="34" charset="0"/>
              </a:rPr>
              <a:t>, open-source, Web-accessible logistics information management system, helps CHWs and health centers streamline reporting and resupply of up to 19 health products, including contraceptives, managed at the community level while enhancing communication and coordination between CHWs, health centers, and districts. Learn more at: </a:t>
            </a:r>
            <a:r>
              <a:rPr lang="en-US" sz="1200" b="0" i="0" u="sng" strike="noStrike" baseline="0" dirty="0">
                <a:solidFill>
                  <a:srgbClr val="004991"/>
                </a:solidFill>
                <a:latin typeface="Arial" panose="020B0604020202020204" pitchFamily="34" charset="0"/>
                <a:cs typeface="Arial" panose="020B0604020202020204" pitchFamily="34" charset="0"/>
              </a:rPr>
              <a:t>http://sc4ccm.jsi.com/emerging-lessons/cstock/</a:t>
            </a:r>
          </a:p>
          <a:p>
            <a:endParaRPr lang="en-US" sz="1200" b="0" i="0" u="none" strike="noStrike" baseline="0" dirty="0">
              <a:solidFill>
                <a:srgbClr val="004991"/>
              </a:solidFill>
              <a:latin typeface="Arial" panose="020B0604020202020204" pitchFamily="34" charset="0"/>
              <a:cs typeface="Arial" panose="020B0604020202020204" pitchFamily="34" charset="0"/>
            </a:endParaRPr>
          </a:p>
          <a:p>
            <a:r>
              <a:rPr lang="en-US" sz="1200" b="1" i="1" u="none" strike="noStrike" baseline="0" dirty="0">
                <a:solidFill>
                  <a:srgbClr val="211D1E"/>
                </a:solidFill>
                <a:latin typeface="Arial" panose="020B0604020202020204" pitchFamily="34" charset="0"/>
                <a:cs typeface="Arial" panose="020B0604020202020204" pitchFamily="34" charset="0"/>
              </a:rPr>
              <a:t>Community Health Systems Catalog</a:t>
            </a:r>
            <a:r>
              <a:rPr lang="en-US" sz="1200" b="0" i="0" u="none" strike="noStrike" baseline="0" dirty="0">
                <a:solidFill>
                  <a:srgbClr val="211D1E"/>
                </a:solidFill>
                <a:latin typeface="Arial" panose="020B0604020202020204" pitchFamily="34" charset="0"/>
                <a:cs typeface="Arial" panose="020B0604020202020204" pitchFamily="34" charset="0"/>
              </a:rPr>
              <a:t>, is an interactive Web-based reference tool on community health systems, including structure, management, staffing, and services, in a number of countries. Available from: </a:t>
            </a:r>
            <a:r>
              <a:rPr lang="en-US" sz="1200" b="0" i="0" u="sng" strike="noStrike" baseline="0" dirty="0">
                <a:solidFill>
                  <a:srgbClr val="004991"/>
                </a:solidFill>
                <a:latin typeface="Arial" panose="020B0604020202020204" pitchFamily="34" charset="0"/>
                <a:cs typeface="Arial" panose="020B0604020202020204" pitchFamily="34" charset="0"/>
              </a:rPr>
              <a:t>https://www.advancingpartners.org/resources/chsc</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0" u="none" strike="noStrike" baseline="0" dirty="0">
                <a:solidFill>
                  <a:srgbClr val="1E1E1E"/>
                </a:solidFill>
                <a:latin typeface="Arial" panose="020B0604020202020204" pitchFamily="34" charset="0"/>
                <a:cs typeface="Arial" panose="020B0604020202020204" pitchFamily="34" charset="0"/>
              </a:rPr>
              <a:t>Bonus resource: Use of the WHO Guidelines &amp; Tools alongside service delivery High Impact Practices in family planning. </a:t>
            </a:r>
            <a:r>
              <a:rPr lang="en-US" sz="1200" b="0" i="0" dirty="0">
                <a:solidFill>
                  <a:srgbClr val="3E3F42"/>
                </a:solidFill>
                <a:effectLst/>
                <a:latin typeface="Arial" panose="020B0604020202020204" pitchFamily="34" charset="0"/>
                <a:cs typeface="Arial" panose="020B0604020202020204" pitchFamily="34" charset="0"/>
              </a:rPr>
              <a:t>The tool focuses on Service Delivery HIPs and selected WHO Guidelines related to family planning service delivery. The tool is intended to be a quick reference for program managers designing or implementing family planning programs. The tool can be used to help improve implementation of HIPs by illustrating how to incorporate WHO evidence-based guidelines and/or can be used to support advocacy efforts for HIPs by linking them with globally recognized and credible WHO Guidelines.</a:t>
            </a:r>
            <a:r>
              <a:rPr lang="en-US" sz="1200" b="1" i="0" u="none" strike="noStrike" baseline="0" dirty="0">
                <a:solidFill>
                  <a:srgbClr val="1E1E1E"/>
                </a:solidFill>
                <a:effectLst/>
                <a:latin typeface="Arial" panose="020B0604020202020204" pitchFamily="34" charset="0"/>
                <a:cs typeface="Arial" panose="020B0604020202020204" pitchFamily="34" charset="0"/>
              </a:rPr>
              <a:t> </a:t>
            </a:r>
            <a:r>
              <a:rPr lang="en-US" sz="1200" b="0" i="0" u="none" strike="noStrike" baseline="0" dirty="0">
                <a:solidFill>
                  <a:srgbClr val="1E1E1E"/>
                </a:solidFill>
                <a:effectLst/>
                <a:latin typeface="Arial" panose="020B0604020202020204" pitchFamily="34" charset="0"/>
                <a:cs typeface="Arial" panose="020B0604020202020204" pitchFamily="34" charset="0"/>
              </a:rPr>
              <a:t>Please </a:t>
            </a:r>
            <a:r>
              <a:rPr lang="en-US" sz="1200" dirty="0">
                <a:latin typeface="Arial" panose="020B0604020202020204" pitchFamily="34" charset="0"/>
                <a:cs typeface="Arial" panose="020B0604020202020204" pitchFamily="34" charset="0"/>
              </a:rPr>
              <a:t>copy and paste this link into your web browser to</a:t>
            </a:r>
            <a:r>
              <a:rPr lang="en-US" sz="1200" b="0" i="0" u="none" strike="noStrike" baseline="0" dirty="0">
                <a:solidFill>
                  <a:srgbClr val="1E1E1E"/>
                </a:solidFill>
                <a:effectLst/>
                <a:latin typeface="Arial" panose="020B0604020202020204" pitchFamily="34" charset="0"/>
                <a:cs typeface="Arial" panose="020B0604020202020204" pitchFamily="34" charset="0"/>
              </a:rPr>
              <a:t> visit: </a:t>
            </a:r>
            <a:r>
              <a:rPr lang="en-US" sz="1200" u="sng" dirty="0">
                <a:latin typeface="Arial" panose="020B0604020202020204" pitchFamily="34" charset="0"/>
                <a:cs typeface="Arial" panose="020B0604020202020204" pitchFamily="34" charset="0"/>
              </a:rPr>
              <a:t>https://www.fphighimpactpractices.org/ibp-who-matrix/</a:t>
            </a: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Subscribe to the HIPs Newsletter here (</a:t>
            </a:r>
            <a:r>
              <a:rPr lang="en-US" dirty="0"/>
              <a:t>copy and paste this link into your web browser)</a:t>
            </a:r>
            <a:r>
              <a:rPr lang="en-US" dirty="0">
                <a:latin typeface="+mn-lt"/>
              </a:rPr>
              <a:t>: </a:t>
            </a:r>
            <a:r>
              <a:rPr lang="en-US" u="sng" dirty="0">
                <a:latin typeface="+mn-lt"/>
              </a:rPr>
              <a:t>https://mailchi.mp/76703a3652c9/hips-newsletter-sign-up</a:t>
            </a:r>
          </a:p>
          <a:p>
            <a:endParaRPr lang="en-US" dirty="0">
              <a:latin typeface="+mn-lt"/>
            </a:endParaRPr>
          </a:p>
          <a:p>
            <a:r>
              <a:rPr lang="en-US" dirty="0">
                <a:latin typeface="+mn-lt"/>
              </a:rPr>
              <a:t>Please visit the five areas of our website to learn more about the HIPs: </a:t>
            </a:r>
          </a:p>
          <a:p>
            <a:pPr marL="171450" indent="-171450">
              <a:buFont typeface="Arial" panose="020B0604020202020204" pitchFamily="34" charset="0"/>
              <a:buChar char="•"/>
            </a:pPr>
            <a:r>
              <a:rPr lang="en-US" dirty="0">
                <a:latin typeface="+mn-lt"/>
              </a:rPr>
              <a:t>HIP Products (</a:t>
            </a:r>
            <a:r>
              <a:rPr lang="en-US" dirty="0"/>
              <a:t>copy and paste this link into your web browser)</a:t>
            </a:r>
            <a:r>
              <a:rPr lang="en-US" dirty="0">
                <a:latin typeface="+mn-lt"/>
              </a:rPr>
              <a:t>: </a:t>
            </a:r>
            <a:r>
              <a:rPr lang="en-US" u="sng" dirty="0">
                <a:latin typeface="+mn-lt"/>
              </a:rPr>
              <a:t>https://www.fphighimpactpractices.org/hip-products/</a:t>
            </a:r>
          </a:p>
          <a:p>
            <a:pPr marL="171450" indent="-171450">
              <a:buFont typeface="Arial" panose="020B0604020202020204" pitchFamily="34" charset="0"/>
              <a:buChar char="•"/>
            </a:pPr>
            <a:r>
              <a:rPr lang="en-US" dirty="0">
                <a:latin typeface="+mn-lt"/>
              </a:rPr>
              <a:t>Resources (</a:t>
            </a:r>
            <a:r>
              <a:rPr lang="en-US" dirty="0"/>
              <a:t>copy and paste this link into your web browser)</a:t>
            </a:r>
            <a:r>
              <a:rPr lang="en-US" dirty="0">
                <a:latin typeface="+mn-lt"/>
              </a:rPr>
              <a:t>: </a:t>
            </a:r>
            <a:r>
              <a:rPr lang="en-US" u="sng" dirty="0">
                <a:latin typeface="+mn-lt"/>
              </a:rPr>
              <a:t>https://www.fphighimpactpractices.org/resources/</a:t>
            </a:r>
          </a:p>
          <a:p>
            <a:pPr marL="171450" indent="-171450">
              <a:buFont typeface="Arial" panose="020B0604020202020204" pitchFamily="34" charset="0"/>
              <a:buChar char="•"/>
            </a:pPr>
            <a:r>
              <a:rPr lang="en-US" dirty="0">
                <a:latin typeface="+mn-lt"/>
              </a:rPr>
              <a:t>Engage (</a:t>
            </a:r>
            <a:r>
              <a:rPr lang="en-US" dirty="0"/>
              <a:t>copy and paste this link into your web browser)</a:t>
            </a:r>
            <a:r>
              <a:rPr lang="en-US" dirty="0">
                <a:latin typeface="+mn-lt"/>
              </a:rPr>
              <a:t>: </a:t>
            </a:r>
            <a:r>
              <a:rPr lang="en-US" u="sng" dirty="0">
                <a:latin typeface="+mn-lt"/>
              </a:rPr>
              <a:t>https://www.fphighimpactpractices.org/engage-with-the-hips/</a:t>
            </a:r>
          </a:p>
          <a:p>
            <a:pPr marL="171450" indent="-171450">
              <a:buFont typeface="Arial" panose="020B0604020202020204" pitchFamily="34" charset="0"/>
              <a:buChar char="•"/>
            </a:pPr>
            <a:r>
              <a:rPr lang="en-US" dirty="0">
                <a:latin typeface="+mn-lt"/>
              </a:rPr>
              <a:t>Overview (</a:t>
            </a:r>
            <a:r>
              <a:rPr lang="en-US" dirty="0"/>
              <a:t>copy and paste this link into your web browser)</a:t>
            </a:r>
            <a:r>
              <a:rPr lang="en-US" dirty="0">
                <a:latin typeface="+mn-lt"/>
              </a:rPr>
              <a:t>: </a:t>
            </a:r>
            <a:r>
              <a:rPr lang="en-US" u="sng" dirty="0">
                <a:latin typeface="+mn-lt"/>
              </a:rPr>
              <a:t>https://www.fphighimpactpractices.org/overview/</a:t>
            </a:r>
          </a:p>
          <a:p>
            <a:pPr marL="171450" indent="-171450">
              <a:buFont typeface="Arial" panose="020B0604020202020204" pitchFamily="34" charset="0"/>
              <a:buChar char="•"/>
            </a:pPr>
            <a:r>
              <a:rPr lang="en-US">
                <a:latin typeface="+mn-lt"/>
              </a:rPr>
              <a:t>About Us (</a:t>
            </a:r>
            <a:r>
              <a:rPr lang="en-US"/>
              <a:t>copy and paste this link into your web browser)</a:t>
            </a:r>
            <a:r>
              <a:rPr lang="en-US">
                <a:latin typeface="+mn-lt"/>
              </a:rPr>
              <a:t>: </a:t>
            </a:r>
            <a:r>
              <a:rPr lang="en-US" u="sng" dirty="0">
                <a:latin typeface="+mn-lt"/>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latin typeface="Arial" panose="020B0604020202020204" pitchFamily="34" charset="0"/>
                <a:cs typeface="Arial" panose="020B0604020202020204" pitchFamily="34" charset="0"/>
              </a:rPr>
            </a:br>
            <a:r>
              <a:rPr lang="en-US" sz="1200" b="0" i="0" dirty="0">
                <a:solidFill>
                  <a:srgbClr val="3E3F42"/>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rgbClr val="3E3F42"/>
              </a:solidFill>
              <a:effectLst/>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HIPs are identified based on demonstrated magnitude of </a:t>
            </a:r>
            <a:r>
              <a:rPr lang="en-US" sz="1200" b="0" i="1" u="none" strike="noStrike" baseline="0" dirty="0">
                <a:latin typeface="Arial" panose="020B0604020202020204" pitchFamily="34" charset="0"/>
                <a:cs typeface="Arial" panose="020B0604020202020204" pitchFamily="34" charset="0"/>
              </a:rPr>
              <a:t>impact </a:t>
            </a:r>
            <a:r>
              <a:rPr lang="en-US" sz="1200" b="0" i="0" u="none" strike="noStrike" baseline="0" dirty="0">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rgbClr val="054A8E"/>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A 2-pager overview of the HIPs is available in an online and a downloadable PDF format here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There are </a:t>
            </a:r>
            <a:r>
              <a:rPr lang="en-US" sz="1200" b="1" i="0" u="none" strike="noStrike" baseline="0" dirty="0">
                <a:latin typeface="Arial" panose="020B0604020202020204" pitchFamily="34" charset="0"/>
                <a:cs typeface="Arial" panose="020B0604020202020204" pitchFamily="34" charset="0"/>
              </a:rPr>
              <a:t>three categories of HIPs</a:t>
            </a:r>
            <a:r>
              <a:rPr lang="en-US" sz="1200" b="0" i="0" u="none" strike="noStrike" baseline="0" dirty="0">
                <a:latin typeface="Arial" panose="020B0604020202020204" pitchFamily="34" charset="0"/>
                <a:cs typeface="Arial" panose="020B0604020202020204" pitchFamily="34" charset="0"/>
              </a:rPr>
              <a:t>: Enabling Environment, Service Delivery and Social and Behavioral Change. Community Health Workers is a service delivery HIP. This information came from the HIP List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b="0" i="0" u="none" strike="noStrike" baseline="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A </a:t>
            </a:r>
            <a:r>
              <a:rPr lang="en-US" sz="1200" b="1" i="1" u="none" strike="noStrike" baseline="0" dirty="0">
                <a:latin typeface="Arial" panose="020B0604020202020204" pitchFamily="34" charset="0"/>
                <a:cs typeface="Arial" panose="020B0604020202020204" pitchFamily="34" charset="0"/>
              </a:rPr>
              <a:t>HIP Enhancement </a:t>
            </a:r>
            <a:r>
              <a:rPr lang="en-US" sz="1200" b="0" i="0" u="none" strike="noStrike" baseline="0" dirty="0">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the HIP Categories and Enhancements, please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rgbClr val="163E8F"/>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rgbClr val="163E8F"/>
                </a:solidFill>
                <a:latin typeface="Arial" panose="020B0604020202020204" pitchFamily="34" charset="0"/>
                <a:ea typeface="Proxima Nova"/>
                <a:cs typeface="Arial" panose="020B0604020202020204" pitchFamily="34" charset="0"/>
                <a:sym typeface="Proxima Nova"/>
              </a:rPr>
              <a:t>Service Delivery:</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Immediate Postpartum Family Planning</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Mobile Outreach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Postabortion Family Planning</a:t>
            </a:r>
          </a:p>
          <a:p>
            <a:pPr indent="-50800">
              <a:spcBef>
                <a:spcPts val="0"/>
              </a:spcBef>
              <a:buClr>
                <a:schemeClr val="dk1"/>
              </a:buClr>
              <a:buSzPts val="2800"/>
              <a:buFont typeface="Arial"/>
              <a:buNone/>
            </a:pP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BB1256"/>
                </a:solidFill>
                <a:latin typeface="Arial" panose="020B0604020202020204" pitchFamily="34" charset="0"/>
                <a:ea typeface="Proxima Nova"/>
                <a:cs typeface="Arial" panose="020B0604020202020204" pitchFamily="34" charset="0"/>
                <a:sym typeface="Proxima Nova"/>
              </a:rPr>
              <a:t>Enabling Environment:</a:t>
            </a:r>
            <a:r>
              <a:rPr lang="en-US" sz="1200" b="1" i="0" u="none" strike="noStrike" cap="none" dirty="0">
                <a:solidFill>
                  <a:srgbClr val="D87987"/>
                </a:solidFill>
                <a:latin typeface="Arial" panose="020B0604020202020204" pitchFamily="34" charset="0"/>
                <a:ea typeface="Proxima Nova"/>
                <a:cs typeface="Arial" panose="020B0604020202020204" pitchFamily="34" charset="0"/>
                <a:sym typeface="Proxima Nova"/>
              </a:rPr>
              <a:t> </a:t>
            </a:r>
          </a:p>
          <a:p>
            <a:pPr marL="457200" marR="0" lvl="0" indent="-355600" algn="l" rtl="0">
              <a:lnSpc>
                <a:spcPct val="100000"/>
              </a:lnSpc>
              <a:spcBef>
                <a:spcPts val="160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Domestic Public Financing</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Educating Girls</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62C3B4"/>
                </a:solidFill>
                <a:latin typeface="Arial" panose="020B0604020202020204" pitchFamily="34" charset="0"/>
                <a:ea typeface="Proxima Nova"/>
                <a:cs typeface="Arial" panose="020B0604020202020204" pitchFamily="34" charset="0"/>
                <a:sym typeface="Proxima Nova"/>
              </a:rPr>
              <a:t>Social and Behavior Change:</a:t>
            </a:r>
            <a:r>
              <a:rPr lang="en-US" sz="1200" b="1" i="0" u="none" strike="noStrike" cap="none" dirty="0">
                <a:solidFill>
                  <a:srgbClr val="212121"/>
                </a:solidFill>
                <a:latin typeface="Arial" panose="020B0604020202020204" pitchFamily="34" charset="0"/>
                <a:ea typeface="Proxima Nova"/>
                <a:cs typeface="Arial" panose="020B0604020202020204" pitchFamily="34" charset="0"/>
                <a:sym typeface="Proxima Nova"/>
              </a:rPr>
              <a:t> </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355600" algn="l" rtl="0">
              <a:lnSpc>
                <a:spcPct val="100000"/>
              </a:lnSpc>
              <a:spcBef>
                <a:spcPts val="160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Community Group Engagement</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Digital Health for SBC</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rgbClr val="E69138"/>
                </a:solidFill>
                <a:latin typeface="Arial" panose="020B0604020202020204" pitchFamily="34" charset="0"/>
                <a:ea typeface="Proxima Nova"/>
                <a:cs typeface="Arial" panose="020B0604020202020204" pitchFamily="34" charset="0"/>
                <a:sym typeface="Proxima Nova"/>
              </a:rPr>
              <a:t>Enhancements:</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160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Digital Health for Systems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Adolescent-Friendly Contraceptive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lt1"/>
                </a:solidFill>
                <a:latin typeface="Arial" panose="020B0604020202020204" pitchFamily="34" charset="0"/>
                <a:ea typeface="Arial"/>
                <a:cs typeface="Arial" panose="020B0604020202020204" pitchFamily="34" charset="0"/>
                <a:sym typeface="Arial"/>
              </a:rPr>
              <a:t>All HIPs are Available in English, Spanish, French, and Portuguese.</a:t>
            </a:r>
          </a:p>
          <a:p>
            <a:pPr marL="0" indent="0">
              <a:buSzPts val="180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E3F4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Expert Groups – Write new HIP briefs and ensure they are up-to-date.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HIP Partnership, please copy and paste this link into your web browser: </a:t>
            </a:r>
            <a:r>
              <a:rPr lang="en-US" dirty="0">
                <a:latin typeface="Arial" panose="020B0604020202020204" pitchFamily="34" charset="0"/>
                <a:cs typeface="Arial" panose="020B0604020202020204" pitchFamily="34" charset="0"/>
                <a:hlinkClick r:id="rId3"/>
              </a:rPr>
              <a:t>https://www.fphighimpactpractices.org/partnership-structure/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When appropriately designed and implemented, community health worker (CHW) programs can increase use of contraception, particularly where unmet need is high, access is low, and geographic or social barriers to use of services exist. </a:t>
            </a:r>
          </a:p>
          <a:p>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Service Delivery HIPs, please </a:t>
            </a:r>
            <a:r>
              <a:rPr lang="en-US" sz="1200" dirty="0">
                <a:latin typeface="Arial" panose="020B0604020202020204" pitchFamily="34" charset="0"/>
                <a:cs typeface="Arial" panose="020B0604020202020204" pitchFamily="34" charset="0"/>
              </a:rPr>
              <a:t>copy and paste this link into your web browser to</a:t>
            </a:r>
            <a:r>
              <a:rPr lang="en-US" sz="1200" b="0" i="0" u="none" strike="noStrike" baseline="0" dirty="0">
                <a:latin typeface="Arial" panose="020B0604020202020204" pitchFamily="34" charset="0"/>
                <a:cs typeface="Arial" panose="020B0604020202020204" pitchFamily="34" charset="0"/>
              </a:rPr>
              <a:t> visit this matrix of tools developed by IBP/WHO: </a:t>
            </a:r>
            <a:r>
              <a:rPr lang="en-US" sz="1200" b="0" i="0" u="sng" strike="noStrike" baseline="0" dirty="0">
                <a:latin typeface="Arial" panose="020B0604020202020204" pitchFamily="34" charset="0"/>
                <a:cs typeface="Arial" panose="020B0604020202020204" pitchFamily="34" charset="0"/>
              </a:rPr>
              <a:t>https://www.fphighimpactpractices.org/ibp-who-matrix/</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These tools can be used in conjunction with Service Delivery HIPs. </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Available in online and downloadable PDF format.</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Did you know that we have a webinar recording and downloadable PDF presentation about this HIP? Please </a:t>
            </a:r>
            <a:r>
              <a:rPr lang="en-US" sz="1200" dirty="0">
                <a:latin typeface="Arial" panose="020B0604020202020204" pitchFamily="34" charset="0"/>
                <a:cs typeface="Arial" panose="020B0604020202020204" pitchFamily="34" charset="0"/>
              </a:rPr>
              <a:t>copy and paste this link into your web browser to </a:t>
            </a:r>
            <a:r>
              <a:rPr lang="en-US" sz="1200" b="0" i="0" u="none" strike="noStrike" baseline="0" dirty="0">
                <a:solidFill>
                  <a:srgbClr val="1E1E1E"/>
                </a:solidFill>
                <a:latin typeface="Arial" panose="020B0604020202020204" pitchFamily="34" charset="0"/>
                <a:cs typeface="Arial" panose="020B0604020202020204" pitchFamily="34" charset="0"/>
              </a:rPr>
              <a:t>visit: </a:t>
            </a:r>
            <a:r>
              <a:rPr lang="en-US" sz="1200" b="0" i="0" u="sng" strike="noStrike" baseline="0" dirty="0">
                <a:solidFill>
                  <a:srgbClr val="054A8E"/>
                </a:solidFill>
                <a:latin typeface="Arial" panose="020B0604020202020204" pitchFamily="34" charset="0"/>
                <a:cs typeface="Arial" panose="020B0604020202020204" pitchFamily="34" charset="0"/>
              </a:rPr>
              <a:t>https://www.fphighimpactpractices.org/fr/community-health-workers-high-impact-practices-challenges-and-opportunities-webinar/</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This webinar contains recent implementation successes in several country contexts.</a:t>
            </a:r>
          </a:p>
          <a:p>
            <a:pPr marL="285750" indent="-285750">
              <a:buFontTx/>
              <a:buChar char="-"/>
            </a:pPr>
            <a:r>
              <a:rPr lang="en-US" sz="1200" b="1" i="0" dirty="0">
                <a:solidFill>
                  <a:srgbClr val="3E3F42"/>
                </a:solidFill>
                <a:effectLst/>
                <a:latin typeface="Arial" panose="020B0604020202020204" pitchFamily="34" charset="0"/>
                <a:cs typeface="Arial" panose="020B0604020202020204" pitchFamily="34" charset="0"/>
              </a:rPr>
              <a:t>Presenters</a:t>
            </a:r>
            <a:r>
              <a:rPr lang="en-US" sz="1200" b="0" i="0" dirty="0">
                <a:solidFill>
                  <a:srgbClr val="3E3F42"/>
                </a:solidFill>
                <a:effectLst/>
                <a:latin typeface="Arial" panose="020B0604020202020204" pitchFamily="34" charset="0"/>
                <a:cs typeface="Arial" panose="020B0604020202020204" pitchFamily="34" charset="0"/>
              </a:rPr>
              <a:t>:</a:t>
            </a:r>
          </a:p>
          <a:p>
            <a:pPr marL="742950" lvl="1" indent="-285750">
              <a:buFontTx/>
              <a:buChar char="-"/>
            </a:pPr>
            <a:r>
              <a:rPr lang="en-US" b="1" i="0" dirty="0">
                <a:solidFill>
                  <a:srgbClr val="3E3F42"/>
                </a:solidFill>
                <a:effectLst/>
                <a:latin typeface="Arial" panose="020B0604020202020204" pitchFamily="34" charset="0"/>
                <a:cs typeface="Arial" panose="020B0604020202020204" pitchFamily="34" charset="0"/>
              </a:rPr>
              <a:t>Camille Collins Lovell</a:t>
            </a:r>
            <a:r>
              <a:rPr lang="en-US" b="0" i="0" dirty="0">
                <a:solidFill>
                  <a:srgbClr val="3E3F42"/>
                </a:solidFill>
                <a:effectLst/>
                <a:latin typeface="Arial" panose="020B0604020202020204" pitchFamily="34" charset="0"/>
                <a:cs typeface="Arial" panose="020B0604020202020204" pitchFamily="34" charset="0"/>
              </a:rPr>
              <a:t>, Facilitator, Pathfinder International</a:t>
            </a:r>
          </a:p>
          <a:p>
            <a:pPr marL="742950" lvl="1" indent="-285750">
              <a:buFontTx/>
              <a:buChar char="-"/>
            </a:pPr>
            <a:r>
              <a:rPr lang="en-US" b="1" i="0" dirty="0">
                <a:solidFill>
                  <a:srgbClr val="3E3F42"/>
                </a:solidFill>
                <a:effectLst/>
                <a:latin typeface="Arial" panose="020B0604020202020204" pitchFamily="34" charset="0"/>
                <a:cs typeface="Arial" panose="020B0604020202020204" pitchFamily="34" charset="0"/>
              </a:rPr>
              <a:t>Mahesh Srinivas</a:t>
            </a:r>
            <a:r>
              <a:rPr lang="en-US" b="0" i="0" dirty="0">
                <a:solidFill>
                  <a:srgbClr val="3E3F42"/>
                </a:solidFill>
                <a:effectLst/>
                <a:latin typeface="Arial" panose="020B0604020202020204" pitchFamily="34" charset="0"/>
                <a:cs typeface="Arial" panose="020B0604020202020204" pitchFamily="34" charset="0"/>
              </a:rPr>
              <a:t>, Presenter, Pathfinder International</a:t>
            </a:r>
          </a:p>
          <a:p>
            <a:pPr marL="742950" lvl="1" indent="-285750">
              <a:buFontTx/>
              <a:buChar char="-"/>
            </a:pPr>
            <a:r>
              <a:rPr lang="en-US" b="1" i="0" dirty="0">
                <a:solidFill>
                  <a:srgbClr val="3E3F42"/>
                </a:solidFill>
                <a:effectLst/>
                <a:latin typeface="Arial" panose="020B0604020202020204" pitchFamily="34" charset="0"/>
                <a:cs typeface="Arial" panose="020B0604020202020204" pitchFamily="34" charset="0"/>
              </a:rPr>
              <a:t>Laura Hurley</a:t>
            </a:r>
            <a:r>
              <a:rPr lang="en-US" b="0" i="0" dirty="0">
                <a:solidFill>
                  <a:srgbClr val="3E3F42"/>
                </a:solidFill>
                <a:effectLst/>
                <a:latin typeface="Arial" panose="020B0604020202020204" pitchFamily="34" charset="0"/>
                <a:cs typeface="Arial" panose="020B0604020202020204" pitchFamily="34" charset="0"/>
              </a:rPr>
              <a:t>, Presenter, </a:t>
            </a:r>
            <a:r>
              <a:rPr lang="en-US" b="0" i="0" dirty="0" err="1">
                <a:solidFill>
                  <a:srgbClr val="3E3F42"/>
                </a:solidFill>
                <a:effectLst/>
                <a:latin typeface="Arial" panose="020B0604020202020204" pitchFamily="34" charset="0"/>
                <a:cs typeface="Arial" panose="020B0604020202020204" pitchFamily="34" charset="0"/>
              </a:rPr>
              <a:t>IntraHealth</a:t>
            </a:r>
            <a:r>
              <a:rPr lang="en-US" b="0" i="0" dirty="0">
                <a:solidFill>
                  <a:srgbClr val="3E3F42"/>
                </a:solidFill>
                <a:effectLst/>
                <a:latin typeface="Arial" panose="020B0604020202020204" pitchFamily="34" charset="0"/>
                <a:cs typeface="Arial" panose="020B0604020202020204" pitchFamily="34" charset="0"/>
              </a:rPr>
              <a:t> International</a:t>
            </a:r>
          </a:p>
          <a:p>
            <a:pPr marL="742950" lvl="1" indent="-285750">
              <a:buFontTx/>
              <a:buChar char="-"/>
            </a:pPr>
            <a:r>
              <a:rPr lang="en-US" b="1" i="0" dirty="0">
                <a:solidFill>
                  <a:srgbClr val="3E3F42"/>
                </a:solidFill>
                <a:effectLst/>
                <a:latin typeface="Arial" panose="020B0604020202020204" pitchFamily="34" charset="0"/>
                <a:cs typeface="Arial" panose="020B0604020202020204" pitchFamily="34" charset="0"/>
              </a:rPr>
              <a:t>Vince Blaser</a:t>
            </a:r>
            <a:r>
              <a:rPr lang="en-US" b="0" i="0" dirty="0">
                <a:solidFill>
                  <a:srgbClr val="3E3F42"/>
                </a:solidFill>
                <a:effectLst/>
                <a:latin typeface="Arial" panose="020B0604020202020204" pitchFamily="34" charset="0"/>
                <a:cs typeface="Arial" panose="020B0604020202020204" pitchFamily="34" charset="0"/>
              </a:rPr>
              <a:t>, Respondent, Frontline Health Workers Coalition</a:t>
            </a:r>
            <a:endParaRPr lang="en-US" sz="1200" b="0" i="0" dirty="0">
              <a:solidFill>
                <a:srgbClr val="3E3F42"/>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CHWs “provide health education, referral and follow up, case management, and basic preventive health care and home visiting services to specific communities. They provide support and assistance to individuals and families in navigating the health and social services system” (ILO, 2008).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“…CHWs provide a critical link between their communities and the health and social services system.” – </a:t>
            </a:r>
            <a:r>
              <a:rPr lang="en-US" sz="1200" b="0" i="0" u="none" strike="noStrike" baseline="0" dirty="0" err="1">
                <a:solidFill>
                  <a:srgbClr val="211D1E"/>
                </a:solidFill>
                <a:latin typeface="Arial" panose="020B0604020202020204" pitchFamily="34" charset="0"/>
                <a:cs typeface="Arial" panose="020B0604020202020204" pitchFamily="34" charset="0"/>
              </a:rPr>
              <a:t>Bhutta</a:t>
            </a:r>
            <a:r>
              <a:rPr lang="en-US" sz="1200" b="0" i="0" u="none" strike="noStrike" baseline="0" dirty="0">
                <a:solidFill>
                  <a:srgbClr val="211D1E"/>
                </a:solidFill>
                <a:latin typeface="Arial" panose="020B0604020202020204" pitchFamily="34" charset="0"/>
                <a:cs typeface="Arial" panose="020B0604020202020204" pitchFamily="34" charset="0"/>
              </a:rPr>
              <a:t> et al., 2010</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CHWs are referred to by a wide range of titles such as a “village health worker,” “community-based distributor,” “community health aide,” “community health promoter,” “health extension worker,” or “lay health advisor.”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https://www.fphighimpactpractices.org/briefs/community-health-workers/</a:t>
            </a: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https://www.fphighimpactpractices.org/briefs/community-health-workers/</a:t>
            </a:r>
            <a:endParaRPr lang="en-US" dirty="0">
              <a:latin typeface="+mn-lt"/>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335115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CHWs </a:t>
            </a:r>
            <a:r>
              <a:rPr lang="en-US" sz="1200" b="1" dirty="0">
                <a:solidFill>
                  <a:srgbClr val="000000"/>
                </a:solidFill>
                <a:latin typeface="Arial" panose="020B0604020202020204" pitchFamily="34" charset="0"/>
                <a:cs typeface="Arial" panose="020B0604020202020204" pitchFamily="34" charset="0"/>
              </a:rPr>
              <a:t>address geographic access barriers</a:t>
            </a:r>
            <a:r>
              <a:rPr lang="en-US" sz="1200" dirty="0">
                <a:solidFill>
                  <a:srgbClr val="000000"/>
                </a:solidFill>
                <a:latin typeface="Arial" panose="020B0604020202020204" pitchFamily="34" charset="0"/>
                <a:cs typeface="Arial" panose="020B0604020202020204" pitchFamily="34" charset="0"/>
              </a:rPr>
              <a:t> caused by health worker shortages.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Most highly trained medical staff are concentrated in wealthier, urban areas (WHO, 2006).</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“Community health worker programs have emerged as one of the most effective strategies to address human resources for health shortages while improving access to and quality of primary healthcare” (Liu et al., 2011).</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CHWs may </a:t>
            </a:r>
            <a:r>
              <a:rPr lang="en-US" sz="1200" b="1" dirty="0">
                <a:solidFill>
                  <a:srgbClr val="000000"/>
                </a:solidFill>
                <a:latin typeface="Arial" panose="020B0604020202020204" pitchFamily="34" charset="0"/>
                <a:cs typeface="Arial" panose="020B0604020202020204" pitchFamily="34" charset="0"/>
              </a:rPr>
              <a:t>reduce financial barriers </a:t>
            </a:r>
            <a:r>
              <a:rPr lang="en-US" sz="1200" dirty="0">
                <a:solidFill>
                  <a:srgbClr val="000000"/>
                </a:solidFill>
                <a:latin typeface="Arial" panose="020B0604020202020204" pitchFamily="34" charset="0"/>
                <a:cs typeface="Arial" panose="020B0604020202020204" pitchFamily="34" charset="0"/>
              </a:rPr>
              <a:t>for clients.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Even in settings with “free” services, clients may be asked to pay consultation fees or informal charges before receiving services. </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CHWs can address the </a:t>
            </a:r>
            <a:r>
              <a:rPr lang="en-US" sz="1200" b="1" dirty="0">
                <a:solidFill>
                  <a:srgbClr val="000000"/>
                </a:solidFill>
                <a:latin typeface="Arial" panose="020B0604020202020204" pitchFamily="34" charset="0"/>
                <a:cs typeface="Arial" panose="020B0604020202020204" pitchFamily="34" charset="0"/>
              </a:rPr>
              <a:t>social barriers </a:t>
            </a:r>
            <a:r>
              <a:rPr lang="en-US" sz="1200" dirty="0">
                <a:solidFill>
                  <a:srgbClr val="000000"/>
                </a:solidFill>
                <a:latin typeface="Arial" panose="020B0604020202020204" pitchFamily="34" charset="0"/>
                <a:cs typeface="Arial" panose="020B0604020202020204" pitchFamily="34" charset="0"/>
              </a:rPr>
              <a:t>that inhibit family planning use.</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Women who are young, poor, less educated, or who live in rural areas have more difficulty meeting their family planning needs than their more advantaged counterparts.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These inequities exist in all regions of the world except Central Asia; the gaps are larger and more common in sub-Saharan Africa than in other regions.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Many countries in sub-Saharan Africa demonstrate little or no progress toward reducing the equity gap (</a:t>
            </a:r>
            <a:r>
              <a:rPr lang="en-US" sz="1200" dirty="0" err="1">
                <a:solidFill>
                  <a:srgbClr val="000000"/>
                </a:solidFill>
                <a:latin typeface="Arial" panose="020B0604020202020204" pitchFamily="34" charset="0"/>
                <a:cs typeface="Arial" panose="020B0604020202020204" pitchFamily="34" charset="0"/>
              </a:rPr>
              <a:t>Ortayli</a:t>
            </a:r>
            <a:r>
              <a:rPr lang="en-US" sz="1200" dirty="0">
                <a:solidFill>
                  <a:srgbClr val="000000"/>
                </a:solidFill>
                <a:latin typeface="Arial" panose="020B0604020202020204" pitchFamily="34" charset="0"/>
                <a:cs typeface="Arial" panose="020B0604020202020204" pitchFamily="34" charset="0"/>
              </a:rPr>
              <a:t> &amp; </a:t>
            </a:r>
            <a:r>
              <a:rPr lang="en-US" sz="1200" dirty="0" err="1">
                <a:solidFill>
                  <a:srgbClr val="000000"/>
                </a:solidFill>
                <a:latin typeface="Arial" panose="020B0604020202020204" pitchFamily="34" charset="0"/>
                <a:cs typeface="Arial" panose="020B0604020202020204" pitchFamily="34" charset="0"/>
              </a:rPr>
              <a:t>Malarcher</a:t>
            </a:r>
            <a:r>
              <a:rPr lang="en-US" sz="1200" dirty="0">
                <a:solidFill>
                  <a:srgbClr val="000000"/>
                </a:solidFill>
                <a:latin typeface="Arial" panose="020B0604020202020204" pitchFamily="34" charset="0"/>
                <a:cs typeface="Arial" panose="020B0604020202020204" pitchFamily="34" charset="0"/>
              </a:rPr>
              <a:t>, 2010; Ross, 2015).</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CHWs who come from disenfranchised communities can provide a bridge between individuals and communities and the health system.</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CHWs reach women whose </a:t>
            </a:r>
            <a:r>
              <a:rPr lang="en-US" sz="1200" b="1" dirty="0">
                <a:solidFill>
                  <a:srgbClr val="000000"/>
                </a:solidFill>
                <a:latin typeface="Arial" panose="020B0604020202020204" pitchFamily="34" charset="0"/>
                <a:cs typeface="Arial" panose="020B0604020202020204" pitchFamily="34" charset="0"/>
              </a:rPr>
              <a:t>mobility is constrained </a:t>
            </a:r>
            <a:r>
              <a:rPr lang="en-US" sz="1200" dirty="0">
                <a:solidFill>
                  <a:srgbClr val="000000"/>
                </a:solidFill>
                <a:latin typeface="Arial" panose="020B0604020202020204" pitchFamily="34" charset="0"/>
                <a:cs typeface="Arial" panose="020B0604020202020204" pitchFamily="34" charset="0"/>
              </a:rPr>
              <a:t>by social norms.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 some countries, cultural practices restrict women’s movement or their ability to make independent decisions.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CHWs overcome such barriers by bringing services to where women and their families work and live.</a:t>
            </a: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145280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www.fphighimpactpractices.org/guides/task-sharing-family-planning-servic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fphighimpactpractices.org/briefs/community-health-worker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hyperlink" Target="https://www.fphighimpactpractices.org/guides/engaging-men-and-boys-in-family-plannin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toolkits.knowledgesuccess.org/toolkits/communitybasedfp" TargetMode="External"/><Relationship Id="rId13" Type="http://schemas.openxmlformats.org/officeDocument/2006/relationships/image" Target="../media/image32.jpeg"/><Relationship Id="rId3" Type="http://schemas.openxmlformats.org/officeDocument/2006/relationships/image" Target="../media/image6.png"/><Relationship Id="rId7" Type="http://schemas.openxmlformats.org/officeDocument/2006/relationships/image" Target="../media/image28.svg"/><Relationship Id="rId12"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hyperlink" Target="http://sc4ccm.jsi.com/emerging-lessons/cstock/" TargetMode="External"/><Relationship Id="rId10" Type="http://schemas.openxmlformats.org/officeDocument/2006/relationships/image" Target="../media/image29.jpeg"/><Relationship Id="rId4" Type="http://schemas.openxmlformats.org/officeDocument/2006/relationships/hyperlink" Target="https://publications.jsi.com/JSIInternet/Inc/Common/_download_pub.cfm?id=11132&amp;lid=3" TargetMode="External"/><Relationship Id="rId9" Type="http://schemas.openxmlformats.org/officeDocument/2006/relationships/hyperlink" Target="https://www.advancingpartners.org/resources/chs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hyperlink" Target="https://www.fphighimpactpractice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 person, indoor&#10;&#10;Description automatically generated">
            <a:extLst>
              <a:ext uri="{FF2B5EF4-FFF2-40B4-BE49-F238E27FC236}">
                <a16:creationId xmlns:a16="http://schemas.microsoft.com/office/drawing/2014/main" id="{E45F550D-818D-406F-BCAB-208CADAA575C}"/>
              </a:ext>
            </a:extLst>
          </p:cNvPr>
          <p:cNvPicPr>
            <a:picLocks noChangeAspect="1"/>
          </p:cNvPicPr>
          <p:nvPr/>
        </p:nvPicPr>
        <p:blipFill rotWithShape="1">
          <a:blip r:embed="rId3">
            <a:extLst>
              <a:ext uri="{28A0092B-C50C-407E-A947-70E740481C1C}">
                <a14:useLocalDpi xmlns:a14="http://schemas.microsoft.com/office/drawing/2010/main" val="0"/>
              </a:ext>
            </a:extLst>
          </a:blip>
          <a:srcRect t="10179"/>
          <a:stretch/>
        </p:blipFill>
        <p:spPr>
          <a:xfrm>
            <a:off x="6950839" y="-7649"/>
            <a:ext cx="11351845" cy="6797607"/>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0" y="7086014"/>
            <a:ext cx="3221692" cy="3221692"/>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sp>
        <p:nvSpPr>
          <p:cNvPr id="6" name="TextBox 6"/>
          <p:cNvSpPr txBox="1"/>
          <p:nvPr/>
        </p:nvSpPr>
        <p:spPr>
          <a:xfrm>
            <a:off x="1674516" y="4970942"/>
            <a:ext cx="12105154" cy="2436564"/>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Community Health Workers</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1151231" y="3155109"/>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pic>
        <p:nvPicPr>
          <p:cNvPr id="8" name="Picture 8"/>
          <p:cNvPicPr>
            <a:picLocks noChangeAspect="1"/>
          </p:cNvPicPr>
          <p:nvPr/>
        </p:nvPicPr>
        <p:blipFill>
          <a:blip r:embed="rId8"/>
          <a:srcRect/>
          <a:stretch>
            <a:fillRect/>
          </a:stretch>
        </p:blipFill>
        <p:spPr>
          <a:xfrm>
            <a:off x="1674516" y="3921699"/>
            <a:ext cx="4451409" cy="1112852"/>
          </a:xfrm>
          <a:prstGeom prst="rect">
            <a:avLst/>
          </a:prstGeom>
        </p:spPr>
      </p:pic>
      <p:sp>
        <p:nvSpPr>
          <p:cNvPr id="9" name="TextBox 9"/>
          <p:cNvSpPr txBox="1"/>
          <p:nvPr/>
        </p:nvSpPr>
        <p:spPr>
          <a:xfrm>
            <a:off x="1674516" y="7329123"/>
            <a:ext cx="9462031" cy="1103315"/>
          </a:xfrm>
          <a:prstGeom prst="rect">
            <a:avLst/>
          </a:prstGeom>
        </p:spPr>
        <p:txBody>
          <a:bodyPr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Bringing family planning services to where people live and work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23">
            <a:extLst>
              <a:ext uri="{FF2B5EF4-FFF2-40B4-BE49-F238E27FC236}">
                <a16:creationId xmlns:a16="http://schemas.microsoft.com/office/drawing/2014/main" id="{33FE0A30-1CBA-4D3F-96EF-2A73029C1FD9}"/>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sp>
        <p:nvSpPr>
          <p:cNvPr id="13" name="TextBox 8">
            <a:extLst>
              <a:ext uri="{FF2B5EF4-FFF2-40B4-BE49-F238E27FC236}">
                <a16:creationId xmlns:a16="http://schemas.microsoft.com/office/drawing/2014/main" id="{44DBAA15-1E51-44C4-9D18-BC1F8B456052}"/>
              </a:ext>
            </a:extLst>
          </p:cNvPr>
          <p:cNvSpPr txBox="1"/>
          <p:nvPr/>
        </p:nvSpPr>
        <p:spPr>
          <a:xfrm>
            <a:off x="1447800" y="2983016"/>
            <a:ext cx="7543800" cy="4616648"/>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CHW programs may </a:t>
            </a:r>
            <a:r>
              <a:rPr lang="en-US" sz="4000" b="1" dirty="0">
                <a:solidFill>
                  <a:srgbClr val="054A8E"/>
                </a:solidFill>
                <a:latin typeface="Arial" panose="020B0604020202020204" pitchFamily="34" charset="0"/>
                <a:cs typeface="Arial" panose="020B0604020202020204" pitchFamily="34" charset="0"/>
              </a:rPr>
              <a:t>reduce unmet need </a:t>
            </a:r>
            <a:r>
              <a:rPr lang="en-US" sz="4000" dirty="0">
                <a:solidFill>
                  <a:srgbClr val="000000"/>
                </a:solidFill>
                <a:latin typeface="Arial" panose="020B0604020202020204" pitchFamily="34" charset="0"/>
                <a:cs typeface="Arial" panose="020B0604020202020204" pitchFamily="34" charset="0"/>
              </a:rPr>
              <a:t>in countries with large rural populations.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CHWs working in coordination with a functioning health system can </a:t>
            </a:r>
            <a:r>
              <a:rPr lang="en-US" sz="4000" b="1" dirty="0">
                <a:solidFill>
                  <a:srgbClr val="054A8E"/>
                </a:solidFill>
                <a:latin typeface="Arial" panose="020B0604020202020204" pitchFamily="34" charset="0"/>
                <a:cs typeface="Arial" panose="020B0604020202020204" pitchFamily="34" charset="0"/>
              </a:rPr>
              <a:t>reduce fertility rates.</a:t>
            </a:r>
          </a:p>
        </p:txBody>
      </p:sp>
      <p:pic>
        <p:nvPicPr>
          <p:cNvPr id="2050" name="Picture 2">
            <a:extLst>
              <a:ext uri="{FF2B5EF4-FFF2-40B4-BE49-F238E27FC236}">
                <a16:creationId xmlns:a16="http://schemas.microsoft.com/office/drawing/2014/main" id="{718BA01A-3FE5-4874-993A-F422A23002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17" r="20755"/>
          <a:stretch/>
        </p:blipFill>
        <p:spPr bwMode="auto">
          <a:xfrm>
            <a:off x="9917198" y="0"/>
            <a:ext cx="8370802" cy="10287003"/>
          </a:xfrm>
          <a:prstGeom prst="rect">
            <a:avLst/>
          </a:prstGeom>
          <a:noFill/>
          <a:extLst>
            <a:ext uri="{909E8E84-426E-40DD-AFC4-6F175D3DCCD1}">
              <a14:hiddenFill xmlns:a14="http://schemas.microsoft.com/office/drawing/2010/main">
                <a:solidFill>
                  <a:srgbClr val="FFFFFF"/>
                </a:solidFill>
              </a14:hiddenFill>
            </a:ext>
          </a:extLst>
        </p:spPr>
      </p:pic>
      <p:sp>
        <p:nvSpPr>
          <p:cNvPr id="16" name="Isosceles Triangle 31">
            <a:extLst>
              <a:ext uri="{FF2B5EF4-FFF2-40B4-BE49-F238E27FC236}">
                <a16:creationId xmlns:a16="http://schemas.microsoft.com/office/drawing/2014/main" id="{53E3B39A-F312-4035-AA3B-4CBFCFF2FEC5}"/>
              </a:ext>
            </a:extLst>
          </p:cNvPr>
          <p:cNvSpPr/>
          <p:nvPr/>
        </p:nvSpPr>
        <p:spPr>
          <a:xfrm flipV="1">
            <a:off x="0" y="0"/>
            <a:ext cx="18257632" cy="292420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Tree>
    <p:extLst>
      <p:ext uri="{BB962C8B-B14F-4D97-AF65-F5344CB8AC3E}">
        <p14:creationId xmlns:p14="http://schemas.microsoft.com/office/powerpoint/2010/main" val="264399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31">
            <a:extLst>
              <a:ext uri="{FF2B5EF4-FFF2-40B4-BE49-F238E27FC236}">
                <a16:creationId xmlns:a16="http://schemas.microsoft.com/office/drawing/2014/main" id="{3D2B458F-8A36-4C25-A8B9-6F550BC8D888}"/>
              </a:ext>
            </a:extLst>
          </p:cNvPr>
          <p:cNvSpPr/>
          <p:nvPr/>
        </p:nvSpPr>
        <p:spPr>
          <a:xfrm flipV="1">
            <a:off x="-11461" y="-3"/>
            <a:ext cx="18257632" cy="292420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12" name="TextBox 23">
            <a:extLst>
              <a:ext uri="{FF2B5EF4-FFF2-40B4-BE49-F238E27FC236}">
                <a16:creationId xmlns:a16="http://schemas.microsoft.com/office/drawing/2014/main" id="{33FE0A30-1CBA-4D3F-96EF-2A73029C1FD9}"/>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sp>
        <p:nvSpPr>
          <p:cNvPr id="13" name="TextBox 8">
            <a:extLst>
              <a:ext uri="{FF2B5EF4-FFF2-40B4-BE49-F238E27FC236}">
                <a16:creationId xmlns:a16="http://schemas.microsoft.com/office/drawing/2014/main" id="{44DBAA15-1E51-44C4-9D18-BC1F8B456052}"/>
              </a:ext>
            </a:extLst>
          </p:cNvPr>
          <p:cNvSpPr txBox="1"/>
          <p:nvPr/>
        </p:nvSpPr>
        <p:spPr>
          <a:xfrm>
            <a:off x="1447800" y="2983016"/>
            <a:ext cx="8105921" cy="523220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CHWs can </a:t>
            </a:r>
            <a:r>
              <a:rPr lang="en-US" sz="4000" b="1" dirty="0">
                <a:solidFill>
                  <a:srgbClr val="054A8E"/>
                </a:solidFill>
                <a:latin typeface="Arial" panose="020B0604020202020204" pitchFamily="34" charset="0"/>
                <a:cs typeface="Arial" panose="020B0604020202020204" pitchFamily="34" charset="0"/>
              </a:rPr>
              <a:t>expand contraceptive method choice </a:t>
            </a:r>
            <a:r>
              <a:rPr lang="en-US" sz="4000" dirty="0">
                <a:solidFill>
                  <a:srgbClr val="000000"/>
                </a:solidFill>
                <a:latin typeface="Arial" panose="020B0604020202020204" pitchFamily="34" charset="0"/>
                <a:cs typeface="Arial" panose="020B0604020202020204" pitchFamily="34" charset="0"/>
              </a:rPr>
              <a:t>by providing a wide range of methods safely and effectively.</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CHWs can also </a:t>
            </a:r>
            <a:r>
              <a:rPr lang="en-US" sz="4000" b="1" dirty="0">
                <a:solidFill>
                  <a:srgbClr val="054A8E"/>
                </a:solidFill>
                <a:latin typeface="Arial" panose="020B0604020202020204" pitchFamily="34" charset="0"/>
                <a:cs typeface="Arial" panose="020B0604020202020204" pitchFamily="34" charset="0"/>
              </a:rPr>
              <a:t>mobilize contraceptive use </a:t>
            </a:r>
            <a:r>
              <a:rPr lang="en-US" sz="4000" dirty="0">
                <a:solidFill>
                  <a:srgbClr val="000000"/>
                </a:solidFill>
                <a:latin typeface="Arial" panose="020B0604020202020204" pitchFamily="34" charset="0"/>
                <a:cs typeface="Arial" panose="020B0604020202020204" pitchFamily="34" charset="0"/>
              </a:rPr>
              <a:t>of clinic-based methods through counseling and referrals.</a:t>
            </a:r>
          </a:p>
        </p:txBody>
      </p:sp>
      <p:pic>
        <p:nvPicPr>
          <p:cNvPr id="3" name="Picture 2">
            <a:hlinkClick r:id="rId4"/>
            <a:extLst>
              <a:ext uri="{FF2B5EF4-FFF2-40B4-BE49-F238E27FC236}">
                <a16:creationId xmlns:a16="http://schemas.microsoft.com/office/drawing/2014/main" id="{C4632F3B-CFC2-485C-BACC-1D531EC3F4AA}"/>
              </a:ext>
            </a:extLst>
          </p:cNvPr>
          <p:cNvPicPr>
            <a:picLocks noChangeAspect="1"/>
          </p:cNvPicPr>
          <p:nvPr/>
        </p:nvPicPr>
        <p:blipFill>
          <a:blip r:embed="rId5"/>
          <a:stretch>
            <a:fillRect/>
          </a:stretch>
        </p:blipFill>
        <p:spPr>
          <a:xfrm>
            <a:off x="10584506" y="2358683"/>
            <a:ext cx="5139737" cy="6038056"/>
          </a:xfrm>
          <a:prstGeom prst="rect">
            <a:avLst/>
          </a:prstGeom>
        </p:spPr>
      </p:pic>
    </p:spTree>
    <p:extLst>
      <p:ext uri="{BB962C8B-B14F-4D97-AF65-F5344CB8AC3E}">
        <p14:creationId xmlns:p14="http://schemas.microsoft.com/office/powerpoint/2010/main" val="528314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F9C3CB5-81A7-4CA6-996A-E58C80939261}"/>
              </a:ext>
            </a:extLst>
          </p:cNvPr>
          <p:cNvSpPr/>
          <p:nvPr/>
        </p:nvSpPr>
        <p:spPr>
          <a:xfrm flipV="1">
            <a:off x="-11461" y="-3"/>
            <a:ext cx="18257632" cy="292420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12</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12" name="TextBox 23">
            <a:extLst>
              <a:ext uri="{FF2B5EF4-FFF2-40B4-BE49-F238E27FC236}">
                <a16:creationId xmlns:a16="http://schemas.microsoft.com/office/drawing/2014/main" id="{33FE0A30-1CBA-4D3F-96EF-2A73029C1FD9}"/>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sp>
        <p:nvSpPr>
          <p:cNvPr id="16" name="TextBox 15">
            <a:extLst>
              <a:ext uri="{FF2B5EF4-FFF2-40B4-BE49-F238E27FC236}">
                <a16:creationId xmlns:a16="http://schemas.microsoft.com/office/drawing/2014/main" id="{EA48097C-1C75-4765-878A-DD22B769806B}"/>
              </a:ext>
            </a:extLst>
          </p:cNvPr>
          <p:cNvSpPr txBox="1"/>
          <p:nvPr/>
        </p:nvSpPr>
        <p:spPr>
          <a:xfrm>
            <a:off x="1494629" y="4048516"/>
            <a:ext cx="4407907" cy="3170099"/>
          </a:xfrm>
          <a:prstGeom prst="rect">
            <a:avLst/>
          </a:prstGeom>
          <a:noFill/>
        </p:spPr>
        <p:txBody>
          <a:bodyPr wrap="square">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Programs that link CHWs with clinic-based service delivery </a:t>
            </a:r>
            <a:r>
              <a:rPr lang="en-US" sz="4000" b="1" dirty="0">
                <a:solidFill>
                  <a:srgbClr val="054A8E"/>
                </a:solidFill>
                <a:latin typeface="Arial" panose="020B0604020202020204" pitchFamily="34" charset="0"/>
                <a:cs typeface="Arial" panose="020B0604020202020204" pitchFamily="34" charset="0"/>
              </a:rPr>
              <a:t>can be cost-effective</a:t>
            </a:r>
            <a:r>
              <a:rPr lang="en-US" sz="4000" dirty="0">
                <a:solidFill>
                  <a:srgbClr val="000000"/>
                </a:solidFill>
                <a:latin typeface="Arial" panose="020B0604020202020204" pitchFamily="34" charset="0"/>
                <a:cs typeface="Arial" panose="020B0604020202020204" pitchFamily="34" charset="0"/>
              </a:rPr>
              <a:t>.</a:t>
            </a:r>
          </a:p>
        </p:txBody>
      </p:sp>
      <p:sp>
        <p:nvSpPr>
          <p:cNvPr id="14" name="TextBox 8">
            <a:extLst>
              <a:ext uri="{FF2B5EF4-FFF2-40B4-BE49-F238E27FC236}">
                <a16:creationId xmlns:a16="http://schemas.microsoft.com/office/drawing/2014/main" id="{246E8758-3291-43D5-8C1B-34B5CF300C4B}"/>
              </a:ext>
            </a:extLst>
          </p:cNvPr>
          <p:cNvSpPr txBox="1"/>
          <p:nvPr/>
        </p:nvSpPr>
        <p:spPr>
          <a:xfrm>
            <a:off x="8996138" y="2967712"/>
            <a:ext cx="7082062" cy="795089"/>
          </a:xfrm>
          <a:prstGeom prst="rect">
            <a:avLst/>
          </a:prstGeom>
        </p:spPr>
        <p:txBody>
          <a:bodyPr wrap="square" lIns="0" tIns="0" rIns="0" bIns="0" rtlCol="0" anchor="t">
            <a:spAutoFit/>
          </a:bodyPr>
          <a:lstStyle/>
          <a:p>
            <a:pPr>
              <a:lnSpc>
                <a:spcPts val="3079"/>
              </a:lnSpc>
              <a:spcBef>
                <a:spcPct val="0"/>
              </a:spcBef>
            </a:pPr>
            <a:r>
              <a:rPr lang="en-US" sz="3000" b="1" dirty="0">
                <a:solidFill>
                  <a:srgbClr val="000000"/>
                </a:solidFill>
                <a:latin typeface="Arial" panose="020B0604020202020204" pitchFamily="34" charset="0"/>
                <a:cs typeface="Arial" panose="020B0604020202020204" pitchFamily="34" charset="0"/>
              </a:rPr>
              <a:t>Cost per Couple-Years of Protection (CYP)</a:t>
            </a:r>
            <a:r>
              <a:rPr lang="en-US" sz="3000" b="1" baseline="30000" dirty="0">
                <a:solidFill>
                  <a:srgbClr val="000000"/>
                </a:solidFill>
                <a:latin typeface="Arial" panose="020B0604020202020204" pitchFamily="34" charset="0"/>
                <a:cs typeface="Arial" panose="020B0604020202020204" pitchFamily="34" charset="0"/>
              </a:rPr>
              <a:t>1</a:t>
            </a:r>
            <a:r>
              <a:rPr lang="en-US" sz="3000" b="1" dirty="0">
                <a:solidFill>
                  <a:srgbClr val="000000"/>
                </a:solidFill>
                <a:latin typeface="Arial" panose="020B0604020202020204" pitchFamily="34" charset="0"/>
                <a:cs typeface="Arial" panose="020B0604020202020204" pitchFamily="34" charset="0"/>
              </a:rPr>
              <a:t> by Service Delivery Mode</a:t>
            </a:r>
            <a:r>
              <a:rPr lang="en-US" sz="3000" b="1" baseline="30000" dirty="0">
                <a:solidFill>
                  <a:srgbClr val="000000"/>
                </a:solidFill>
                <a:latin typeface="Arial" panose="020B0604020202020204" pitchFamily="34" charset="0"/>
                <a:cs typeface="Arial" panose="020B0604020202020204" pitchFamily="34" charset="0"/>
              </a:rPr>
              <a:t>2</a:t>
            </a:r>
          </a:p>
        </p:txBody>
      </p:sp>
      <p:sp>
        <p:nvSpPr>
          <p:cNvPr id="15" name="TextBox 8">
            <a:extLst>
              <a:ext uri="{FF2B5EF4-FFF2-40B4-BE49-F238E27FC236}">
                <a16:creationId xmlns:a16="http://schemas.microsoft.com/office/drawing/2014/main" id="{B1C7F11C-EB24-4387-B2DA-DA84F1719D23}"/>
              </a:ext>
            </a:extLst>
          </p:cNvPr>
          <p:cNvSpPr txBox="1"/>
          <p:nvPr/>
        </p:nvSpPr>
        <p:spPr>
          <a:xfrm>
            <a:off x="7917873" y="7503268"/>
            <a:ext cx="9993886" cy="276999"/>
          </a:xfrm>
          <a:prstGeom prst="rect">
            <a:avLst/>
          </a:prstGeom>
        </p:spPr>
        <p:txBody>
          <a:bodyPr wrap="square" lIns="0" tIns="0" rIns="0" bIns="0" rtlCol="0" anchor="t">
            <a:spAutoFit/>
          </a:bodyPr>
          <a:lstStyle/>
          <a:p>
            <a:pPr lvl="0">
              <a:spcBef>
                <a:spcPct val="0"/>
              </a:spcBef>
            </a:pPr>
            <a:r>
              <a:rPr lang="en-US" dirty="0">
                <a:solidFill>
                  <a:srgbClr val="000000"/>
                </a:solidFill>
                <a:latin typeface="Arial" panose="020B0604020202020204" pitchFamily="34" charset="0"/>
                <a:cs typeface="Arial" panose="020B0604020202020204" pitchFamily="34" charset="0"/>
              </a:rPr>
              <a:t>Source: </a:t>
            </a:r>
            <a:r>
              <a:rPr lang="en-US" sz="1800" b="0" i="0" dirty="0">
                <a:solidFill>
                  <a:srgbClr val="3E3F42"/>
                </a:solidFill>
                <a:effectLst/>
                <a:latin typeface="Arial" panose="020B0604020202020204" pitchFamily="34" charset="0"/>
                <a:cs typeface="Arial" panose="020B0604020202020204" pitchFamily="34" charset="0"/>
              </a:rPr>
              <a:t>Adapted from </a:t>
            </a:r>
            <a:r>
              <a:rPr lang="en-US" sz="1800" b="0" i="0" dirty="0" err="1">
                <a:solidFill>
                  <a:srgbClr val="3E3F42"/>
                </a:solidFill>
                <a:effectLst/>
                <a:latin typeface="Arial" panose="020B0604020202020204" pitchFamily="34" charset="0"/>
                <a:cs typeface="Arial" panose="020B0604020202020204" pitchFamily="34" charset="0"/>
              </a:rPr>
              <a:t>Prata</a:t>
            </a:r>
            <a:r>
              <a:rPr lang="en-US" sz="1800" b="0" i="0" dirty="0">
                <a:solidFill>
                  <a:srgbClr val="3E3F42"/>
                </a:solidFill>
                <a:effectLst/>
                <a:latin typeface="Arial" panose="020B0604020202020204" pitchFamily="34" charset="0"/>
                <a:cs typeface="Arial" panose="020B0604020202020204" pitchFamily="34" charset="0"/>
              </a:rPr>
              <a:t> et al., 2005; data from Huber &amp; Harvey, 1989.</a:t>
            </a:r>
            <a:endParaRPr lang="en-US" dirty="0">
              <a:solidFill>
                <a:srgbClr val="000000"/>
              </a:solidFill>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8F97BC32-1BEB-4669-970C-B0486B970717}"/>
              </a:ext>
            </a:extLst>
          </p:cNvPr>
          <p:cNvGraphicFramePr>
            <a:graphicFrameLocks noGrp="1"/>
          </p:cNvGraphicFramePr>
          <p:nvPr/>
        </p:nvGraphicFramePr>
        <p:xfrm>
          <a:off x="7502509" y="3838777"/>
          <a:ext cx="8610600" cy="3437293"/>
        </p:xfrm>
        <a:graphic>
          <a:graphicData uri="http://schemas.openxmlformats.org/drawingml/2006/table">
            <a:tbl>
              <a:tblPr firstRow="1" bandRow="1">
                <a:tableStyleId>{2D5ABB26-0587-4C30-8999-92F81FD0307C}</a:tableStyleId>
              </a:tblPr>
              <a:tblGrid>
                <a:gridCol w="4305300">
                  <a:extLst>
                    <a:ext uri="{9D8B030D-6E8A-4147-A177-3AD203B41FA5}">
                      <a16:colId xmlns:a16="http://schemas.microsoft.com/office/drawing/2014/main" val="4059495868"/>
                    </a:ext>
                  </a:extLst>
                </a:gridCol>
                <a:gridCol w="4305300">
                  <a:extLst>
                    <a:ext uri="{9D8B030D-6E8A-4147-A177-3AD203B41FA5}">
                      <a16:colId xmlns:a16="http://schemas.microsoft.com/office/drawing/2014/main" val="999776401"/>
                    </a:ext>
                  </a:extLst>
                </a:gridCol>
              </a:tblGrid>
              <a:tr h="1115119">
                <a:tc>
                  <a:txBody>
                    <a:bodyPr/>
                    <a:lstStyle/>
                    <a:p>
                      <a:pPr algn="ctr"/>
                      <a:r>
                        <a:rPr lang="en-US" sz="2600" dirty="0">
                          <a:solidFill>
                            <a:srgbClr val="054A8E"/>
                          </a:solidFill>
                          <a:latin typeface="Arial" panose="020B0604020202020204" pitchFamily="34" charset="0"/>
                          <a:cs typeface="Arial" panose="020B0604020202020204" pitchFamily="34" charset="0"/>
                        </a:rPr>
                        <a:t>SERVICE DELIVERY MODE</a:t>
                      </a:r>
                    </a:p>
                  </a:txBody>
                  <a:tcPr anchor="ctr"/>
                </a:tc>
                <a:tc>
                  <a:txBody>
                    <a:bodyPr/>
                    <a:lstStyle/>
                    <a:p>
                      <a:pPr algn="ctr"/>
                      <a:r>
                        <a:rPr lang="en-US" sz="2600" dirty="0">
                          <a:solidFill>
                            <a:srgbClr val="054A8E"/>
                          </a:solidFill>
                          <a:latin typeface="Arial" panose="020B0604020202020204" pitchFamily="34" charset="0"/>
                          <a:cs typeface="Arial" panose="020B0604020202020204" pitchFamily="34" charset="0"/>
                        </a:rPr>
                        <a:t>AVERAGE COST IN US$ PER CYP (RANGE)</a:t>
                      </a:r>
                    </a:p>
                  </a:txBody>
                  <a:tcPr anchor="ctr"/>
                </a:tc>
                <a:extLst>
                  <a:ext uri="{0D108BD9-81ED-4DB2-BD59-A6C34878D82A}">
                    <a16:rowId xmlns:a16="http://schemas.microsoft.com/office/drawing/2014/main" val="98437298"/>
                  </a:ext>
                </a:extLst>
              </a:tr>
              <a:tr h="869140">
                <a:tc>
                  <a:txBody>
                    <a:bodyPr/>
                    <a:lstStyle/>
                    <a:p>
                      <a:r>
                        <a:rPr lang="en-US" sz="2600" dirty="0">
                          <a:solidFill>
                            <a:srgbClr val="1590AE"/>
                          </a:solidFill>
                          <a:latin typeface="Arial" panose="020B0604020202020204" pitchFamily="34" charset="0"/>
                          <a:cs typeface="Arial" panose="020B0604020202020204" pitchFamily="34" charset="0"/>
                        </a:rPr>
                        <a:t>Clinics + CHWs</a:t>
                      </a:r>
                    </a:p>
                  </a:txBody>
                  <a:tcPr anchor="ctr"/>
                </a:tc>
                <a:tc>
                  <a:txBody>
                    <a:bodyPr/>
                    <a:lstStyle/>
                    <a:p>
                      <a:pPr algn="ctr"/>
                      <a:r>
                        <a:rPr lang="en-US" sz="2600" dirty="0">
                          <a:latin typeface="Arial" panose="020B0604020202020204" pitchFamily="34" charset="0"/>
                          <a:cs typeface="Arial" panose="020B0604020202020204" pitchFamily="34" charset="0"/>
                        </a:rPr>
                        <a:t>$9 (1-17)</a:t>
                      </a:r>
                    </a:p>
                  </a:txBody>
                  <a:tcPr anchor="ctr"/>
                </a:tc>
                <a:extLst>
                  <a:ext uri="{0D108BD9-81ED-4DB2-BD59-A6C34878D82A}">
                    <a16:rowId xmlns:a16="http://schemas.microsoft.com/office/drawing/2014/main" val="362412472"/>
                  </a:ext>
                </a:extLst>
              </a:tr>
              <a:tr h="844787">
                <a:tc>
                  <a:txBody>
                    <a:bodyPr/>
                    <a:lstStyle/>
                    <a:p>
                      <a:r>
                        <a:rPr lang="en-US" sz="2600" dirty="0">
                          <a:solidFill>
                            <a:srgbClr val="1590AE"/>
                          </a:solidFill>
                          <a:latin typeface="Arial" panose="020B0604020202020204" pitchFamily="34" charset="0"/>
                          <a:cs typeface="Arial" panose="020B0604020202020204" pitchFamily="34" charset="0"/>
                        </a:rPr>
                        <a:t>Clinics</a:t>
                      </a:r>
                    </a:p>
                  </a:txBody>
                  <a:tcPr anchor="ctr"/>
                </a:tc>
                <a:tc>
                  <a:txBody>
                    <a:bodyPr/>
                    <a:lstStyle/>
                    <a:p>
                      <a:pPr algn="ctr"/>
                      <a:r>
                        <a:rPr lang="en-US" sz="2600" dirty="0">
                          <a:latin typeface="Arial" panose="020B0604020202020204" pitchFamily="34" charset="0"/>
                          <a:cs typeface="Arial" panose="020B0604020202020204" pitchFamily="34" charset="0"/>
                        </a:rPr>
                        <a:t>$13 (1-30)</a:t>
                      </a:r>
                    </a:p>
                  </a:txBody>
                  <a:tcPr anchor="ctr"/>
                </a:tc>
                <a:extLst>
                  <a:ext uri="{0D108BD9-81ED-4DB2-BD59-A6C34878D82A}">
                    <a16:rowId xmlns:a16="http://schemas.microsoft.com/office/drawing/2014/main" val="3974852086"/>
                  </a:ext>
                </a:extLst>
              </a:tr>
              <a:tr h="608247">
                <a:tc>
                  <a:txBody>
                    <a:bodyPr/>
                    <a:lstStyle/>
                    <a:p>
                      <a:r>
                        <a:rPr lang="en-US" sz="2600" dirty="0">
                          <a:solidFill>
                            <a:srgbClr val="1590AE"/>
                          </a:solidFill>
                          <a:latin typeface="Arial" panose="020B0604020202020204" pitchFamily="34" charset="0"/>
                          <a:cs typeface="Arial" panose="020B0604020202020204" pitchFamily="34" charset="0"/>
                        </a:rPr>
                        <a:t>CHWs</a:t>
                      </a:r>
                    </a:p>
                  </a:txBody>
                  <a:tcPr anchor="ctr"/>
                </a:tc>
                <a:tc>
                  <a:txBody>
                    <a:bodyPr/>
                    <a:lstStyle/>
                    <a:p>
                      <a:pPr algn="ctr"/>
                      <a:r>
                        <a:rPr lang="en-US" sz="2600" dirty="0">
                          <a:latin typeface="Arial" panose="020B0604020202020204" pitchFamily="34" charset="0"/>
                          <a:cs typeface="Arial" panose="020B0604020202020204" pitchFamily="34" charset="0"/>
                        </a:rPr>
                        <a:t>$14 (5-19)</a:t>
                      </a:r>
                    </a:p>
                  </a:txBody>
                  <a:tcPr anchor="ctr"/>
                </a:tc>
                <a:extLst>
                  <a:ext uri="{0D108BD9-81ED-4DB2-BD59-A6C34878D82A}">
                    <a16:rowId xmlns:a16="http://schemas.microsoft.com/office/drawing/2014/main" val="1176442539"/>
                  </a:ext>
                </a:extLst>
              </a:tr>
            </a:tbl>
          </a:graphicData>
        </a:graphic>
      </p:graphicFrame>
      <p:cxnSp>
        <p:nvCxnSpPr>
          <p:cNvPr id="9" name="Straight Connector 8">
            <a:extLst>
              <a:ext uri="{FF2B5EF4-FFF2-40B4-BE49-F238E27FC236}">
                <a16:creationId xmlns:a16="http://schemas.microsoft.com/office/drawing/2014/main" id="{79A461A5-0D5D-4499-8F42-D9807BA9DDDC}"/>
              </a:ext>
            </a:extLst>
          </p:cNvPr>
          <p:cNvCxnSpPr/>
          <p:nvPr/>
        </p:nvCxnSpPr>
        <p:spPr>
          <a:xfrm>
            <a:off x="7338529" y="5753100"/>
            <a:ext cx="877458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940F43F0-3028-4C0C-887E-3D325A1E906D}"/>
              </a:ext>
            </a:extLst>
          </p:cNvPr>
          <p:cNvCxnSpPr/>
          <p:nvPr/>
        </p:nvCxnSpPr>
        <p:spPr>
          <a:xfrm>
            <a:off x="7338529" y="6667500"/>
            <a:ext cx="877458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004D064-50A3-4E66-9EC4-B077809A201B}"/>
              </a:ext>
            </a:extLst>
          </p:cNvPr>
          <p:cNvCxnSpPr/>
          <p:nvPr/>
        </p:nvCxnSpPr>
        <p:spPr>
          <a:xfrm>
            <a:off x="7338529" y="4914900"/>
            <a:ext cx="877458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287A0A7B-B6ED-4EB7-8E67-6C089274E44B}"/>
              </a:ext>
            </a:extLst>
          </p:cNvPr>
          <p:cNvPicPr>
            <a:picLocks noChangeAspect="1"/>
          </p:cNvPicPr>
          <p:nvPr/>
        </p:nvPicPr>
        <p:blipFill>
          <a:blip r:embed="rId4"/>
          <a:stretch>
            <a:fillRect/>
          </a:stretch>
        </p:blipFill>
        <p:spPr>
          <a:xfrm>
            <a:off x="7338529" y="3005981"/>
            <a:ext cx="1444776" cy="753992"/>
          </a:xfrm>
          <a:prstGeom prst="rect">
            <a:avLst/>
          </a:prstGeom>
        </p:spPr>
      </p:pic>
    </p:spTree>
    <p:extLst>
      <p:ext uri="{BB962C8B-B14F-4D97-AF65-F5344CB8AC3E}">
        <p14:creationId xmlns:p14="http://schemas.microsoft.com/office/powerpoint/2010/main" val="184516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31">
            <a:extLst>
              <a:ext uri="{FF2B5EF4-FFF2-40B4-BE49-F238E27FC236}">
                <a16:creationId xmlns:a16="http://schemas.microsoft.com/office/drawing/2014/main" id="{8133AC66-13A5-4E31-97D2-20A5E460D59D}"/>
              </a:ext>
            </a:extLst>
          </p:cNvPr>
          <p:cNvSpPr/>
          <p:nvPr/>
        </p:nvSpPr>
        <p:spPr>
          <a:xfrm flipV="1">
            <a:off x="-11461" y="-3"/>
            <a:ext cx="18257632" cy="292420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13</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12" name="TextBox 23">
            <a:extLst>
              <a:ext uri="{FF2B5EF4-FFF2-40B4-BE49-F238E27FC236}">
                <a16:creationId xmlns:a16="http://schemas.microsoft.com/office/drawing/2014/main" id="{3FB7E33B-408D-4B72-9C01-EA40C9F8233A}"/>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sp>
        <p:nvSpPr>
          <p:cNvPr id="13" name="TextBox 12">
            <a:extLst>
              <a:ext uri="{FF2B5EF4-FFF2-40B4-BE49-F238E27FC236}">
                <a16:creationId xmlns:a16="http://schemas.microsoft.com/office/drawing/2014/main" id="{9754CCE1-7EAF-4921-A5C2-9D04A73F3DB8}"/>
              </a:ext>
            </a:extLst>
          </p:cNvPr>
          <p:cNvSpPr txBox="1"/>
          <p:nvPr/>
        </p:nvSpPr>
        <p:spPr>
          <a:xfrm>
            <a:off x="1272479" y="4030272"/>
            <a:ext cx="5920679" cy="3170099"/>
          </a:xfrm>
          <a:prstGeom prst="rect">
            <a:avLst/>
          </a:prstGeom>
          <a:noFill/>
        </p:spPr>
        <p:txBody>
          <a:bodyPr wrap="square">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CHW programs </a:t>
            </a:r>
            <a:r>
              <a:rPr lang="en-US" sz="4000" b="1" dirty="0">
                <a:solidFill>
                  <a:srgbClr val="054A8E"/>
                </a:solidFill>
                <a:latin typeface="Arial" panose="020B0604020202020204" pitchFamily="34" charset="0"/>
                <a:cs typeface="Arial" panose="020B0604020202020204" pitchFamily="34" charset="0"/>
              </a:rPr>
              <a:t>increase contraceptive use</a:t>
            </a:r>
            <a:r>
              <a:rPr lang="en-US" sz="4000" dirty="0">
                <a:solidFill>
                  <a:srgbClr val="054A8E"/>
                </a:solidFill>
                <a:latin typeface="Arial" panose="020B0604020202020204" pitchFamily="34" charset="0"/>
                <a:cs typeface="Arial" panose="020B0604020202020204" pitchFamily="34" charset="0"/>
              </a:rPr>
              <a:t> </a:t>
            </a:r>
            <a:r>
              <a:rPr lang="en-US" sz="4000" dirty="0">
                <a:solidFill>
                  <a:srgbClr val="000000"/>
                </a:solidFill>
                <a:latin typeface="Arial" panose="020B0604020202020204" pitchFamily="34" charset="0"/>
                <a:cs typeface="Arial" panose="020B0604020202020204" pitchFamily="34" charset="0"/>
              </a:rPr>
              <a:t>in places where use of clinic-based services is not universal.</a:t>
            </a:r>
          </a:p>
        </p:txBody>
      </p:sp>
      <p:pic>
        <p:nvPicPr>
          <p:cNvPr id="3074" name="Picture 2">
            <a:extLst>
              <a:ext uri="{FF2B5EF4-FFF2-40B4-BE49-F238E27FC236}">
                <a16:creationId xmlns:a16="http://schemas.microsoft.com/office/drawing/2014/main" id="{F9DC08C0-41DF-4119-AB58-2A2035A888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3659331"/>
            <a:ext cx="8839200" cy="4964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TextBox 8">
            <a:extLst>
              <a:ext uri="{FF2B5EF4-FFF2-40B4-BE49-F238E27FC236}">
                <a16:creationId xmlns:a16="http://schemas.microsoft.com/office/drawing/2014/main" id="{CEA922C2-0CF4-4D9E-8B91-9700B10E8495}"/>
              </a:ext>
            </a:extLst>
          </p:cNvPr>
          <p:cNvSpPr txBox="1"/>
          <p:nvPr/>
        </p:nvSpPr>
        <p:spPr>
          <a:xfrm>
            <a:off x="9753600" y="1898011"/>
            <a:ext cx="7086600" cy="1590179"/>
          </a:xfrm>
          <a:prstGeom prst="rect">
            <a:avLst/>
          </a:prstGeom>
        </p:spPr>
        <p:txBody>
          <a:bodyPr wrap="square" lIns="0" tIns="0" rIns="0" bIns="0" rtlCol="0" anchor="t">
            <a:spAutoFit/>
          </a:bodyPr>
          <a:lstStyle/>
          <a:p>
            <a:pPr lvl="0">
              <a:lnSpc>
                <a:spcPts val="3079"/>
              </a:lnSpc>
              <a:spcBef>
                <a:spcPct val="0"/>
              </a:spcBef>
            </a:pPr>
            <a:r>
              <a:rPr lang="en-US" sz="3000" b="1" dirty="0">
                <a:solidFill>
                  <a:srgbClr val="000000"/>
                </a:solidFill>
                <a:latin typeface="Arial" panose="020B0604020202020204" pitchFamily="34" charset="0"/>
                <a:cs typeface="Arial" panose="020B0604020202020204" pitchFamily="34" charset="0"/>
              </a:rPr>
              <a:t>Percent of women using contraception before and after introduction of community-based provision of injectables in selected programs</a:t>
            </a:r>
          </a:p>
        </p:txBody>
      </p:sp>
      <p:sp>
        <p:nvSpPr>
          <p:cNvPr id="18" name="TextBox 8">
            <a:extLst>
              <a:ext uri="{FF2B5EF4-FFF2-40B4-BE49-F238E27FC236}">
                <a16:creationId xmlns:a16="http://schemas.microsoft.com/office/drawing/2014/main" id="{7DCF543C-3495-4BBC-8767-07B02260FAD6}"/>
              </a:ext>
            </a:extLst>
          </p:cNvPr>
          <p:cNvSpPr txBox="1"/>
          <p:nvPr/>
        </p:nvSpPr>
        <p:spPr>
          <a:xfrm>
            <a:off x="8203693" y="8738662"/>
            <a:ext cx="9993886" cy="276999"/>
          </a:xfrm>
          <a:prstGeom prst="rect">
            <a:avLst/>
          </a:prstGeom>
        </p:spPr>
        <p:txBody>
          <a:bodyPr wrap="square" lIns="0" tIns="0" rIns="0" bIns="0" rtlCol="0" anchor="t">
            <a:spAutoFit/>
          </a:bodyPr>
          <a:lstStyle/>
          <a:p>
            <a:pPr lvl="0">
              <a:spcBef>
                <a:spcPct val="0"/>
              </a:spcBef>
            </a:pPr>
            <a:r>
              <a:rPr lang="en-US" dirty="0">
                <a:solidFill>
                  <a:srgbClr val="000000"/>
                </a:solidFill>
                <a:latin typeface="Arial" panose="020B0604020202020204" pitchFamily="34" charset="0"/>
                <a:cs typeface="Arial" panose="020B0604020202020204" pitchFamily="34" charset="0"/>
              </a:rPr>
              <a:t>Source: </a:t>
            </a:r>
            <a:r>
              <a:rPr lang="en-US" dirty="0" err="1">
                <a:solidFill>
                  <a:srgbClr val="000000"/>
                </a:solidFill>
                <a:latin typeface="Arial" panose="020B0604020202020204" pitchFamily="34" charset="0"/>
                <a:cs typeface="Arial" panose="020B0604020202020204" pitchFamily="34" charset="0"/>
              </a:rPr>
              <a:t>Malarcher</a:t>
            </a:r>
            <a:r>
              <a:rPr lang="en-US" dirty="0">
                <a:solidFill>
                  <a:srgbClr val="000000"/>
                </a:solidFill>
                <a:latin typeface="Arial" panose="020B0604020202020204" pitchFamily="34" charset="0"/>
                <a:cs typeface="Arial" panose="020B0604020202020204" pitchFamily="34" charset="0"/>
              </a:rPr>
              <a:t> et al., 2011</a:t>
            </a:r>
          </a:p>
        </p:txBody>
      </p:sp>
      <p:pic>
        <p:nvPicPr>
          <p:cNvPr id="3" name="Picture 2">
            <a:extLst>
              <a:ext uri="{FF2B5EF4-FFF2-40B4-BE49-F238E27FC236}">
                <a16:creationId xmlns:a16="http://schemas.microsoft.com/office/drawing/2014/main" id="{44F9E782-89ED-4F47-8A39-880AE45A76C1}"/>
              </a:ext>
            </a:extLst>
          </p:cNvPr>
          <p:cNvPicPr>
            <a:picLocks noChangeAspect="1"/>
          </p:cNvPicPr>
          <p:nvPr/>
        </p:nvPicPr>
        <p:blipFill>
          <a:blip r:embed="rId5"/>
          <a:stretch>
            <a:fillRect/>
          </a:stretch>
        </p:blipFill>
        <p:spPr>
          <a:xfrm>
            <a:off x="8001000" y="1881782"/>
            <a:ext cx="1444777" cy="696044"/>
          </a:xfrm>
          <a:prstGeom prst="rect">
            <a:avLst/>
          </a:prstGeom>
        </p:spPr>
      </p:pic>
    </p:spTree>
    <p:extLst>
      <p:ext uri="{BB962C8B-B14F-4D97-AF65-F5344CB8AC3E}">
        <p14:creationId xmlns:p14="http://schemas.microsoft.com/office/powerpoint/2010/main" val="369183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054A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054A8E"/>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4"/>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14</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12A6976D-1BF5-4539-85FA-081959114C7A}"/>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spTree>
    <p:extLst>
      <p:ext uri="{BB962C8B-B14F-4D97-AF65-F5344CB8AC3E}">
        <p14:creationId xmlns:p14="http://schemas.microsoft.com/office/powerpoint/2010/main" val="94550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0"/>
          </a:xfrm>
        </p:grpSpPr>
        <p:sp>
          <p:nvSpPr>
            <p:cNvPr id="5" name="TextBox 5"/>
            <p:cNvSpPr txBox="1"/>
            <p:nvPr/>
          </p:nvSpPr>
          <p:spPr>
            <a:xfrm>
              <a:off x="-1161686" y="2139220"/>
              <a:ext cx="13501365" cy="1709869"/>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15</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3B2F445B-8198-46A8-9BF2-608AAF7585F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spTree>
    <p:extLst>
      <p:ext uri="{BB962C8B-B14F-4D97-AF65-F5344CB8AC3E}">
        <p14:creationId xmlns:p14="http://schemas.microsoft.com/office/powerpoint/2010/main" val="308654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6CE39C2D-8C74-4147-BC49-8E297493AD28}"/>
              </a:ext>
            </a:extLst>
          </p:cNvPr>
          <p:cNvSpPr/>
          <p:nvPr/>
        </p:nvSpPr>
        <p:spPr>
          <a:xfrm flipV="1">
            <a:off x="-11461" y="-4"/>
            <a:ext cx="18257632" cy="328546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16</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799" y="3499880"/>
            <a:ext cx="14630401" cy="5232202"/>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Integrate CHWs Into the Health System</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Link CHWs to the health system with </a:t>
            </a:r>
            <a:r>
              <a:rPr lang="en-US" sz="4000" b="1" dirty="0">
                <a:solidFill>
                  <a:srgbClr val="054A8E"/>
                </a:solidFill>
                <a:latin typeface="Arial" panose="020B0604020202020204" pitchFamily="34" charset="0"/>
                <a:cs typeface="Arial" panose="020B0604020202020204" pitchFamily="34" charset="0"/>
              </a:rPr>
              <a:t>well-defined referral </a:t>
            </a:r>
            <a:r>
              <a:rPr lang="en-US" sz="4000" dirty="0">
                <a:latin typeface="Arial" panose="020B0604020202020204" pitchFamily="34" charset="0"/>
                <a:cs typeface="Arial" panose="020B0604020202020204" pitchFamily="34" charset="0"/>
              </a:rPr>
              <a:t>and supervision structures.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Consider </a:t>
            </a:r>
            <a:r>
              <a:rPr lang="en-US" sz="4000" b="1" dirty="0">
                <a:solidFill>
                  <a:srgbClr val="054A8E"/>
                </a:solidFill>
                <a:latin typeface="Arial" panose="020B0604020202020204" pitchFamily="34" charset="0"/>
                <a:cs typeface="Arial" panose="020B0604020202020204" pitchFamily="34" charset="0"/>
              </a:rPr>
              <a:t>using mobile technology</a:t>
            </a:r>
            <a:r>
              <a:rPr lang="en-US" sz="4000" dirty="0">
                <a:latin typeface="Arial" panose="020B0604020202020204" pitchFamily="34" charset="0"/>
                <a:cs typeface="Arial" panose="020B0604020202020204" pitchFamily="34" charset="0"/>
              </a:rPr>
              <a:t>, which may provide a cost-effective approach to link CHWs with the health system.</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Integrate </a:t>
            </a:r>
            <a:r>
              <a:rPr lang="en-US" sz="4000" b="1" dirty="0">
                <a:solidFill>
                  <a:srgbClr val="054A8E"/>
                </a:solidFill>
                <a:latin typeface="Arial" panose="020B0604020202020204" pitchFamily="34" charset="0"/>
                <a:cs typeface="Arial" panose="020B0604020202020204" pitchFamily="34" charset="0"/>
              </a:rPr>
              <a:t>management information systems</a:t>
            </a:r>
            <a:r>
              <a:rPr lang="en-US" sz="4000" dirty="0">
                <a:latin typeface="Arial" panose="020B0604020202020204" pitchFamily="34" charset="0"/>
                <a:cs typeface="Arial" panose="020B0604020202020204" pitchFamily="34" charset="0"/>
              </a:rPr>
              <a: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2" name="TextBox 23">
            <a:extLst>
              <a:ext uri="{FF2B5EF4-FFF2-40B4-BE49-F238E27FC236}">
                <a16:creationId xmlns:a16="http://schemas.microsoft.com/office/drawing/2014/main" id="{3B6AAB73-0ED0-47B6-85E7-E7D3D03ABEA3}"/>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pic>
        <p:nvPicPr>
          <p:cNvPr id="13" name="Graphic 12" descr="Lightbulb with solid fill">
            <a:extLst>
              <a:ext uri="{FF2B5EF4-FFF2-40B4-BE49-F238E27FC236}">
                <a16:creationId xmlns:a16="http://schemas.microsoft.com/office/drawing/2014/main" id="{B24E443F-22EA-4424-8BC4-2CFA1AE665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380427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790B6A7-94B9-4D24-89DE-62C368D871A0}"/>
              </a:ext>
            </a:extLst>
          </p:cNvPr>
          <p:cNvSpPr/>
          <p:nvPr/>
        </p:nvSpPr>
        <p:spPr>
          <a:xfrm flipV="1">
            <a:off x="-11461" y="-4"/>
            <a:ext cx="18257632" cy="328546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799" y="3499880"/>
            <a:ext cx="14630401" cy="5232202"/>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Train CHWs.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Implement a </a:t>
            </a:r>
            <a:r>
              <a:rPr lang="en-US" sz="4000" b="1" dirty="0">
                <a:solidFill>
                  <a:srgbClr val="054A8E"/>
                </a:solidFill>
                <a:latin typeface="Arial" panose="020B0604020202020204" pitchFamily="34" charset="0"/>
                <a:cs typeface="Arial" panose="020B0604020202020204" pitchFamily="34" charset="0"/>
              </a:rPr>
              <a:t>comprehensive training program </a:t>
            </a:r>
            <a:r>
              <a:rPr lang="en-US" sz="4000" dirty="0">
                <a:latin typeface="Arial" panose="020B0604020202020204" pitchFamily="34" charset="0"/>
                <a:cs typeface="Arial" panose="020B0604020202020204" pitchFamily="34" charset="0"/>
              </a:rPr>
              <a:t>that includes incremental, practical, and competency-based training and mechanisms to reinforce skills.</a:t>
            </a:r>
          </a:p>
          <a:p>
            <a:pPr marL="1028700" lvl="1" indent="-571500">
              <a:spcAft>
                <a:spcPts val="2400"/>
              </a:spcAft>
              <a:buFont typeface="Arial" panose="020B0604020202020204" pitchFamily="34" charset="0"/>
              <a:buChar char="•"/>
            </a:pPr>
            <a:r>
              <a:rPr lang="en-US" sz="4000" b="1" dirty="0">
                <a:solidFill>
                  <a:srgbClr val="054A8E"/>
                </a:solidFill>
                <a:latin typeface="Arial" panose="020B0604020202020204" pitchFamily="34" charset="0"/>
                <a:cs typeface="Arial" panose="020B0604020202020204" pitchFamily="34" charset="0"/>
              </a:rPr>
              <a:t>Expand the variety of methods </a:t>
            </a:r>
            <a:r>
              <a:rPr lang="en-US" sz="4000" dirty="0">
                <a:latin typeface="Arial" panose="020B0604020202020204" pitchFamily="34" charset="0"/>
                <a:cs typeface="Arial" panose="020B0604020202020204" pitchFamily="34" charset="0"/>
              </a:rPr>
              <a:t>provided by CHWs.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Train and engage CHWs in </a:t>
            </a:r>
            <a:r>
              <a:rPr lang="en-US" sz="4000" b="1" dirty="0">
                <a:solidFill>
                  <a:srgbClr val="054A8E"/>
                </a:solidFill>
                <a:latin typeface="Arial" panose="020B0604020202020204" pitchFamily="34" charset="0"/>
                <a:cs typeface="Arial" panose="020B0604020202020204" pitchFamily="34" charset="0"/>
              </a:rPr>
              <a:t>behavior change communication </a:t>
            </a:r>
            <a:r>
              <a:rPr lang="en-US" sz="4000" dirty="0">
                <a:latin typeface="Arial" panose="020B0604020202020204" pitchFamily="34" charset="0"/>
                <a:cs typeface="Arial" panose="020B0604020202020204" pitchFamily="34" charset="0"/>
              </a:rPr>
              <a:t>efforts.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2" name="TextBox 23">
            <a:extLst>
              <a:ext uri="{FF2B5EF4-FFF2-40B4-BE49-F238E27FC236}">
                <a16:creationId xmlns:a16="http://schemas.microsoft.com/office/drawing/2014/main" id="{3B6AAB73-0ED0-47B6-85E7-E7D3D03ABEA3}"/>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pic>
        <p:nvPicPr>
          <p:cNvPr id="13" name="Graphic 12" descr="Lightbulb with solid fill">
            <a:extLst>
              <a:ext uri="{FF2B5EF4-FFF2-40B4-BE49-F238E27FC236}">
                <a16:creationId xmlns:a16="http://schemas.microsoft.com/office/drawing/2014/main" id="{C156318D-E2B2-44C1-97FB-FB5541E8B4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2180163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03A9F347-FB89-4DBF-8DE1-76C1A039CABE}"/>
              </a:ext>
            </a:extLst>
          </p:cNvPr>
          <p:cNvSpPr/>
          <p:nvPr/>
        </p:nvSpPr>
        <p:spPr>
          <a:xfrm flipV="1">
            <a:off x="-11461" y="-4"/>
            <a:ext cx="18257632" cy="328546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18</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799" y="3499880"/>
            <a:ext cx="14630401" cy="5232202"/>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Equip CHWs.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Invest attention and funding to </a:t>
            </a:r>
            <a:r>
              <a:rPr lang="en-US" sz="4000" b="1" dirty="0">
                <a:solidFill>
                  <a:srgbClr val="054A8E"/>
                </a:solidFill>
                <a:latin typeface="Arial" panose="020B0604020202020204" pitchFamily="34" charset="0"/>
                <a:cs typeface="Arial" panose="020B0604020202020204" pitchFamily="34" charset="0"/>
              </a:rPr>
              <a:t>improve supply chains </a:t>
            </a:r>
            <a:r>
              <a:rPr lang="en-US" sz="4000" dirty="0">
                <a:latin typeface="Arial" panose="020B0604020202020204" pitchFamily="34" charset="0"/>
                <a:cs typeface="Arial" panose="020B0604020202020204" pitchFamily="34" charset="0"/>
              </a:rPr>
              <a:t>all the way to CHWs.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Make appropriate and timely </a:t>
            </a:r>
            <a:r>
              <a:rPr lang="en-US" sz="4000" b="1" dirty="0">
                <a:solidFill>
                  <a:srgbClr val="054A8E"/>
                </a:solidFill>
                <a:latin typeface="Arial" panose="020B0604020202020204" pitchFamily="34" charset="0"/>
                <a:cs typeface="Arial" panose="020B0604020202020204" pitchFamily="34" charset="0"/>
              </a:rPr>
              <a:t>community logistics data </a:t>
            </a:r>
            <a:r>
              <a:rPr lang="en-US" sz="4000" dirty="0">
                <a:latin typeface="Arial" panose="020B0604020202020204" pitchFamily="34" charset="0"/>
                <a:cs typeface="Arial" panose="020B0604020202020204" pitchFamily="34" charset="0"/>
              </a:rPr>
              <a:t>visible at both the health center and the district level.</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Implement </a:t>
            </a:r>
            <a:r>
              <a:rPr lang="en-US" sz="4000" b="1" dirty="0">
                <a:solidFill>
                  <a:srgbClr val="054A8E"/>
                </a:solidFill>
                <a:latin typeface="Arial" panose="020B0604020202020204" pitchFamily="34" charset="0"/>
                <a:cs typeface="Arial" panose="020B0604020202020204" pitchFamily="34" charset="0"/>
              </a:rPr>
              <a:t>multilevel quality improvement teams </a:t>
            </a:r>
            <a:r>
              <a:rPr lang="en-US" sz="4000" dirty="0">
                <a:latin typeface="Arial" panose="020B0604020202020204" pitchFamily="34" charset="0"/>
                <a:cs typeface="Arial" panose="020B0604020202020204" pitchFamily="34" charset="0"/>
              </a:rPr>
              <a:t>that connect CHWs, health center staff, and district staff.</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2" name="TextBox 23">
            <a:extLst>
              <a:ext uri="{FF2B5EF4-FFF2-40B4-BE49-F238E27FC236}">
                <a16:creationId xmlns:a16="http://schemas.microsoft.com/office/drawing/2014/main" id="{3B6AAB73-0ED0-47B6-85E7-E7D3D03ABEA3}"/>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pic>
        <p:nvPicPr>
          <p:cNvPr id="13" name="Graphic 12" descr="Lightbulb with solid fill">
            <a:extLst>
              <a:ext uri="{FF2B5EF4-FFF2-40B4-BE49-F238E27FC236}">
                <a16:creationId xmlns:a16="http://schemas.microsoft.com/office/drawing/2014/main" id="{80FE3B5C-E5D7-4DBF-BAFD-D3F5ADA9E2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166498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607DB16B-FE1B-4C02-BD35-72485EC7AADA}"/>
              </a:ext>
            </a:extLst>
          </p:cNvPr>
          <p:cNvSpPr/>
          <p:nvPr/>
        </p:nvSpPr>
        <p:spPr>
          <a:xfrm flipV="1">
            <a:off x="-11461" y="-4"/>
            <a:ext cx="18257632" cy="328546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799" y="3499880"/>
            <a:ext cx="14630401" cy="4001095"/>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Support CHWs.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Employ </a:t>
            </a:r>
            <a:r>
              <a:rPr lang="en-US" sz="4000" b="1" dirty="0">
                <a:solidFill>
                  <a:srgbClr val="054A8E"/>
                </a:solidFill>
                <a:latin typeface="Arial" panose="020B0604020202020204" pitchFamily="34" charset="0"/>
                <a:cs typeface="Arial" panose="020B0604020202020204" pitchFamily="34" charset="0"/>
              </a:rPr>
              <a:t>incentives</a:t>
            </a:r>
            <a:r>
              <a:rPr lang="en-US" sz="4000" dirty="0">
                <a:latin typeface="Arial" panose="020B0604020202020204" pitchFamily="34" charset="0"/>
                <a:cs typeface="Arial" panose="020B0604020202020204" pitchFamily="34" charset="0"/>
              </a:rPr>
              <a:t> to retain CHWs.</a:t>
            </a:r>
          </a:p>
          <a:p>
            <a:pPr marL="1028700" lvl="1" indent="-571500">
              <a:spcAft>
                <a:spcPts val="2400"/>
              </a:spcAft>
              <a:buFont typeface="Arial" panose="020B0604020202020204" pitchFamily="34" charset="0"/>
              <a:buChar char="•"/>
            </a:pPr>
            <a:r>
              <a:rPr lang="en-US" sz="4000" b="1" dirty="0">
                <a:solidFill>
                  <a:srgbClr val="054A8E"/>
                </a:solidFill>
                <a:latin typeface="Arial" panose="020B0604020202020204" pitchFamily="34" charset="0"/>
                <a:cs typeface="Arial" panose="020B0604020202020204" pitchFamily="34" charset="0"/>
              </a:rPr>
              <a:t>Certify CHWs </a:t>
            </a:r>
            <a:r>
              <a:rPr lang="en-US" sz="4000" dirty="0">
                <a:latin typeface="Arial" panose="020B0604020202020204" pitchFamily="34" charset="0"/>
                <a:cs typeface="Arial" panose="020B0604020202020204" pitchFamily="34" charset="0"/>
              </a:rPr>
              <a:t>to visibly recognize their contributions.</a:t>
            </a:r>
          </a:p>
          <a:p>
            <a:pPr marL="1028700" lvl="1" indent="-571500">
              <a:spcAft>
                <a:spcPts val="2400"/>
              </a:spcAft>
              <a:buFont typeface="Arial" panose="020B0604020202020204" pitchFamily="34" charset="0"/>
              <a:buChar char="•"/>
            </a:pPr>
            <a:r>
              <a:rPr lang="en-US" sz="4000" b="1" dirty="0">
                <a:solidFill>
                  <a:srgbClr val="054A8E"/>
                </a:solidFill>
                <a:latin typeface="Arial" panose="020B0604020202020204" pitchFamily="34" charset="0"/>
                <a:cs typeface="Arial" panose="020B0604020202020204" pitchFamily="34" charset="0"/>
              </a:rPr>
              <a:t>Engage communities </a:t>
            </a:r>
            <a:r>
              <a:rPr lang="en-US" sz="4000" dirty="0">
                <a:latin typeface="Arial" panose="020B0604020202020204" pitchFamily="34" charset="0"/>
                <a:cs typeface="Arial" panose="020B0604020202020204" pitchFamily="34" charset="0"/>
              </a:rPr>
              <a:t>in planning, monitoring, and supporting CHWs.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2" name="TextBox 23">
            <a:extLst>
              <a:ext uri="{FF2B5EF4-FFF2-40B4-BE49-F238E27FC236}">
                <a16:creationId xmlns:a16="http://schemas.microsoft.com/office/drawing/2014/main" id="{3B6AAB73-0ED0-47B6-85E7-E7D3D03ABEA3}"/>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pic>
        <p:nvPicPr>
          <p:cNvPr id="13" name="Graphic 12" descr="Lightbulb with solid fill">
            <a:extLst>
              <a:ext uri="{FF2B5EF4-FFF2-40B4-BE49-F238E27FC236}">
                <a16:creationId xmlns:a16="http://schemas.microsoft.com/office/drawing/2014/main" id="{B4354AC1-DCE9-4519-AE99-B56F424C0C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249301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31">
            <a:extLst>
              <a:ext uri="{FF2B5EF4-FFF2-40B4-BE49-F238E27FC236}">
                <a16:creationId xmlns:a16="http://schemas.microsoft.com/office/drawing/2014/main" id="{3150E2FC-9E9E-429E-A9C0-64D174799CC1}"/>
              </a:ext>
            </a:extLst>
          </p:cNvPr>
          <p:cNvSpPr/>
          <p:nvPr/>
        </p:nvSpPr>
        <p:spPr>
          <a:xfrm flipV="1">
            <a:off x="-11461" y="-3"/>
            <a:ext cx="18257632" cy="287134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sp>
        <p:nvSpPr>
          <p:cNvPr id="17" name="TextBox 17"/>
          <p:cNvSpPr txBox="1"/>
          <p:nvPr/>
        </p:nvSpPr>
        <p:spPr>
          <a:xfrm>
            <a:off x="1684976" y="9210675"/>
            <a:ext cx="1824120" cy="328295"/>
          </a:xfrm>
          <a:prstGeom prst="rect">
            <a:avLst/>
          </a:prstGeom>
        </p:spPr>
        <p:txBody>
          <a:bodyPr lIns="0" tIns="0" rIns="0" bIns="0" rtlCol="0" anchor="t">
            <a:spAutoFit/>
          </a:bodyPr>
          <a:lstStyle/>
          <a:p>
            <a:pPr marL="0" lvl="0" indent="0">
              <a:lnSpc>
                <a:spcPts val="2800"/>
              </a:lnSpc>
              <a:spcBef>
                <a:spcPct val="0"/>
              </a:spcBef>
            </a:pPr>
            <a:r>
              <a:rPr lang="en-US" sz="2000" spc="40">
                <a:solidFill>
                  <a:srgbClr val="FFFFFF"/>
                </a:solidFill>
                <a:latin typeface="Aileron Heavy"/>
              </a:rPr>
              <a:t>11</a:t>
            </a:r>
          </a:p>
        </p:txBody>
      </p:sp>
      <p:grpSp>
        <p:nvGrpSpPr>
          <p:cNvPr id="46" name="Group 45">
            <a:extLst>
              <a:ext uri="{FF2B5EF4-FFF2-40B4-BE49-F238E27FC236}">
                <a16:creationId xmlns:a16="http://schemas.microsoft.com/office/drawing/2014/main" id="{C735BCAD-8318-4AD0-A8D3-54B52D2D8CD2}"/>
              </a:ext>
            </a:extLst>
          </p:cNvPr>
          <p:cNvGrpSpPr/>
          <p:nvPr/>
        </p:nvGrpSpPr>
        <p:grpSpPr>
          <a:xfrm>
            <a:off x="1752600" y="9182100"/>
            <a:ext cx="14325600" cy="833948"/>
            <a:chOff x="1752600" y="9182100"/>
            <a:chExt cx="14325600" cy="833948"/>
          </a:xfrm>
        </p:grpSpPr>
        <p:pic>
          <p:nvPicPr>
            <p:cNvPr id="47" name="Picture 22">
              <a:extLst>
                <a:ext uri="{FF2B5EF4-FFF2-40B4-BE49-F238E27FC236}">
                  <a16:creationId xmlns:a16="http://schemas.microsoft.com/office/drawing/2014/main" id="{B6E4FFF0-40F1-415D-A0B5-F183E1D0C24A}"/>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3">
              <a:extLst>
                <a:ext uri="{FF2B5EF4-FFF2-40B4-BE49-F238E27FC236}">
                  <a16:creationId xmlns:a16="http://schemas.microsoft.com/office/drawing/2014/main" id="{90F6C331-A0D4-403C-85EF-FBA8ACAD960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sp>
          <p:nvSpPr>
            <p:cNvPr id="49" name="TextBox 27">
              <a:extLst>
                <a:ext uri="{FF2B5EF4-FFF2-40B4-BE49-F238E27FC236}">
                  <a16:creationId xmlns:a16="http://schemas.microsoft.com/office/drawing/2014/main" id="{7EBAB2C0-526F-4081-A038-92B4CF00763A}"/>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nSpc>
                  <a:spcPts val="3079"/>
                </a:lnSpc>
                <a:spcBef>
                  <a:spcPct val="0"/>
                </a:spcBef>
              </a:pPr>
              <a:r>
                <a:rPr lang="en-US" b="1" spc="43" dirty="0">
                  <a:latin typeface="Arial" panose="020B0604020202020204" pitchFamily="34" charset="0"/>
                  <a:cs typeface="Arial" panose="020B0604020202020204" pitchFamily="34" charset="0"/>
                </a:rPr>
                <a:t>02</a:t>
              </a:r>
            </a:p>
          </p:txBody>
        </p:sp>
        <p:cxnSp>
          <p:nvCxnSpPr>
            <p:cNvPr id="50" name="Straight Connector 49">
              <a:extLst>
                <a:ext uri="{FF2B5EF4-FFF2-40B4-BE49-F238E27FC236}">
                  <a16:creationId xmlns:a16="http://schemas.microsoft.com/office/drawing/2014/main" id="{9DFF45C5-4B77-469B-8C88-BEE71BD34339}"/>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531025"/>
            <a:ext cx="11978640" cy="2923870"/>
            <a:chOff x="5475050" y="4457913"/>
            <a:chExt cx="10635426" cy="2584988"/>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3"/>
              <a:ext cx="5228424" cy="2500388"/>
              <a:chOff x="9421078" y="5937946"/>
              <a:chExt cx="4774466" cy="2500388"/>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6"/>
                <a:ext cx="4774466" cy="250038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TextBox 12">
                <a:extLst>
                  <a:ext uri="{FF2B5EF4-FFF2-40B4-BE49-F238E27FC236}">
                    <a16:creationId xmlns:a16="http://schemas.microsoft.com/office/drawing/2014/main" id="{14F74A8A-CE09-4B1E-A882-32749BE5007D}"/>
                  </a:ext>
                </a:extLst>
              </p:cNvPr>
              <p:cNvSpPr txBox="1"/>
              <p:nvPr/>
            </p:nvSpPr>
            <p:spPr>
              <a:xfrm>
                <a:off x="9629370" y="6806727"/>
                <a:ext cx="4211124" cy="934551"/>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Community Health Workers (CHWs)</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2584506"/>
              <a:chOff x="6822162" y="4864175"/>
              <a:chExt cx="5228424" cy="2584506"/>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250039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12">
                <a:extLst>
                  <a:ext uri="{FF2B5EF4-FFF2-40B4-BE49-F238E27FC236}">
                    <a16:creationId xmlns:a16="http://schemas.microsoft.com/office/drawing/2014/main" id="{A6EF187F-2A3E-4B90-8463-A179ABF52824}"/>
                  </a:ext>
                </a:extLst>
              </p:cNvPr>
              <p:cNvSpPr txBox="1"/>
              <p:nvPr/>
            </p:nvSpPr>
            <p:spPr>
              <a:xfrm>
                <a:off x="7197027" y="5060911"/>
                <a:ext cx="4526899" cy="2387770"/>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challenges can CHWs help address?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endParaRPr lang="en-US" sz="2500" dirty="0">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570083"/>
            <a:ext cx="11978640" cy="1470698"/>
            <a:chOff x="5430154" y="7476088"/>
            <a:chExt cx="10698651" cy="1429338"/>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5107093"/>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29337"/>
              <a:chOff x="12030950" y="5400146"/>
              <a:chExt cx="5675191" cy="1429337"/>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12">
                <a:extLst>
                  <a:ext uri="{FF2B5EF4-FFF2-40B4-BE49-F238E27FC236}">
                    <a16:creationId xmlns:a16="http://schemas.microsoft.com/office/drawing/2014/main" id="{3586CC19-1596-4B4A-BDFD-AC399F691F15}"/>
                  </a:ext>
                </a:extLst>
              </p:cNvPr>
              <p:cNvSpPr txBox="1"/>
              <p:nvPr/>
            </p:nvSpPr>
            <p:spPr>
              <a:xfrm>
                <a:off x="12396299" y="5651897"/>
                <a:ext cx="5123605" cy="925831"/>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465243"/>
            <a:ext cx="11978640" cy="1875751"/>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TextBox 65">
                <a:extLst>
                  <a:ext uri="{FF2B5EF4-FFF2-40B4-BE49-F238E27FC236}">
                    <a16:creationId xmlns:a16="http://schemas.microsoft.com/office/drawing/2014/main" id="{1E6A3D21-2A8A-418C-947B-2E0B9DCDF9F9}"/>
                  </a:ext>
                </a:extLst>
              </p:cNvPr>
              <p:cNvSpPr txBox="1"/>
              <p:nvPr/>
            </p:nvSpPr>
            <p:spPr>
              <a:xfrm>
                <a:off x="1313853" y="4982885"/>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F5C8B6B3-C4A2-4935-BA18-6737876D5707}"/>
              </a:ext>
            </a:extLst>
          </p:cNvPr>
          <p:cNvSpPr/>
          <p:nvPr/>
        </p:nvSpPr>
        <p:spPr>
          <a:xfrm flipV="1">
            <a:off x="-11461" y="-4"/>
            <a:ext cx="18257632" cy="328546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20</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799" y="3499880"/>
            <a:ext cx="10287001" cy="4616648"/>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Support CHWs.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Recruit CHWs from the </a:t>
            </a:r>
            <a:r>
              <a:rPr lang="en-US" sz="4000" b="1" dirty="0">
                <a:solidFill>
                  <a:srgbClr val="054A8E"/>
                </a:solidFill>
                <a:latin typeface="Arial" panose="020B0604020202020204" pitchFamily="34" charset="0"/>
                <a:cs typeface="Arial" panose="020B0604020202020204" pitchFamily="34" charset="0"/>
              </a:rPr>
              <a:t>beneficiary communities.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Consider </a:t>
            </a:r>
            <a:r>
              <a:rPr lang="en-US" sz="4000" b="1" dirty="0">
                <a:solidFill>
                  <a:srgbClr val="054A8E"/>
                </a:solidFill>
                <a:latin typeface="Arial" panose="020B0604020202020204" pitchFamily="34" charset="0"/>
                <a:cs typeface="Arial" panose="020B0604020202020204" pitchFamily="34" charset="0"/>
              </a:rPr>
              <a:t>recruiting men </a:t>
            </a:r>
            <a:r>
              <a:rPr lang="en-US" sz="4000" dirty="0">
                <a:latin typeface="Arial" panose="020B0604020202020204" pitchFamily="34" charset="0"/>
                <a:cs typeface="Arial" panose="020B0604020202020204" pitchFamily="34" charset="0"/>
              </a:rPr>
              <a:t>as CHWs. </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Be </a:t>
            </a:r>
            <a:r>
              <a:rPr lang="en-US" sz="4000" b="1" dirty="0">
                <a:solidFill>
                  <a:srgbClr val="054A8E"/>
                </a:solidFill>
                <a:latin typeface="Arial" panose="020B0604020202020204" pitchFamily="34" charset="0"/>
                <a:cs typeface="Arial" panose="020B0604020202020204" pitchFamily="34" charset="0"/>
              </a:rPr>
              <a:t>dynamic and evolve </a:t>
            </a:r>
            <a:r>
              <a:rPr lang="en-US" sz="4000" dirty="0">
                <a:latin typeface="Arial" panose="020B0604020202020204" pitchFamily="34" charset="0"/>
                <a:cs typeface="Arial" panose="020B0604020202020204" pitchFamily="34" charset="0"/>
              </a:rPr>
              <a:t>with changing needs.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2" name="TextBox 23">
            <a:extLst>
              <a:ext uri="{FF2B5EF4-FFF2-40B4-BE49-F238E27FC236}">
                <a16:creationId xmlns:a16="http://schemas.microsoft.com/office/drawing/2014/main" id="{3B6AAB73-0ED0-47B6-85E7-E7D3D03ABEA3}"/>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pic>
        <p:nvPicPr>
          <p:cNvPr id="11" name="Picture 10">
            <a:hlinkClick r:id="rId4"/>
            <a:extLst>
              <a:ext uri="{FF2B5EF4-FFF2-40B4-BE49-F238E27FC236}">
                <a16:creationId xmlns:a16="http://schemas.microsoft.com/office/drawing/2014/main" id="{C46CE7D5-803F-49AA-BEA2-25C770E35EA7}"/>
              </a:ext>
            </a:extLst>
          </p:cNvPr>
          <p:cNvPicPr>
            <a:picLocks noChangeAspect="1"/>
          </p:cNvPicPr>
          <p:nvPr/>
        </p:nvPicPr>
        <p:blipFill>
          <a:blip r:embed="rId5"/>
          <a:stretch>
            <a:fillRect/>
          </a:stretch>
        </p:blipFill>
        <p:spPr>
          <a:xfrm>
            <a:off x="12160926" y="3422490"/>
            <a:ext cx="4679275" cy="4771428"/>
          </a:xfrm>
          <a:prstGeom prst="rect">
            <a:avLst/>
          </a:prstGeom>
        </p:spPr>
      </p:pic>
      <p:pic>
        <p:nvPicPr>
          <p:cNvPr id="14" name="Graphic 13" descr="Lightbulb with solid fill">
            <a:extLst>
              <a:ext uri="{FF2B5EF4-FFF2-40B4-BE49-F238E27FC236}">
                <a16:creationId xmlns:a16="http://schemas.microsoft.com/office/drawing/2014/main" id="{3082BE64-476B-484B-9C88-8E8776A2DD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3576606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C4B4F86F-E4DC-48C1-957E-E18F8B992D8C}"/>
              </a:ext>
            </a:extLst>
          </p:cNvPr>
          <p:cNvSpPr/>
          <p:nvPr/>
        </p:nvSpPr>
        <p:spPr>
          <a:xfrm flipV="1">
            <a:off x="-11461" y="-4"/>
            <a:ext cx="18257632" cy="328546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FDDC292-B279-4095-AEE0-9F915B29C582}"/>
              </a:ext>
            </a:extLst>
          </p:cNvPr>
          <p:cNvGrpSpPr/>
          <p:nvPr/>
        </p:nvGrpSpPr>
        <p:grpSpPr>
          <a:xfrm>
            <a:off x="4984824" y="6126576"/>
            <a:ext cx="4312904" cy="2044939"/>
            <a:chOff x="6786531" y="4493434"/>
            <a:chExt cx="4880486" cy="5121474"/>
          </a:xfrm>
        </p:grpSpPr>
        <p:sp>
          <p:nvSpPr>
            <p:cNvPr id="29" name="AutoShape 2">
              <a:extLst>
                <a:ext uri="{FF2B5EF4-FFF2-40B4-BE49-F238E27FC236}">
                  <a16:creationId xmlns:a16="http://schemas.microsoft.com/office/drawing/2014/main" id="{71DB51EC-656F-41EC-BE7A-7BB9A76240EE}"/>
                </a:ext>
              </a:extLst>
            </p:cNvPr>
            <p:cNvSpPr/>
            <p:nvPr/>
          </p:nvSpPr>
          <p:spPr>
            <a:xfrm>
              <a:off x="6786531" y="4493434"/>
              <a:ext cx="4880486" cy="5121474"/>
            </a:xfrm>
            <a:prstGeom prst="rect">
              <a:avLst/>
            </a:prstGeom>
            <a:solidFill>
              <a:srgbClr val="F4F4F4"/>
            </a:solidFill>
          </p:spPr>
          <p:txBody>
            <a:bodyPr/>
            <a:lstStyle/>
            <a:p>
              <a:endParaRPr lang="en-US" dirty="0"/>
            </a:p>
          </p:txBody>
        </p:sp>
        <p:sp>
          <p:nvSpPr>
            <p:cNvPr id="38" name="TextBox 8">
              <a:extLst>
                <a:ext uri="{FF2B5EF4-FFF2-40B4-BE49-F238E27FC236}">
                  <a16:creationId xmlns:a16="http://schemas.microsoft.com/office/drawing/2014/main" id="{EE69D0FC-B7E5-48D2-8F10-BC110566B73E}"/>
                </a:ext>
              </a:extLst>
            </p:cNvPr>
            <p:cNvSpPr txBox="1"/>
            <p:nvPr/>
          </p:nvSpPr>
          <p:spPr>
            <a:xfrm>
              <a:off x="6984921" y="5115465"/>
              <a:ext cx="4476460" cy="3879932"/>
            </a:xfrm>
            <a:prstGeom prst="rect">
              <a:avLst/>
            </a:prstGeom>
          </p:spPr>
          <p:txBody>
            <a:bodyPr wrap="square" lIns="0" tIns="0" rIns="0" bIns="0" rtlCol="0" anchor="ctr">
              <a:spAutoFit/>
            </a:bodyPr>
            <a:lstStyle/>
            <a:p>
              <a:pPr marL="0" lvl="0" indent="0" algn="ctr">
                <a:lnSpc>
                  <a:spcPts val="3079"/>
                </a:lnSpc>
                <a:spcBef>
                  <a:spcPct val="0"/>
                </a:spcBef>
              </a:pPr>
              <a:r>
                <a:rPr lang="en-US" sz="2000" b="1" u="sng" dirty="0">
                  <a:solidFill>
                    <a:srgbClr val="054A8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Supply Chain Models and Considerations for Community-Based Distribution Programs: A Program Manager’s Guide</a:t>
              </a:r>
              <a:endParaRPr lang="en-US" sz="2000" b="1" u="sng" dirty="0">
                <a:solidFill>
                  <a:srgbClr val="054A8E"/>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69E45E-F5E9-47E1-B117-C863D173917F}"/>
              </a:ext>
            </a:extLst>
          </p:cNvPr>
          <p:cNvGrpSpPr/>
          <p:nvPr/>
        </p:nvGrpSpPr>
        <p:grpSpPr>
          <a:xfrm>
            <a:off x="9847470" y="6134243"/>
            <a:ext cx="3689060" cy="2044944"/>
            <a:chOff x="9834192" y="4697655"/>
            <a:chExt cx="3477656" cy="2126480"/>
          </a:xfrm>
        </p:grpSpPr>
        <p:sp>
          <p:nvSpPr>
            <p:cNvPr id="50" name="AutoShape 2">
              <a:extLst>
                <a:ext uri="{FF2B5EF4-FFF2-40B4-BE49-F238E27FC236}">
                  <a16:creationId xmlns:a16="http://schemas.microsoft.com/office/drawing/2014/main" id="{91888C44-BCB4-4414-8274-65AD02B76C27}"/>
                </a:ext>
              </a:extLst>
            </p:cNvPr>
            <p:cNvSpPr/>
            <p:nvPr/>
          </p:nvSpPr>
          <p:spPr>
            <a:xfrm>
              <a:off x="9834192" y="4697655"/>
              <a:ext cx="3477656" cy="2126480"/>
            </a:xfrm>
            <a:prstGeom prst="rect">
              <a:avLst/>
            </a:prstGeom>
            <a:solidFill>
              <a:srgbClr val="F4F4F4"/>
            </a:solidFill>
          </p:spPr>
          <p:txBody>
            <a:bodyPr/>
            <a:lstStyle/>
            <a:p>
              <a:endParaRPr lang="en-US" dirty="0"/>
            </a:p>
          </p:txBody>
        </p:sp>
        <p:sp>
          <p:nvSpPr>
            <p:cNvPr id="36" name="TextBox 8">
              <a:extLst>
                <a:ext uri="{FF2B5EF4-FFF2-40B4-BE49-F238E27FC236}">
                  <a16:creationId xmlns:a16="http://schemas.microsoft.com/office/drawing/2014/main" id="{1272B05A-29A6-49EE-9B31-CB1A679AE3D9}"/>
                </a:ext>
              </a:extLst>
            </p:cNvPr>
            <p:cNvSpPr txBox="1"/>
            <p:nvPr/>
          </p:nvSpPr>
          <p:spPr>
            <a:xfrm>
              <a:off x="10153138" y="5187999"/>
              <a:ext cx="2839761" cy="765722"/>
            </a:xfrm>
            <a:prstGeom prst="rect">
              <a:avLst/>
            </a:prstGeom>
          </p:spPr>
          <p:txBody>
            <a:bodyPr wrap="square" lIns="0" tIns="0" rIns="0" bIns="0" rtlCol="0" anchor="ctr">
              <a:spAutoFit/>
            </a:bodyPr>
            <a:lstStyle/>
            <a:p>
              <a:pPr marL="0" lvl="0" indent="0" algn="ctr">
                <a:lnSpc>
                  <a:spcPts val="3079"/>
                </a:lnSpc>
                <a:spcBef>
                  <a:spcPct val="0"/>
                </a:spcBef>
              </a:pPr>
              <a:endParaRPr lang="en-US" sz="2400" b="1" u="sng" dirty="0">
                <a:solidFill>
                  <a:srgbClr val="054A8E"/>
                </a:solidFill>
                <a:latin typeface="Arial" panose="020B0604020202020204" pitchFamily="34" charset="0"/>
                <a:cs typeface="Arial" panose="020B0604020202020204" pitchFamily="34" charset="0"/>
              </a:endParaRPr>
            </a:p>
            <a:p>
              <a:pPr marL="0" lvl="0" indent="0" algn="ctr">
                <a:lnSpc>
                  <a:spcPts val="3079"/>
                </a:lnSpc>
                <a:spcBef>
                  <a:spcPct val="0"/>
                </a:spcBef>
              </a:pPr>
              <a:r>
                <a:rPr lang="en-US" sz="2400" b="1" u="sng" dirty="0">
                  <a:solidFill>
                    <a:srgbClr val="054A8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cStock</a:t>
              </a:r>
              <a:endParaRPr lang="en-US" sz="2400" b="1" u="sng" dirty="0">
                <a:solidFill>
                  <a:srgbClr val="054A8E"/>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585423" y="533090"/>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80873" y="527478"/>
            <a:ext cx="914400" cy="914400"/>
          </a:xfrm>
          <a:prstGeom prst="rect">
            <a:avLst/>
          </a:prstGeom>
        </p:spPr>
      </p:pic>
      <p:grpSp>
        <p:nvGrpSpPr>
          <p:cNvPr id="5" name="Group 4">
            <a:extLst>
              <a:ext uri="{FF2B5EF4-FFF2-40B4-BE49-F238E27FC236}">
                <a16:creationId xmlns:a16="http://schemas.microsoft.com/office/drawing/2014/main" id="{F328638C-59A2-4145-9CA4-0A0AF36EA664}"/>
              </a:ext>
            </a:extLst>
          </p:cNvPr>
          <p:cNvGrpSpPr/>
          <p:nvPr/>
        </p:nvGrpSpPr>
        <p:grpSpPr>
          <a:xfrm>
            <a:off x="739616" y="6139339"/>
            <a:ext cx="3689060" cy="2044944"/>
            <a:chOff x="990600" y="7651622"/>
            <a:chExt cx="4643377" cy="700530"/>
          </a:xfrm>
        </p:grpSpPr>
        <p:sp>
          <p:nvSpPr>
            <p:cNvPr id="27" name="AutoShape 2">
              <a:extLst>
                <a:ext uri="{FF2B5EF4-FFF2-40B4-BE49-F238E27FC236}">
                  <a16:creationId xmlns:a16="http://schemas.microsoft.com/office/drawing/2014/main" id="{4BAC6A1D-313D-415D-9402-8808B4F6B211}"/>
                </a:ext>
              </a:extLst>
            </p:cNvPr>
            <p:cNvSpPr/>
            <p:nvPr/>
          </p:nvSpPr>
          <p:spPr>
            <a:xfrm>
              <a:off x="990600" y="7651622"/>
              <a:ext cx="4643377" cy="700530"/>
            </a:xfrm>
            <a:prstGeom prst="rect">
              <a:avLst/>
            </a:prstGeom>
            <a:solidFill>
              <a:srgbClr val="F4F4F4"/>
            </a:solidFill>
          </p:spPr>
          <p:txBody>
            <a:bodyPr/>
            <a:lstStyle/>
            <a:p>
              <a:endParaRPr lang="en-US" dirty="0"/>
            </a:p>
          </p:txBody>
        </p:sp>
        <p:sp>
          <p:nvSpPr>
            <p:cNvPr id="40" name="TextBox 11">
              <a:extLst>
                <a:ext uri="{FF2B5EF4-FFF2-40B4-BE49-F238E27FC236}">
                  <a16:creationId xmlns:a16="http://schemas.microsoft.com/office/drawing/2014/main" id="{A674A6EA-E609-4527-89C5-0F88E33CDA72}"/>
                </a:ext>
              </a:extLst>
            </p:cNvPr>
            <p:cNvSpPr txBox="1"/>
            <p:nvPr/>
          </p:nvSpPr>
          <p:spPr>
            <a:xfrm>
              <a:off x="1370019" y="7808533"/>
              <a:ext cx="3792295" cy="383217"/>
            </a:xfrm>
            <a:prstGeom prst="rect">
              <a:avLst/>
            </a:prstGeom>
          </p:spPr>
          <p:txBody>
            <a:bodyPr wrap="square" lIns="0" tIns="0" rIns="0" bIns="0" rtlCol="0" anchor="ctr">
              <a:spAutoFit/>
            </a:bodyPr>
            <a:lstStyle/>
            <a:p>
              <a:pPr marL="0" lvl="0" indent="0" algn="ctr">
                <a:lnSpc>
                  <a:spcPts val="3079"/>
                </a:lnSpc>
                <a:spcBef>
                  <a:spcPct val="0"/>
                </a:spcBef>
              </a:pPr>
              <a:r>
                <a:rPr lang="en-US" sz="2400" b="1" u="sng" dirty="0">
                  <a:solidFill>
                    <a:srgbClr val="054A8E"/>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The Community-Based Family Planning Toolkit</a:t>
              </a:r>
              <a:endParaRPr lang="en-US" sz="2400" b="1" u="sng" dirty="0">
                <a:solidFill>
                  <a:srgbClr val="054A8E"/>
                </a:solidFill>
                <a:latin typeface="Arial" panose="020B0604020202020204" pitchFamily="34" charset="0"/>
                <a:cs typeface="Arial" panose="020B0604020202020204" pitchFamily="34" charset="0"/>
              </a:endParaRPr>
            </a:p>
          </p:txBody>
        </p:sp>
      </p:grpSp>
      <p:sp>
        <p:nvSpPr>
          <p:cNvPr id="26" name="TextBox 23">
            <a:extLst>
              <a:ext uri="{FF2B5EF4-FFF2-40B4-BE49-F238E27FC236}">
                <a16:creationId xmlns:a16="http://schemas.microsoft.com/office/drawing/2014/main" id="{3D3D63DE-8226-4243-AB8E-19570FC172C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grpSp>
        <p:nvGrpSpPr>
          <p:cNvPr id="30" name="Group 29">
            <a:extLst>
              <a:ext uri="{FF2B5EF4-FFF2-40B4-BE49-F238E27FC236}">
                <a16:creationId xmlns:a16="http://schemas.microsoft.com/office/drawing/2014/main" id="{4802C524-D5F1-43C2-B1C2-E3ABAA1A1266}"/>
              </a:ext>
            </a:extLst>
          </p:cNvPr>
          <p:cNvGrpSpPr/>
          <p:nvPr/>
        </p:nvGrpSpPr>
        <p:grpSpPr>
          <a:xfrm>
            <a:off x="14072417" y="6134243"/>
            <a:ext cx="3689060" cy="2057485"/>
            <a:chOff x="9834192" y="4697655"/>
            <a:chExt cx="3477656" cy="2126480"/>
          </a:xfrm>
        </p:grpSpPr>
        <p:sp>
          <p:nvSpPr>
            <p:cNvPr id="31" name="AutoShape 2">
              <a:extLst>
                <a:ext uri="{FF2B5EF4-FFF2-40B4-BE49-F238E27FC236}">
                  <a16:creationId xmlns:a16="http://schemas.microsoft.com/office/drawing/2014/main" id="{D4E15462-A3AC-446F-945B-A1132ACB7B92}"/>
                </a:ext>
              </a:extLst>
            </p:cNvPr>
            <p:cNvSpPr/>
            <p:nvPr/>
          </p:nvSpPr>
          <p:spPr>
            <a:xfrm>
              <a:off x="9834192" y="4697655"/>
              <a:ext cx="3477656" cy="2126480"/>
            </a:xfrm>
            <a:prstGeom prst="rect">
              <a:avLst/>
            </a:prstGeom>
            <a:solidFill>
              <a:srgbClr val="F4F4F4"/>
            </a:solidFill>
          </p:spPr>
          <p:txBody>
            <a:bodyPr/>
            <a:lstStyle/>
            <a:p>
              <a:endParaRPr lang="en-US" dirty="0"/>
            </a:p>
          </p:txBody>
        </p:sp>
        <p:sp>
          <p:nvSpPr>
            <p:cNvPr id="33" name="TextBox 8">
              <a:extLst>
                <a:ext uri="{FF2B5EF4-FFF2-40B4-BE49-F238E27FC236}">
                  <a16:creationId xmlns:a16="http://schemas.microsoft.com/office/drawing/2014/main" id="{86AE0767-403A-4A5C-A804-04AFAB16B57F}"/>
                </a:ext>
              </a:extLst>
            </p:cNvPr>
            <p:cNvSpPr txBox="1"/>
            <p:nvPr/>
          </p:nvSpPr>
          <p:spPr>
            <a:xfrm>
              <a:off x="10153139" y="5159756"/>
              <a:ext cx="2839761" cy="1202276"/>
            </a:xfrm>
            <a:prstGeom prst="rect">
              <a:avLst/>
            </a:prstGeom>
          </p:spPr>
          <p:txBody>
            <a:bodyPr wrap="square" lIns="0" tIns="0" rIns="0" bIns="0" rtlCol="0" anchor="ctr">
              <a:spAutoFit/>
            </a:bodyPr>
            <a:lstStyle/>
            <a:p>
              <a:pPr marL="0" lvl="0" indent="0" algn="ctr">
                <a:lnSpc>
                  <a:spcPts val="3079"/>
                </a:lnSpc>
                <a:spcBef>
                  <a:spcPct val="0"/>
                </a:spcBef>
              </a:pPr>
              <a:r>
                <a:rPr lang="en-US" sz="2400" b="1" u="sng" dirty="0">
                  <a:solidFill>
                    <a:srgbClr val="054A8E"/>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Community Health Systems Catalog</a:t>
              </a:r>
              <a:endParaRPr lang="en-US" sz="2400" b="1" u="sng" dirty="0">
                <a:solidFill>
                  <a:srgbClr val="054A8E"/>
                </a:solidFill>
                <a:latin typeface="Arial" panose="020B0604020202020204" pitchFamily="34" charset="0"/>
                <a:cs typeface="Arial" panose="020B0604020202020204" pitchFamily="34" charset="0"/>
              </a:endParaRPr>
            </a:p>
          </p:txBody>
        </p:sp>
      </p:grpSp>
      <p:pic>
        <p:nvPicPr>
          <p:cNvPr id="2" name="Picture 2" descr="© 2011 Bonnie Gillespie, Courtesy of Photoshare">
            <a:hlinkClick r:id="rId8"/>
            <a:extLst>
              <a:ext uri="{FF2B5EF4-FFF2-40B4-BE49-F238E27FC236}">
                <a16:creationId xmlns:a16="http://schemas.microsoft.com/office/drawing/2014/main" id="{350B8130-74D7-487E-B063-3682BD2AC8D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7725"/>
          <a:stretch/>
        </p:blipFill>
        <p:spPr bwMode="auto">
          <a:xfrm>
            <a:off x="1142668" y="2164036"/>
            <a:ext cx="2882955" cy="36300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a:hlinkClick r:id="rId4"/>
            <a:extLst>
              <a:ext uri="{FF2B5EF4-FFF2-40B4-BE49-F238E27FC236}">
                <a16:creationId xmlns:a16="http://schemas.microsoft.com/office/drawing/2014/main" id="{F8A0D14E-E9D8-40EA-B196-AEBABB63CCEF}"/>
              </a:ext>
            </a:extLst>
          </p:cNvPr>
          <p:cNvPicPr>
            <a:picLocks noChangeAspect="1"/>
          </p:cNvPicPr>
          <p:nvPr/>
        </p:nvPicPr>
        <p:blipFill>
          <a:blip r:embed="rId11"/>
          <a:stretch>
            <a:fillRect/>
          </a:stretch>
        </p:blipFill>
        <p:spPr>
          <a:xfrm>
            <a:off x="5696595" y="2164036"/>
            <a:ext cx="2882955" cy="3630062"/>
          </a:xfrm>
          <a:prstGeom prst="rect">
            <a:avLst/>
          </a:prstGeom>
          <a:ln>
            <a:solidFill>
              <a:schemeClr val="tx1"/>
            </a:solidFill>
          </a:ln>
        </p:spPr>
      </p:pic>
      <p:pic>
        <p:nvPicPr>
          <p:cNvPr id="11" name="Picture 10">
            <a:hlinkClick r:id="rId5"/>
            <a:extLst>
              <a:ext uri="{FF2B5EF4-FFF2-40B4-BE49-F238E27FC236}">
                <a16:creationId xmlns:a16="http://schemas.microsoft.com/office/drawing/2014/main" id="{81B1E3B3-4D40-473C-9694-97957DED6556}"/>
              </a:ext>
            </a:extLst>
          </p:cNvPr>
          <p:cNvPicPr>
            <a:picLocks noChangeAspect="1"/>
          </p:cNvPicPr>
          <p:nvPr/>
        </p:nvPicPr>
        <p:blipFill rotWithShape="1">
          <a:blip r:embed="rId12"/>
          <a:srcRect l="4054" r="23279" b="4921"/>
          <a:stretch/>
        </p:blipFill>
        <p:spPr>
          <a:xfrm>
            <a:off x="10250522" y="2164036"/>
            <a:ext cx="2882956" cy="3630062"/>
          </a:xfrm>
          <a:prstGeom prst="rect">
            <a:avLst/>
          </a:prstGeom>
          <a:ln>
            <a:solidFill>
              <a:schemeClr val="tx1"/>
            </a:solidFill>
          </a:ln>
        </p:spPr>
      </p:pic>
      <p:grpSp>
        <p:nvGrpSpPr>
          <p:cNvPr id="7" name="Group 6">
            <a:extLst>
              <a:ext uri="{FF2B5EF4-FFF2-40B4-BE49-F238E27FC236}">
                <a16:creationId xmlns:a16="http://schemas.microsoft.com/office/drawing/2014/main" id="{24F0A87C-1A47-440D-9422-F83A840B82B7}"/>
              </a:ext>
            </a:extLst>
          </p:cNvPr>
          <p:cNvGrpSpPr/>
          <p:nvPr/>
        </p:nvGrpSpPr>
        <p:grpSpPr>
          <a:xfrm>
            <a:off x="14502136" y="2164036"/>
            <a:ext cx="2882956" cy="3630062"/>
            <a:chOff x="14502136" y="2691415"/>
            <a:chExt cx="2882956" cy="3630062"/>
          </a:xfrm>
        </p:grpSpPr>
        <p:pic>
          <p:nvPicPr>
            <p:cNvPr id="1026" name="Picture 2" descr="Photos of a vitamin a capsule being given to a child, a baby standing on a chair, and a nurse. Credit: Puskar Khanal/JSI; Robin Hammond/JSI R&amp;T; Dominic Chavez/World Bank">
              <a:hlinkClick r:id="rId9"/>
              <a:extLst>
                <a:ext uri="{FF2B5EF4-FFF2-40B4-BE49-F238E27FC236}">
                  <a16:creationId xmlns:a16="http://schemas.microsoft.com/office/drawing/2014/main" id="{D0FD853B-D007-421C-8590-A4AD1B6DAAA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2622" t="3325" r="36542" b="25248"/>
            <a:stretch/>
          </p:blipFill>
          <p:spPr bwMode="auto">
            <a:xfrm>
              <a:off x="14502136" y="2691415"/>
              <a:ext cx="2882956" cy="17008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8" name="Picture 2" descr="Photos of a vitamin a capsule being given to a child, a baby standing on a chair, and a nurse. Credit: Puskar Khanal/JSI; Robin Hammond/JSI R&amp;T; Dominic Chavez/World Bank">
              <a:hlinkClick r:id="rId9"/>
              <a:extLst>
                <a:ext uri="{FF2B5EF4-FFF2-40B4-BE49-F238E27FC236}">
                  <a16:creationId xmlns:a16="http://schemas.microsoft.com/office/drawing/2014/main" id="{AA594D63-A6F4-405A-825B-170B2DC682C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9110" t="-3871" r="54" b="18787"/>
            <a:stretch/>
          </p:blipFill>
          <p:spPr bwMode="auto">
            <a:xfrm>
              <a:off x="14502136" y="4295442"/>
              <a:ext cx="2882956" cy="20260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1073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35EEDAF2-4652-465C-9951-B1E24387B866}"/>
              </a:ext>
            </a:extLst>
          </p:cNvPr>
          <p:cNvPicPr>
            <a:picLocks noChangeAspect="1"/>
          </p:cNvPicPr>
          <p:nvPr/>
        </p:nvPicPr>
        <p:blipFill>
          <a:blip r:embed="rId3"/>
          <a:srcRect/>
          <a:stretch>
            <a:fillRect/>
          </a:stretch>
        </p:blipFill>
        <p:spPr>
          <a:xfrm>
            <a:off x="2707225" y="1918596"/>
            <a:ext cx="12873550" cy="3218386"/>
          </a:xfrm>
          <a:prstGeom prst="rect">
            <a:avLst/>
          </a:prstGeom>
        </p:spPr>
      </p:pic>
      <p:sp>
        <p:nvSpPr>
          <p:cNvPr id="3" name="Rectangle 2">
            <a:extLst>
              <a:ext uri="{FF2B5EF4-FFF2-40B4-BE49-F238E27FC236}">
                <a16:creationId xmlns:a16="http://schemas.microsoft.com/office/drawing/2014/main" id="{70BFA7D8-C499-4DDA-B173-6F3D02BE77C7}"/>
              </a:ext>
            </a:extLst>
          </p:cNvPr>
          <p:cNvSpPr/>
          <p:nvPr/>
        </p:nvSpPr>
        <p:spPr>
          <a:xfrm>
            <a:off x="0" y="6515100"/>
            <a:ext cx="18288000" cy="3771900"/>
          </a:xfrm>
          <a:prstGeom prst="rect">
            <a:avLst/>
          </a:pr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9153A4-3323-49EB-8833-878E9D22CD8D}"/>
              </a:ext>
            </a:extLst>
          </p:cNvPr>
          <p:cNvGrpSpPr/>
          <p:nvPr/>
        </p:nvGrpSpPr>
        <p:grpSpPr>
          <a:xfrm>
            <a:off x="3684373" y="7834205"/>
            <a:ext cx="12389576" cy="1133690"/>
            <a:chOff x="3657600" y="7481104"/>
            <a:chExt cx="12389576" cy="1133690"/>
          </a:xfrm>
        </p:grpSpPr>
        <p:sp>
          <p:nvSpPr>
            <p:cNvPr id="4" name="TextBox 3">
              <a:extLst>
                <a:ext uri="{FF2B5EF4-FFF2-40B4-BE49-F238E27FC236}">
                  <a16:creationId xmlns:a16="http://schemas.microsoft.com/office/drawing/2014/main" id="{A6E12B14-D66F-4E8A-A19A-37F83FCF3DF8}"/>
                </a:ext>
              </a:extLst>
            </p:cNvPr>
            <p:cNvSpPr txBox="1"/>
            <p:nvPr/>
          </p:nvSpPr>
          <p:spPr>
            <a:xfrm>
              <a:off x="3935627" y="7540118"/>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pic>
          <p:nvPicPr>
            <p:cNvPr id="8" name="Graphic 7" descr="World outline">
              <a:extLst>
                <a:ext uri="{FF2B5EF4-FFF2-40B4-BE49-F238E27FC236}">
                  <a16:creationId xmlns:a16="http://schemas.microsoft.com/office/drawing/2014/main" id="{8FE0C0F4-2ECE-48FB-B341-F28A12C7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7600" y="7481104"/>
              <a:ext cx="1133690" cy="1133690"/>
            </a:xfrm>
            <a:prstGeom prst="rect">
              <a:avLst/>
            </a:prstGeom>
          </p:spPr>
        </p:pic>
      </p:gr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Isosceles Triangle 31">
            <a:extLst>
              <a:ext uri="{FF2B5EF4-FFF2-40B4-BE49-F238E27FC236}">
                <a16:creationId xmlns:a16="http://schemas.microsoft.com/office/drawing/2014/main" id="{E57BA561-D30A-41A5-841C-69E8120D605A}"/>
              </a:ext>
            </a:extLst>
          </p:cNvPr>
          <p:cNvSpPr/>
          <p:nvPr/>
        </p:nvSpPr>
        <p:spPr>
          <a:xfrm flipV="1">
            <a:off x="-11461" y="-3"/>
            <a:ext cx="18257632" cy="359971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19319"/>
            <a:chOff x="12457646" y="3356648"/>
            <a:chExt cx="3804423" cy="4543998"/>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27" name="TextBox 23">
            <a:extLst>
              <a:ext uri="{FF2B5EF4-FFF2-40B4-BE49-F238E27FC236}">
                <a16:creationId xmlns:a16="http://schemas.microsoft.com/office/drawing/2014/main" id="{CEF4873E-2CB8-4138-B1A8-623B203D6674}"/>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31">
            <a:extLst>
              <a:ext uri="{FF2B5EF4-FFF2-40B4-BE49-F238E27FC236}">
                <a16:creationId xmlns:a16="http://schemas.microsoft.com/office/drawing/2014/main" id="{AE4F0451-F2CC-4E63-9A2E-F09A574E76F6}"/>
              </a:ext>
            </a:extLst>
          </p:cNvPr>
          <p:cNvSpPr/>
          <p:nvPr/>
        </p:nvSpPr>
        <p:spPr>
          <a:xfrm flipV="1">
            <a:off x="-11461" y="-3"/>
            <a:ext cx="18257632" cy="359971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ileron Heavy Bold"/>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6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2">
                  <a:extLst>
                    <a:ext uri="{FF2B5EF4-FFF2-40B4-BE49-F238E27FC236}">
                      <a16:creationId xmlns:a16="http://schemas.microsoft.com/office/drawing/2014/main" id="{5F587D6A-0D57-4C5C-96F0-50E598E67123}"/>
                    </a:ext>
                  </a:extLst>
                </p:cNvPr>
                <p:cNvSpPr txBox="1"/>
                <p:nvPr/>
              </p:nvSpPr>
              <p:spPr>
                <a:xfrm>
                  <a:off x="9874398" y="7200105"/>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3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41" name="TextBox 23">
            <a:extLst>
              <a:ext uri="{FF2B5EF4-FFF2-40B4-BE49-F238E27FC236}">
                <a16:creationId xmlns:a16="http://schemas.microsoft.com/office/drawing/2014/main" id="{2DD9421E-94DE-4500-9FCB-30F1E51DF5E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31">
            <a:extLst>
              <a:ext uri="{FF2B5EF4-FFF2-40B4-BE49-F238E27FC236}">
                <a16:creationId xmlns:a16="http://schemas.microsoft.com/office/drawing/2014/main" id="{0F49506C-7F22-4FD2-A7A1-8E7FCB9DE44C}"/>
              </a:ext>
            </a:extLst>
          </p:cNvPr>
          <p:cNvSpPr/>
          <p:nvPr/>
        </p:nvSpPr>
        <p:spPr>
          <a:xfrm flipV="1">
            <a:off x="-11461" y="-3"/>
            <a:ext cx="18257632" cy="359971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5E3833E-61A4-4057-9DCD-FAF471F68CFC}"/>
              </a:ext>
            </a:extLst>
          </p:cNvPr>
          <p:cNvSpPr txBox="1"/>
          <p:nvPr/>
        </p:nvSpPr>
        <p:spPr>
          <a:xfrm>
            <a:off x="612796" y="3915468"/>
            <a:ext cx="15465404" cy="4524315"/>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054A8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054A8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0F11812-ACC6-4527-BFE4-B5F86917BDD5}"/>
              </a:ext>
            </a:extLst>
          </p:cNvPr>
          <p:cNvGrpSpPr/>
          <p:nvPr/>
        </p:nvGrpSpPr>
        <p:grpSpPr>
          <a:xfrm>
            <a:off x="711554" y="6942228"/>
            <a:ext cx="15366646" cy="1217297"/>
            <a:chOff x="542382" y="7729405"/>
            <a:chExt cx="17342388" cy="1323452"/>
          </a:xfrm>
        </p:grpSpPr>
        <p:pic>
          <p:nvPicPr>
            <p:cNvPr id="1026" name="Picture 2" descr="USAID-Logo | U.S. Mission to International Organizations in Geneva">
              <a:extLst>
                <a:ext uri="{FF2B5EF4-FFF2-40B4-BE49-F238E27FC236}">
                  <a16:creationId xmlns:a16="http://schemas.microsoft.com/office/drawing/2014/main" id="{B7709853-F12A-426A-A125-D86167096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 t="22406" r="7637" b="28189"/>
            <a:stretch/>
          </p:blipFill>
          <p:spPr bwMode="auto">
            <a:xfrm>
              <a:off x="10405443" y="7800859"/>
              <a:ext cx="3652023" cy="113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FPA - United Nations Population Fund">
              <a:extLst>
                <a:ext uri="{FF2B5EF4-FFF2-40B4-BE49-F238E27FC236}">
                  <a16:creationId xmlns:a16="http://schemas.microsoft.com/office/drawing/2014/main" id="{3CF28787-D15E-49D3-9750-F136D23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067" y="7892856"/>
              <a:ext cx="2616212"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AE58C-ECAE-40EA-8AC4-88A936572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0" y="7892855"/>
              <a:ext cx="3613140" cy="9989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PF">
              <a:extLst>
                <a:ext uri="{FF2B5EF4-FFF2-40B4-BE49-F238E27FC236}">
                  <a16:creationId xmlns:a16="http://schemas.microsoft.com/office/drawing/2014/main" id="{56E6376F-3D27-426A-8F73-EDAC4C0AB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294" y="7892855"/>
              <a:ext cx="4812928"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FP2030 | Family Planning 2020">
              <a:extLst>
                <a:ext uri="{FF2B5EF4-FFF2-40B4-BE49-F238E27FC236}">
                  <a16:creationId xmlns:a16="http://schemas.microsoft.com/office/drawing/2014/main" id="{18B698FD-9D0A-41A2-80CA-E42C828A0C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82" y="7729405"/>
              <a:ext cx="2011647" cy="13234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17" name="TextBox 23">
            <a:extLst>
              <a:ext uri="{FF2B5EF4-FFF2-40B4-BE49-F238E27FC236}">
                <a16:creationId xmlns:a16="http://schemas.microsoft.com/office/drawing/2014/main" id="{4249A97A-772F-4F4C-BB30-927D442E0D59}"/>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2186138" cy="3187189"/>
            <a:chOff x="-1192946" y="454440"/>
            <a:chExt cx="14009365" cy="4249586"/>
          </a:xfrm>
        </p:grpSpPr>
        <p:sp>
          <p:nvSpPr>
            <p:cNvPr id="5" name="TextBox 5"/>
            <p:cNvSpPr txBox="1"/>
            <p:nvPr/>
          </p:nvSpPr>
          <p:spPr>
            <a:xfrm>
              <a:off x="-1161685" y="2139220"/>
              <a:ext cx="13501365" cy="256480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Integrate trained, equipped, and supported community health workers (CHWs) into the health system.</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0562E9FA-27A7-4D2A-939B-9BEA0F50161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FF9248B5-9652-4B29-BF85-B45F38A40B24}"/>
              </a:ext>
            </a:extLst>
          </p:cNvPr>
          <p:cNvSpPr/>
          <p:nvPr/>
        </p:nvSpPr>
        <p:spPr>
          <a:xfrm flipV="1">
            <a:off x="-11461" y="-3"/>
            <a:ext cx="18257632" cy="292420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1421486" y="2926284"/>
            <a:ext cx="14656714" cy="4885953"/>
          </a:xfrm>
          <a:prstGeom prst="rect">
            <a:avLst/>
          </a:prstGeom>
        </p:spPr>
        <p:txBody>
          <a:bodyPr wrap="square" lIns="0" tIns="0" rIns="0" bIns="0" rtlCol="0" anchor="t">
            <a:spAutoFit/>
          </a:bodyPr>
          <a:lstStyle/>
          <a:p>
            <a:r>
              <a:rPr lang="en-US" sz="4000" b="0" i="0" u="none" strike="noStrike" baseline="0" dirty="0">
                <a:solidFill>
                  <a:srgbClr val="211D1E"/>
                </a:solidFill>
                <a:latin typeface="Arial" panose="020B0604020202020204" pitchFamily="34" charset="0"/>
                <a:cs typeface="Arial" panose="020B0604020202020204" pitchFamily="34" charset="0"/>
              </a:rPr>
              <a:t>Community health worker (CHW) programs can </a:t>
            </a:r>
            <a:r>
              <a:rPr lang="en-US" sz="4000" b="1" i="0" u="none" strike="noStrike" baseline="0" dirty="0">
                <a:solidFill>
                  <a:srgbClr val="054A8E"/>
                </a:solidFill>
                <a:latin typeface="Arial" panose="020B0604020202020204" pitchFamily="34" charset="0"/>
                <a:cs typeface="Arial" panose="020B0604020202020204" pitchFamily="34" charset="0"/>
              </a:rPr>
              <a:t>increase use of contraception</a:t>
            </a:r>
            <a:r>
              <a:rPr lang="en-US" sz="4000" b="0" i="0" u="none" strike="noStrike" baseline="0" dirty="0">
                <a:solidFill>
                  <a:srgbClr val="211D1E"/>
                </a:solidFill>
                <a:latin typeface="Arial" panose="020B0604020202020204" pitchFamily="34" charset="0"/>
                <a:cs typeface="Arial" panose="020B0604020202020204" pitchFamily="34" charset="0"/>
              </a:rPr>
              <a:t>, particularly where unmet need is high, access is low, and geographic or social barriers to use of services exist. </a:t>
            </a:r>
          </a:p>
          <a:p>
            <a:pPr>
              <a:lnSpc>
                <a:spcPts val="4500"/>
              </a:lnSpc>
            </a:pPr>
            <a:endParaRPr lang="en-US" sz="4000" dirty="0">
              <a:latin typeface="Arial" panose="020B0604020202020204" pitchFamily="34" charset="0"/>
              <a:cs typeface="Arial" panose="020B0604020202020204" pitchFamily="34" charset="0"/>
            </a:endParaRPr>
          </a:p>
          <a:p>
            <a:r>
              <a:rPr lang="en-US" sz="4000" b="0" i="0" u="none" strike="noStrike" baseline="0" dirty="0">
                <a:solidFill>
                  <a:srgbClr val="221E1F"/>
                </a:solidFill>
                <a:latin typeface="Arial" panose="020B0604020202020204" pitchFamily="34" charset="0"/>
                <a:cs typeface="Arial" panose="020B0604020202020204" pitchFamily="34" charset="0"/>
              </a:rPr>
              <a:t>CHWs are particularly important to </a:t>
            </a:r>
            <a:r>
              <a:rPr lang="en-US" sz="4000" b="1" i="0" u="none" strike="noStrike" baseline="0" dirty="0">
                <a:solidFill>
                  <a:srgbClr val="054A8E"/>
                </a:solidFill>
                <a:latin typeface="Arial" panose="020B0604020202020204" pitchFamily="34" charset="0"/>
                <a:cs typeface="Arial" panose="020B0604020202020204" pitchFamily="34" charset="0"/>
              </a:rPr>
              <a:t>reducing inequities in access to services</a:t>
            </a:r>
            <a:r>
              <a:rPr lang="en-US" sz="4000" b="0" i="0" u="none" strike="noStrike" baseline="0" dirty="0">
                <a:solidFill>
                  <a:srgbClr val="221E1F"/>
                </a:solidFill>
                <a:latin typeface="Arial" panose="020B0604020202020204" pitchFamily="34" charset="0"/>
                <a:cs typeface="Arial" panose="020B0604020202020204" pitchFamily="34" charset="0"/>
              </a:rPr>
              <a:t> by bringing information, services, and supplies to women and men in the communities where they live and work.</a:t>
            </a:r>
            <a:endParaRPr lang="en-US" sz="4000"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1" name="TextBox 23">
            <a:extLst>
              <a:ext uri="{FF2B5EF4-FFF2-40B4-BE49-F238E27FC236}">
                <a16:creationId xmlns:a16="http://schemas.microsoft.com/office/drawing/2014/main" id="{D972008D-9A8D-4447-86C2-39782183DEE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C9BE0462-0B11-475A-8A1F-A5805310D5E0}"/>
              </a:ext>
            </a:extLst>
          </p:cNvPr>
          <p:cNvSpPr/>
          <p:nvPr/>
        </p:nvSpPr>
        <p:spPr>
          <a:xfrm flipV="1">
            <a:off x="-11461" y="-3"/>
            <a:ext cx="18257632" cy="292420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6" name="Group 15">
            <a:extLst>
              <a:ext uri="{FF2B5EF4-FFF2-40B4-BE49-F238E27FC236}">
                <a16:creationId xmlns:a16="http://schemas.microsoft.com/office/drawing/2014/main" id="{E9F9E426-8719-4D8B-8052-E74248FC5383}"/>
              </a:ext>
            </a:extLst>
          </p:cNvPr>
          <p:cNvGrpSpPr/>
          <p:nvPr/>
        </p:nvGrpSpPr>
        <p:grpSpPr>
          <a:xfrm>
            <a:off x="1752600" y="9182100"/>
            <a:ext cx="14325600" cy="833948"/>
            <a:chOff x="1752600" y="9182100"/>
            <a:chExt cx="14325600" cy="833948"/>
          </a:xfrm>
        </p:grpSpPr>
        <p:pic>
          <p:nvPicPr>
            <p:cNvPr id="17" name="Picture 22">
              <a:extLst>
                <a:ext uri="{FF2B5EF4-FFF2-40B4-BE49-F238E27FC236}">
                  <a16:creationId xmlns:a16="http://schemas.microsoft.com/office/drawing/2014/main" id="{B27F32A9-FAFA-4275-A509-E1A1D47BE6C1}"/>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9" name="TextBox 27">
              <a:extLst>
                <a:ext uri="{FF2B5EF4-FFF2-40B4-BE49-F238E27FC236}">
                  <a16:creationId xmlns:a16="http://schemas.microsoft.com/office/drawing/2014/main" id="{566C31BD-C8CF-43FA-9F76-E5498E5F2630}"/>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20" name="Straight Connector 19">
              <a:extLst>
                <a:ext uri="{FF2B5EF4-FFF2-40B4-BE49-F238E27FC236}">
                  <a16:creationId xmlns:a16="http://schemas.microsoft.com/office/drawing/2014/main" id="{406FB0DC-6C4F-41F9-819C-5847A8CCADDB}"/>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Open Sans Hebrew Condensed Bold"/>
              </a:rPr>
              <a:t>BACKGROUND</a:t>
            </a:r>
          </a:p>
        </p:txBody>
      </p:sp>
      <p:sp>
        <p:nvSpPr>
          <p:cNvPr id="9" name="TextBox 9"/>
          <p:cNvSpPr txBox="1"/>
          <p:nvPr/>
        </p:nvSpPr>
        <p:spPr>
          <a:xfrm>
            <a:off x="609600" y="367575"/>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12" name="TextBox 23">
            <a:extLst>
              <a:ext uri="{FF2B5EF4-FFF2-40B4-BE49-F238E27FC236}">
                <a16:creationId xmlns:a16="http://schemas.microsoft.com/office/drawing/2014/main" id="{9227BB89-F526-4670-84E6-8E5137384D3D}"/>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pic>
        <p:nvPicPr>
          <p:cNvPr id="1026" name="Picture 2">
            <a:extLst>
              <a:ext uri="{FF2B5EF4-FFF2-40B4-BE49-F238E27FC236}">
                <a16:creationId xmlns:a16="http://schemas.microsoft.com/office/drawing/2014/main" id="{F0262D09-D038-4771-A821-C9AE759DB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590889"/>
            <a:ext cx="14431065" cy="62184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3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DB043D06-3C46-4F78-9741-887258AAA765}"/>
              </a:ext>
            </a:extLst>
          </p:cNvPr>
          <p:cNvSpPr/>
          <p:nvPr/>
        </p:nvSpPr>
        <p:spPr>
          <a:xfrm flipV="1">
            <a:off x="-11461" y="-5"/>
            <a:ext cx="18257632" cy="369569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23220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CHWs </a:t>
            </a:r>
            <a:r>
              <a:rPr lang="en-US" sz="4000" b="1" dirty="0">
                <a:solidFill>
                  <a:srgbClr val="054A8E"/>
                </a:solidFill>
                <a:latin typeface="Arial" panose="020B0604020202020204" pitchFamily="34" charset="0"/>
                <a:cs typeface="Arial" panose="020B0604020202020204" pitchFamily="34" charset="0"/>
              </a:rPr>
              <a:t>address geographic access barriers </a:t>
            </a:r>
            <a:r>
              <a:rPr lang="en-US" sz="4000" dirty="0">
                <a:solidFill>
                  <a:srgbClr val="000000"/>
                </a:solidFill>
                <a:latin typeface="Arial" panose="020B0604020202020204" pitchFamily="34" charset="0"/>
                <a:cs typeface="Arial" panose="020B0604020202020204" pitchFamily="34" charset="0"/>
              </a:rPr>
              <a:t>caused by health worker shortages.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CHWs may </a:t>
            </a:r>
            <a:r>
              <a:rPr lang="en-US" sz="4000" b="1" dirty="0">
                <a:solidFill>
                  <a:srgbClr val="054A8E"/>
                </a:solidFill>
                <a:latin typeface="Arial" panose="020B0604020202020204" pitchFamily="34" charset="0"/>
                <a:cs typeface="Arial" panose="020B0604020202020204" pitchFamily="34" charset="0"/>
              </a:rPr>
              <a:t>reduce financial barriers </a:t>
            </a:r>
            <a:r>
              <a:rPr lang="en-US" sz="4000" dirty="0">
                <a:solidFill>
                  <a:srgbClr val="000000"/>
                </a:solidFill>
                <a:latin typeface="Arial" panose="020B0604020202020204" pitchFamily="34" charset="0"/>
                <a:cs typeface="Arial" panose="020B0604020202020204" pitchFamily="34" charset="0"/>
              </a:rPr>
              <a:t>for clients.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CHWs can address the </a:t>
            </a:r>
            <a:r>
              <a:rPr lang="en-US" sz="4000" b="1" dirty="0">
                <a:solidFill>
                  <a:srgbClr val="054A8E"/>
                </a:solidFill>
                <a:latin typeface="Arial" panose="020B0604020202020204" pitchFamily="34" charset="0"/>
                <a:cs typeface="Arial" panose="020B0604020202020204" pitchFamily="34" charset="0"/>
              </a:rPr>
              <a:t>social barriers </a:t>
            </a:r>
            <a:r>
              <a:rPr lang="en-US" sz="4000" dirty="0">
                <a:solidFill>
                  <a:srgbClr val="000000"/>
                </a:solidFill>
                <a:latin typeface="Arial" panose="020B0604020202020204" pitchFamily="34" charset="0"/>
                <a:cs typeface="Arial" panose="020B0604020202020204" pitchFamily="34" charset="0"/>
              </a:rPr>
              <a:t>that inhibit family planning use.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CHWs reach women whose </a:t>
            </a:r>
            <a:r>
              <a:rPr lang="en-US" sz="4000" b="1" dirty="0">
                <a:solidFill>
                  <a:srgbClr val="054A8E"/>
                </a:solidFill>
                <a:latin typeface="Arial" panose="020B0604020202020204" pitchFamily="34" charset="0"/>
                <a:cs typeface="Arial" panose="020B0604020202020204" pitchFamily="34" charset="0"/>
              </a:rPr>
              <a:t>mobility is constrained</a:t>
            </a:r>
            <a:r>
              <a:rPr lang="en-US" sz="4000" dirty="0">
                <a:solidFill>
                  <a:srgbClr val="000000"/>
                </a:solidFill>
                <a:latin typeface="Arial" panose="020B0604020202020204" pitchFamily="34" charset="0"/>
                <a:cs typeface="Arial" panose="020B0604020202020204" pitchFamily="34" charset="0"/>
              </a:rPr>
              <a:t> by social norms.</a:t>
            </a:r>
            <a:endParaRPr lang="en-US" sz="4000" dirty="0">
              <a:solidFill>
                <a:srgbClr val="054A8E"/>
              </a:solidFill>
              <a:latin typeface="Arial" panose="020B0604020202020204" pitchFamily="34" charset="0"/>
              <a:cs typeface="Arial" panose="020B0604020202020204" pitchFamily="34" charset="0"/>
            </a:endParaRPr>
          </a:p>
        </p:txBody>
      </p:sp>
      <p:sp>
        <p:nvSpPr>
          <p:cNvPr id="10" name="TextBox 10"/>
          <p:cNvSpPr txBox="1"/>
          <p:nvPr/>
        </p:nvSpPr>
        <p:spPr>
          <a:xfrm>
            <a:off x="838200" y="333715"/>
            <a:ext cx="7543799"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CHWs help countries address?</a:t>
            </a:r>
          </a:p>
        </p:txBody>
      </p:sp>
      <p:sp>
        <p:nvSpPr>
          <p:cNvPr id="13" name="TextBox 23">
            <a:extLst>
              <a:ext uri="{FF2B5EF4-FFF2-40B4-BE49-F238E27FC236}">
                <a16:creationId xmlns:a16="http://schemas.microsoft.com/office/drawing/2014/main" id="{ED5875AA-16BF-4180-87DF-C3DA6E8CA3A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Community Health Workers</a:t>
            </a:r>
          </a:p>
        </p:txBody>
      </p:sp>
    </p:spTree>
    <p:extLst>
      <p:ext uri="{BB962C8B-B14F-4D97-AF65-F5344CB8AC3E}">
        <p14:creationId xmlns:p14="http://schemas.microsoft.com/office/powerpoint/2010/main" val="1697901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11531</TotalTime>
  <Words>4582</Words>
  <Application>Microsoft Office PowerPoint</Application>
  <PresentationFormat>Custom</PresentationFormat>
  <Paragraphs>368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Aileron Heavy</vt:lpstr>
      <vt:lpstr>Calibri</vt:lpstr>
      <vt:lpstr>Aileron Heavy Bold</vt:lpstr>
      <vt:lpstr>Proxima Nova</vt:lpstr>
      <vt:lpstr>Open Sans Hebrew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Bassin, Emma D</cp:lastModifiedBy>
  <cp:revision>369</cp:revision>
  <dcterms:created xsi:type="dcterms:W3CDTF">2006-08-16T00:00:00Z</dcterms:created>
  <dcterms:modified xsi:type="dcterms:W3CDTF">2021-05-05T20:11:32Z</dcterms:modified>
  <dc:identifier>DAEXLFOVi-U</dc:identifier>
</cp:coreProperties>
</file>