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2"/>
  </p:notesMasterIdLst>
  <p:sldIdLst>
    <p:sldId id="256" r:id="rId2"/>
    <p:sldId id="328" r:id="rId3"/>
    <p:sldId id="297" r:id="rId4"/>
    <p:sldId id="318" r:id="rId5"/>
    <p:sldId id="326" r:id="rId6"/>
    <p:sldId id="260" r:id="rId7"/>
    <p:sldId id="327" r:id="rId8"/>
    <p:sldId id="336" r:id="rId9"/>
    <p:sldId id="332" r:id="rId10"/>
    <p:sldId id="338" r:id="rId11"/>
    <p:sldId id="335" r:id="rId12"/>
    <p:sldId id="339" r:id="rId13"/>
    <p:sldId id="340" r:id="rId14"/>
    <p:sldId id="301" r:id="rId15"/>
    <p:sldId id="302" r:id="rId16"/>
    <p:sldId id="333" r:id="rId17"/>
    <p:sldId id="303" r:id="rId18"/>
    <p:sldId id="334" r:id="rId19"/>
    <p:sldId id="308" r:id="rId20"/>
    <p:sldId id="320" r:id="rId21"/>
  </p:sldIdLst>
  <p:sldSz cx="18288000" cy="10287000"/>
  <p:notesSz cx="6858000" cy="9144000"/>
  <p:embeddedFontLst>
    <p:embeddedFont>
      <p:font typeface="Aileron Heavy" panose="020B0604020202020204" charset="0"/>
      <p:regular r:id="rId23"/>
    </p:embeddedFont>
    <p:embeddedFont>
      <p:font typeface="Aileron Heavy Bold" panose="020B0604020202020204" charset="0"/>
      <p:regular r:id="rId24"/>
    </p:embeddedFont>
    <p:embeddedFont>
      <p:font typeface="Calibri" panose="020F0502020204030204" pitchFamily="34" charset="0"/>
      <p:regular r:id="rId25"/>
      <p:bold r:id="rId26"/>
      <p:italic r:id="rId27"/>
      <p:boldItalic r:id="rId28"/>
    </p:embeddedFont>
    <p:embeddedFont>
      <p:font typeface="Proxima Nova" panose="020B0604020202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D00"/>
    <a:srgbClr val="D99694"/>
    <a:srgbClr val="AD013E"/>
    <a:srgbClr val="D60751"/>
    <a:srgbClr val="054A8E"/>
    <a:srgbClr val="6E81AE"/>
    <a:srgbClr val="F3AE7B"/>
    <a:srgbClr val="00689D"/>
    <a:srgbClr val="6BBB99"/>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499" autoAdjust="0"/>
  </p:normalViewPr>
  <p:slideViewPr>
    <p:cSldViewPr>
      <p:cViewPr varScale="1">
        <p:scale>
          <a:sx n="36" d="100"/>
          <a:sy n="36" d="100"/>
        </p:scale>
        <p:origin x="169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This brief summarizes the experience and evidence for the most commonly used digital health technologies aimed at supporting health systems and providers. A companion brief will address applications aimed at supporting consumers. </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b="0" i="0" dirty="0">
                <a:solidFill>
                  <a:srgbClr val="FFFFFF"/>
                </a:solidFill>
                <a:effectLst/>
                <a:latin typeface="Arial" panose="020B0604020202020204" pitchFamily="34" charset="0"/>
                <a:cs typeface="Arial" panose="020B0604020202020204" pitchFamily="34" charset="0"/>
              </a:rPr>
              <a:t>©2015 </a:t>
            </a:r>
            <a:r>
              <a:rPr lang="en-US" b="0" i="0" dirty="0" err="1">
                <a:solidFill>
                  <a:srgbClr val="FFFFFF"/>
                </a:solidFill>
                <a:effectLst/>
                <a:latin typeface="Arial" panose="020B0604020202020204" pitchFamily="34" charset="0"/>
                <a:cs typeface="Arial" panose="020B0604020202020204" pitchFamily="34" charset="0"/>
              </a:rPr>
              <a:t>Ueli</a:t>
            </a:r>
            <a:r>
              <a:rPr lang="en-US" b="0" i="0" dirty="0">
                <a:solidFill>
                  <a:srgbClr val="FFFFFF"/>
                </a:solidFill>
                <a:effectLst/>
                <a:latin typeface="Arial" panose="020B0604020202020204" pitchFamily="34" charset="0"/>
                <a:cs typeface="Arial" panose="020B0604020202020204" pitchFamily="34" charset="0"/>
              </a:rPr>
              <a:t> </a:t>
            </a:r>
            <a:r>
              <a:rPr lang="en-US" b="0" i="0" dirty="0" err="1">
                <a:solidFill>
                  <a:srgbClr val="FFFFFF"/>
                </a:solidFill>
                <a:effectLst/>
                <a:latin typeface="Arial" panose="020B0604020202020204" pitchFamily="34" charset="0"/>
                <a:cs typeface="Arial" panose="020B0604020202020204" pitchFamily="34" charset="0"/>
              </a:rPr>
              <a:t>Litscher</a:t>
            </a:r>
            <a:r>
              <a:rPr lang="en-US" b="0" i="0" dirty="0">
                <a:solidFill>
                  <a:srgbClr val="FFFFFF"/>
                </a:solidFill>
                <a:effectLst/>
                <a:latin typeface="Arial" panose="020B0604020202020204" pitchFamily="34" charset="0"/>
                <a:cs typeface="Arial" panose="020B0604020202020204" pitchFamily="34" charset="0"/>
              </a:rPr>
              <a:t>, Courtesy of </a:t>
            </a:r>
            <a:r>
              <a:rPr lang="en-US" b="0" i="0" dirty="0" err="1">
                <a:solidFill>
                  <a:srgbClr val="FFFFFF"/>
                </a:solidFill>
                <a:effectLst/>
                <a:latin typeface="Arial" panose="020B0604020202020204" pitchFamily="34" charset="0"/>
                <a:cs typeface="Arial" panose="020B0604020202020204" pitchFamily="34" charset="0"/>
              </a:rPr>
              <a:t>Photoshare</a:t>
            </a:r>
            <a:endParaRPr lang="en-US" b="0" i="0" dirty="0">
              <a:solidFill>
                <a:srgbClr val="FFFFFF"/>
              </a:solidFill>
              <a:effectLst/>
              <a:latin typeface="Arial" panose="020B0604020202020204" pitchFamily="34" charset="0"/>
              <a:cs typeface="Arial" panose="020B0604020202020204" pitchFamily="34" charset="0"/>
            </a:endParaRPr>
          </a:p>
          <a:p>
            <a:endParaRPr lang="en-US" sz="1200" b="0" i="0" dirty="0">
              <a:solidFill>
                <a:srgbClr val="FFFFFF"/>
              </a:solidFill>
              <a:effectLst/>
              <a:latin typeface="Arial" panose="020B0604020202020204" pitchFamily="34" charset="0"/>
              <a:cs typeface="Arial" panose="020B0604020202020204" pitchFamily="34" charset="0"/>
            </a:endParaRPr>
          </a:p>
          <a:p>
            <a:r>
              <a:rPr lang="en-US" sz="1200" b="0" i="0" dirty="0">
                <a:solidFill>
                  <a:srgbClr val="FFFFFF"/>
                </a:solidFill>
                <a:effectLst/>
                <a:latin typeface="Arial" panose="020B0604020202020204" pitchFamily="34" charset="0"/>
                <a:cs typeface="Arial" panose="020B0604020202020204" pitchFamily="34" charset="0"/>
              </a:rPr>
              <a:t>REVISED: 5/4/21</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Digital applications can be used to manage logistics and reduce contraceptive stock-outs. </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A common aim of digital technologies for family planning is to reduce contraceptive stock-outs.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For more information about Supply Chain Management, please </a:t>
            </a:r>
            <a:r>
              <a:rPr lang="en-US" sz="1200" dirty="0"/>
              <a:t>copy and paste this link into your web browser to visit the related HIP brief</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https://www.fphighimpactpractices.org/briefs/supply-chain-management/</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For more information about Community Health Workers (CHWs), please copy and paste this link into your web browser to visit the related HIP brief: </a:t>
            </a:r>
            <a:r>
              <a:rPr lang="en-US" u="sng" dirty="0">
                <a:latin typeface="Arial" panose="020B0604020202020204" pitchFamily="34" charset="0"/>
                <a:cs typeface="Arial" panose="020B0604020202020204" pitchFamily="34" charset="0"/>
              </a:rPr>
              <a:t>https://www.fphighimpactpractices.org/briefs/community-health-workers/</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Examples</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Malawi</a:t>
            </a:r>
            <a:r>
              <a:rPr lang="en-US" sz="1200" b="0" i="0" u="none" strike="noStrike" baseline="0" dirty="0">
                <a:solidFill>
                  <a:srgbClr val="1E1E1E"/>
                </a:solidFill>
                <a:latin typeface="Arial" panose="020B0604020202020204" pitchFamily="34" charset="0"/>
                <a:cs typeface="Arial" panose="020B0604020202020204" pitchFamily="34" charset="0"/>
              </a:rPr>
              <a:t>, community health workers (CHWs) use their personal phones to submit stock information via SMS to the LMIS. The system automatically calculates the resupply needs for a CHW based on reported stock levels, calculates how much stock was consumed and how much is needed for resupply, and transmits this need via SMS to the corresponding health center, enabling staff to prepackage orders in advance of the CHW pickup. This digital technology improved rates of reporting on stock levels and reduced the time required for drug resupply by half.</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Similar gains were reported in </a:t>
            </a:r>
            <a:r>
              <a:rPr lang="en-US" sz="1200" b="1" i="0" u="none" strike="noStrike" baseline="0" dirty="0">
                <a:solidFill>
                  <a:srgbClr val="1E1E1E"/>
                </a:solidFill>
                <a:latin typeface="Arial" panose="020B0604020202020204" pitchFamily="34" charset="0"/>
                <a:cs typeface="Arial" panose="020B0604020202020204" pitchFamily="34" charset="0"/>
              </a:rPr>
              <a:t>Bangladesh</a:t>
            </a:r>
            <a:r>
              <a:rPr lang="en-US" sz="1200" b="0" i="0" u="none" strike="noStrike" baseline="0" dirty="0">
                <a:solidFill>
                  <a:srgbClr val="1E1E1E"/>
                </a:solidFill>
                <a:latin typeface="Arial" panose="020B0604020202020204" pitchFamily="34" charset="0"/>
                <a:cs typeface="Arial" panose="020B0604020202020204" pitchFamily="34" charset="0"/>
              </a:rPr>
              <a:t> where an electronic logistics management information system (LMIS) collects data on consumption and availability of family planning commodities, sends SMS and email alerts for reporting reminders, tracks reports against set timelines, and sends warnings of potential stock imbalances for contraceptive commodities. Participant districts nearly eliminated stock-outs; for instance, facilities reporting stock-out rates for </a:t>
            </a:r>
            <a:r>
              <a:rPr lang="en-US" sz="1200" b="0" i="0" u="none" strike="noStrike" baseline="0" dirty="0" err="1">
                <a:solidFill>
                  <a:srgbClr val="1E1E1E"/>
                </a:solidFill>
                <a:latin typeface="Arial" panose="020B0604020202020204" pitchFamily="34" charset="0"/>
                <a:cs typeface="Arial" panose="020B0604020202020204" pitchFamily="34" charset="0"/>
              </a:rPr>
              <a:t>Implanon</a:t>
            </a:r>
            <a:r>
              <a:rPr lang="en-US" sz="1200" b="0" i="0" u="none" strike="noStrike" baseline="0" dirty="0">
                <a:solidFill>
                  <a:srgbClr val="1E1E1E"/>
                </a:solidFill>
                <a:latin typeface="Arial" panose="020B0604020202020204" pitchFamily="34" charset="0"/>
                <a:cs typeface="Arial" panose="020B0604020202020204" pitchFamily="34" charset="0"/>
              </a:rPr>
              <a:t> implants dropped from 69% to 1% among facilities using the digital system.</a:t>
            </a:r>
          </a:p>
          <a:p>
            <a:pPr marL="1085850" lvl="2" indent="-171450">
              <a:buFont typeface="Arial" panose="020B0604020202020204" pitchFamily="34" charset="0"/>
              <a:buChar char="•"/>
            </a:pPr>
            <a:r>
              <a:rPr lang="en-US" sz="1200" b="1" i="0" u="none" strike="noStrike" baseline="0" dirty="0">
                <a:solidFill>
                  <a:srgbClr val="1E1E1E"/>
                </a:solidFill>
                <a:latin typeface="Arial" panose="020B0604020202020204" pitchFamily="34" charset="0"/>
                <a:cs typeface="Arial" panose="020B0604020202020204" pitchFamily="34" charset="0"/>
              </a:rPr>
              <a:t>Senegal</a:t>
            </a:r>
            <a:r>
              <a:rPr lang="en-US" sz="1200" b="0" i="0" u="none" strike="noStrike" baseline="0" dirty="0">
                <a:solidFill>
                  <a:srgbClr val="1E1E1E"/>
                </a:solidFill>
                <a:latin typeface="Arial" panose="020B0604020202020204" pitchFamily="34" charset="0"/>
                <a:cs typeface="Arial" panose="020B0604020202020204" pitchFamily="34" charset="0"/>
              </a:rPr>
              <a:t> is expanding use of the Informed Push Model, which allows logistics professionals to enter commodity stock information on tablets at the time of delivery. The program automatically calculates quantities based on previous consumption.</a:t>
            </a: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240772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Digital national health management information systems allow for timely analysis, data visualization, and reporting. </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Many countries are investing in large digital HMISs, such as the District Health Information Systems 2 (DHIS 2), and in digital human resource information systems such as Health Workforce Information Solutions (</a:t>
            </a:r>
            <a:r>
              <a:rPr lang="en-US" sz="1200" b="0" i="0" u="none" strike="noStrike" baseline="0" dirty="0" err="1">
                <a:solidFill>
                  <a:srgbClr val="1E1E1E"/>
                </a:solidFill>
                <a:latin typeface="Arial" panose="020B0604020202020204" pitchFamily="34" charset="0"/>
                <a:cs typeface="Arial" panose="020B0604020202020204" pitchFamily="34" charset="0"/>
              </a:rPr>
              <a:t>iHRIS</a:t>
            </a:r>
            <a:r>
              <a:rPr lang="en-US" sz="1200" b="0" i="0" u="none" strike="noStrike" baseline="0" dirty="0">
                <a:solidFill>
                  <a:srgbClr val="1E1E1E"/>
                </a:solidFill>
                <a:latin typeface="Arial" panose="020B0604020202020204" pitchFamily="34" charset="0"/>
                <a:cs typeface="Arial" panose="020B0604020202020204" pitchFamily="34" charset="0"/>
              </a:rPr>
              <a:t>) (see Table 2). These digital health information systems, often complemented by interactive data dashboards with GIS mapping, enable timely access to nationwide data that can be used to inform more granular decisions about how to allocate resources, where to target interventions, and whether to adjust performance objectives. Although DHIS 2 and </a:t>
            </a:r>
            <a:r>
              <a:rPr lang="en-US" sz="1200" b="0" i="0" u="none" strike="noStrike" baseline="0" dirty="0" err="1">
                <a:solidFill>
                  <a:srgbClr val="1E1E1E"/>
                </a:solidFill>
                <a:latin typeface="Arial" panose="020B0604020202020204" pitchFamily="34" charset="0"/>
                <a:cs typeface="Arial" panose="020B0604020202020204" pitchFamily="34" charset="0"/>
              </a:rPr>
              <a:t>iHRIS</a:t>
            </a:r>
            <a:r>
              <a:rPr lang="en-US" sz="1200" b="0" i="0" u="none" strike="noStrike" baseline="0" dirty="0">
                <a:solidFill>
                  <a:srgbClr val="1E1E1E"/>
                </a:solidFill>
                <a:latin typeface="Arial" panose="020B0604020202020204" pitchFamily="34" charset="0"/>
                <a:cs typeface="Arial" panose="020B0604020202020204" pitchFamily="34" charset="0"/>
              </a:rPr>
              <a:t> can and should include family planning indicators and data, not all countries are currently fully leveraging these platforms to capture this information. </a:t>
            </a:r>
            <a:endParaRPr lang="en-US" sz="1200" dirty="0">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0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000" b="0" i="0" u="none" strike="noStrike" baseline="0" dirty="0">
                <a:solidFill>
                  <a:srgbClr val="211D1E"/>
                </a:solidFill>
                <a:latin typeface="Arial" panose="020B0604020202020204" pitchFamily="34" charset="0"/>
                <a:cs typeface="Arial" panose="020B0604020202020204" pitchFamily="34" charset="0"/>
              </a:rPr>
              <a:t>View Table 2 in the HIP brief (</a:t>
            </a:r>
            <a:r>
              <a:rPr lang="en-US" sz="1000" dirty="0">
                <a:latin typeface="Arial" panose="020B0604020202020204" pitchFamily="34" charset="0"/>
                <a:cs typeface="Arial" panose="020B0604020202020204" pitchFamily="34" charset="0"/>
              </a:rPr>
              <a:t>copy and paste this link into your web browser)</a:t>
            </a:r>
            <a:r>
              <a:rPr lang="en-US" sz="1000" b="0" i="0" u="none" strike="noStrike" baseline="0" dirty="0">
                <a:solidFill>
                  <a:srgbClr val="211D1E"/>
                </a:solidFill>
                <a:latin typeface="Arial" panose="020B0604020202020204" pitchFamily="34" charset="0"/>
                <a:cs typeface="Arial" panose="020B0604020202020204" pitchFamily="34" charset="0"/>
              </a:rPr>
              <a:t>: </a:t>
            </a:r>
            <a:r>
              <a:rPr lang="en-US" sz="1000" u="sng" dirty="0">
                <a:latin typeface="Arial" panose="020B0604020202020204" pitchFamily="34" charset="0"/>
                <a:cs typeface="Arial" panose="020B0604020202020204" pitchFamily="34" charset="0"/>
              </a:rPr>
              <a:t>https://www.fphighimpactpractices.org/briefs/digital-health-systems/</a:t>
            </a:r>
            <a:endParaRPr lang="en-US" sz="1000" dirty="0">
              <a:solidFill>
                <a:srgbClr val="000000"/>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0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8177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As a complement to in-person trainings, digital applications can improve clinical knowledge through refresher trainings and continuous learning opportunities for remote service providers.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While the evidence base suggests that digital technologies can contribute to improved knowledge retention among providers, experts believe that these approaches can also provide time and resource efficiencies by reducing the need to travel for trainings, thereby additionally reducing disruptions to service delivery. </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Examples</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Senegal</a:t>
            </a:r>
            <a:r>
              <a:rPr lang="en-US" sz="1200" b="0" i="0" u="none" strike="noStrike" baseline="0" dirty="0">
                <a:solidFill>
                  <a:srgbClr val="1E1E1E"/>
                </a:solidFill>
                <a:latin typeface="Arial" panose="020B0604020202020204" pitchFamily="34" charset="0"/>
                <a:cs typeface="Arial" panose="020B0604020202020204" pitchFamily="34" charset="0"/>
              </a:rPr>
              <a:t>, family planning service providers received refresher trainings on basic mobile phones through interactive voice response (IVR). Participants demonstrated significant gains in knowledge up to 10 months after trainings ended. </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Nigeria</a:t>
            </a:r>
            <a:r>
              <a:rPr lang="en-US" sz="1200" b="0" i="0" u="none" strike="noStrike" baseline="0" dirty="0">
                <a:solidFill>
                  <a:srgbClr val="1E1E1E"/>
                </a:solidFill>
                <a:latin typeface="Arial" panose="020B0604020202020204" pitchFamily="34" charset="0"/>
                <a:cs typeface="Arial" panose="020B0604020202020204" pitchFamily="34" charset="0"/>
              </a:rPr>
              <a:t>, a program used Android-based smartphones or tablets to provide entertaining and instructional videos using footage of midwives providing family planning services. Qualitative interviews revealed that the video content raised awareness among midwives of how provider bias negatively affects clients. </a:t>
            </a:r>
          </a:p>
          <a:p>
            <a:pPr marL="171450" lvl="0" indent="-171450">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Digital applications may improve client-provider interactions by offering on-demand, comprehensive, and accurate information and referrals. </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Digital health is commonly used to enhance client-provider interactions and adherence to recommended protocols, particularly among CHWs.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In addition to supporting CHWs’ interactions with their clients, mobile phones are also used to link clients to clinical services, including provision of methods not offered by CHWs. Mobile-phone referrals, often made via SMS, have the potential to provide efficient links to clinical services and to support provider tracking.</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Examples</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Benin</a:t>
            </a:r>
            <a:r>
              <a:rPr lang="en-US" sz="1200" b="0" i="0" u="none" strike="noStrike" baseline="0" dirty="0">
                <a:solidFill>
                  <a:srgbClr val="1E1E1E"/>
                </a:solidFill>
                <a:latin typeface="Arial" panose="020B0604020202020204" pitchFamily="34" charset="0"/>
                <a:cs typeface="Arial" panose="020B0604020202020204" pitchFamily="34" charset="0"/>
              </a:rPr>
              <a:t>, a mobile application enables CHWs to register women as family planning clients, provide family planning counseling and advice using a combination of images and audio messages in the local language, register clients’ chosen contraceptive method, share information on possible side effects of the method chosen, and record any family planning products distributed. </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CHWs in </a:t>
            </a:r>
            <a:r>
              <a:rPr lang="en-US" sz="1200" b="1" i="0" u="none" strike="noStrike" baseline="0" dirty="0">
                <a:solidFill>
                  <a:srgbClr val="1E1E1E"/>
                </a:solidFill>
                <a:latin typeface="Arial" panose="020B0604020202020204" pitchFamily="34" charset="0"/>
                <a:cs typeface="Arial" panose="020B0604020202020204" pitchFamily="34" charset="0"/>
              </a:rPr>
              <a:t>India</a:t>
            </a:r>
            <a:r>
              <a:rPr lang="en-US" sz="1200" b="0" i="0" u="none" strike="noStrike" baseline="0" dirty="0">
                <a:solidFill>
                  <a:srgbClr val="1E1E1E"/>
                </a:solidFill>
                <a:latin typeface="Arial" panose="020B0604020202020204" pitchFamily="34" charset="0"/>
                <a:cs typeface="Arial" panose="020B0604020202020204" pitchFamily="34" charset="0"/>
              </a:rPr>
              <a:t> reported that similar tools increased their confidence in performing their job. </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Tanzania</a:t>
            </a:r>
            <a:r>
              <a:rPr lang="en-US" sz="1200" b="0" i="0" u="none" strike="noStrike" baseline="0" dirty="0">
                <a:solidFill>
                  <a:srgbClr val="1E1E1E"/>
                </a:solidFill>
                <a:latin typeface="Arial" panose="020B0604020202020204" pitchFamily="34" charset="0"/>
                <a:cs typeface="Arial" panose="020B0604020202020204" pitchFamily="34" charset="0"/>
              </a:rPr>
              <a:t>, CHWs reported that a mobile job aid with forms for client and service data and text-message reporting and reminders allowed them to provide timelier and more convenient care; offer better quality of information on a range of contraceptive methods; and improve privacy, confidentiality, and trust with clients. Over time, the Tanzania pilot evolved and scaled to include additional functionalities to support a pay-for-performance initiative and allow clients to rate service quality. The expanded program demonstrated a 522% increase in the number of monthly registrations of users who had received family planning counseling, and a 15-fold increase in the number of follow-up visits when comparing mobile to paper-based systems.</a:t>
            </a: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4979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Digital applications may provide a cost-effective option for remote supportive supervision</a:t>
            </a:r>
            <a:r>
              <a:rPr lang="en-US" sz="1200" b="0" i="0" u="none" strike="noStrike" baseline="0" dirty="0">
                <a:solidFill>
                  <a:srgbClr val="1E1E1E"/>
                </a:solidFill>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Using digital technologies to track provider activities may improve performance. </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Examples</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Kenya</a:t>
            </a:r>
            <a:r>
              <a:rPr lang="en-US" sz="1200" b="0" i="0" u="none" strike="noStrike" baseline="0" dirty="0">
                <a:solidFill>
                  <a:srgbClr val="1E1E1E"/>
                </a:solidFill>
                <a:latin typeface="Arial" panose="020B0604020202020204" pitchFamily="34" charset="0"/>
                <a:cs typeface="Arial" panose="020B0604020202020204" pitchFamily="34" charset="0"/>
              </a:rPr>
              <a:t>, CHWs used a popular instant messaging technology to enact virtual one-to-one, group, and peer-to-peer forms of supervision and support.</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Tanzania</a:t>
            </a:r>
            <a:r>
              <a:rPr lang="en-US" sz="1200" b="0" i="0" u="none" strike="noStrike" baseline="0" dirty="0">
                <a:solidFill>
                  <a:srgbClr val="1E1E1E"/>
                </a:solidFill>
                <a:latin typeface="Arial" panose="020B0604020202020204" pitchFamily="34" charset="0"/>
                <a:cs typeface="Arial" panose="020B0604020202020204" pitchFamily="34" charset="0"/>
              </a:rPr>
              <a:t>, SMS feedback from supervisors informed by data collected via a digital reporting system improved timeliness of CHW visits compared with CHWs who did not use the digital tracking system. </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Providers in </a:t>
            </a:r>
            <a:r>
              <a:rPr lang="en-US" sz="1200" b="1" i="0" u="none" strike="noStrike" baseline="0" dirty="0">
                <a:solidFill>
                  <a:srgbClr val="1E1E1E"/>
                </a:solidFill>
                <a:latin typeface="Arial" panose="020B0604020202020204" pitchFamily="34" charset="0"/>
                <a:cs typeface="Arial" panose="020B0604020202020204" pitchFamily="34" charset="0"/>
              </a:rPr>
              <a:t>India</a:t>
            </a:r>
            <a:r>
              <a:rPr lang="en-US" sz="1200" b="0" i="0" u="none" strike="noStrike" baseline="0" dirty="0">
                <a:solidFill>
                  <a:srgbClr val="1E1E1E"/>
                </a:solidFill>
                <a:latin typeface="Arial" panose="020B0604020202020204" pitchFamily="34" charset="0"/>
                <a:cs typeface="Arial" panose="020B0604020202020204" pitchFamily="34" charset="0"/>
              </a:rPr>
              <a:t> who used a digital self-tracking tool made 20% more visits than providers who did not use the tool.</a:t>
            </a:r>
          </a:p>
          <a:p>
            <a:pPr marL="171450" indent="-171450">
              <a:buFont typeface="Arial" panose="020B0604020202020204" pitchFamily="34" charset="0"/>
              <a:buChar char="•"/>
            </a:pPr>
            <a:r>
              <a:rPr lang="en-US" sz="1200" b="1" i="0" u="none" strike="noStrike" baseline="0" dirty="0">
                <a:solidFill>
                  <a:srgbClr val="004991"/>
                </a:solidFill>
                <a:latin typeface="Arial" panose="020B0604020202020204" pitchFamily="34" charset="0"/>
                <a:cs typeface="Arial" panose="020B0604020202020204" pitchFamily="34" charset="0"/>
              </a:rPr>
              <a:t>Improved Efficiency, Accountability, and Transparency of Financial Transactions </a:t>
            </a:r>
            <a:endParaRPr lang="en-US" sz="1200" b="0" i="0" u="none" strike="noStrike" baseline="0" dirty="0">
              <a:solidFill>
                <a:srgbClr val="00499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Digital financial services use mobile technology to store, send, or receive funds and are increasingly being applied across the health sector to replace cash-based transactions. </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Applications include bulk payments, such as salaries and per diems, as well as delivery of timely incentive payments for service referrals through results-based financing schemes. </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Examples</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Madagascar</a:t>
            </a:r>
            <a:r>
              <a:rPr lang="en-US" sz="1200" b="0" i="0" u="none" strike="noStrike" baseline="0" dirty="0">
                <a:solidFill>
                  <a:srgbClr val="1E1E1E"/>
                </a:solidFill>
                <a:latin typeface="Arial" panose="020B0604020202020204" pitchFamily="34" charset="0"/>
                <a:cs typeface="Arial" panose="020B0604020202020204" pitchFamily="34" charset="0"/>
              </a:rPr>
              <a:t>, a mobile money program used to facilitate payments to family planning service providers significantly reduced the time delay for reimbursement. The rapid claims reimbursements also increased service provider motivation to offer quality services and expand their client base. </a:t>
            </a:r>
          </a:p>
          <a:p>
            <a:pPr marL="1085850" lvl="2"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Bangladesh</a:t>
            </a:r>
            <a:r>
              <a:rPr lang="en-US" sz="1200" b="0" i="0" u="none" strike="noStrike" baseline="0" dirty="0">
                <a:solidFill>
                  <a:srgbClr val="1E1E1E"/>
                </a:solidFill>
                <a:latin typeface="Arial" panose="020B0604020202020204" pitchFamily="34" charset="0"/>
                <a:cs typeface="Arial" panose="020B0604020202020204" pitchFamily="34" charset="0"/>
              </a:rPr>
              <a:t>, a program uses mobile money to reimburse providers for delivering maternal and child health services. The switch from cash to digital transfers resulted in an annual cost savings of approximately US$60,000 and an annual time savings of roughly 41,333 work hours.</a:t>
            </a:r>
          </a:p>
          <a:p>
            <a:pPr marL="628650" lvl="1"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Resource-tracking heat maps are an innovation that allows stakeholders to visually follow the flow of money through the health system. The system can be designed to identify funding bottlenecks, assess the timeliness of disbursements, and expose leakage in the system.</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45354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the Digital Health for Systems HIP brief</a:t>
            </a:r>
            <a:r>
              <a:rPr lang="en-US" u="none"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https://www.fphighimpactpractices.org/briefs/digital-health-systems/</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Digital Health for Systems,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https://www.fphighimpactpractices.org/wp-content/uploads/2017/09/DigitalHealthForSystems_references.pdf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i="0" u="none" strike="noStrike" baseline="0" dirty="0">
                <a:solidFill>
                  <a:srgbClr val="1E1E1E"/>
                </a:solidFill>
                <a:latin typeface="Arial" panose="020B0604020202020204" pitchFamily="34" charset="0"/>
                <a:cs typeface="Arial" panose="020B0604020202020204" pitchFamily="34" charset="0"/>
              </a:rPr>
              <a:t>Gather information about and from the intended users of the digital interventions. </a:t>
            </a:r>
          </a:p>
          <a:p>
            <a:pPr marL="742950" lvl="1" indent="-2857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This includes questions related to how stakeholders currently understand and use technology (including the types of technology they use and prefer and how they pay for technology use), as well as the barriers they face that a digital solution might address. </a:t>
            </a:r>
          </a:p>
          <a:p>
            <a:pPr marL="742950" lvl="1" indent="-2857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Segmenting users into sub-categories (e.g., men/women, educated/non-educated) can provide insight into important differences that could influence the design of the digital health intervention. </a:t>
            </a:r>
          </a:p>
          <a:p>
            <a:pPr marL="742950" lvl="1" indent="-2857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Once it has been established that a digital solution is appropriate for solving a given problem, engage users, as well as other key stakeholders, in the design and testing of the tool. Doing so can help create more appropriate and user-friendly interventions that are more likely to be adopted, while failing to do so can mean costly and timely revisions later down the line.</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200" b="1" i="0" u="none" strike="noStrike" baseline="0" dirty="0">
                <a:solidFill>
                  <a:srgbClr val="1E1E1E"/>
                </a:solidFill>
                <a:latin typeface="Arial" panose="020B0604020202020204" pitchFamily="34" charset="0"/>
                <a:cs typeface="Arial" panose="020B0604020202020204" pitchFamily="34" charset="0"/>
              </a:rPr>
              <a:t>Understand the overall technology landscape, including available infrastructure, existing programs, opportunities for interoperability, and potential technology partners. </a:t>
            </a:r>
          </a:p>
          <a:p>
            <a:pPr marL="742950" lvl="1" indent="-2857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It is important to collect information about the technology landscape, including cell phone and Internet coverage, to make decisions about what type of technology will be most appropriate. </a:t>
            </a:r>
          </a:p>
          <a:p>
            <a:pPr marL="742950" lvl="1" indent="-2857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addition, time and resources can be saved when building upon existing digital services to add new functionalities (especially when the intervention is built on open-source software) and when ensuring that digital health interventions are interoperable, meaning they can “talk” to each other to exchange information. Increasingly, decision makers and implementers are seeking to create links among different digital health systems and services to further achieve systems-level outcomes and impact.</a:t>
            </a:r>
          </a:p>
          <a:p>
            <a:pPr marL="285750" lvl="0" indent="-285750">
              <a:buFont typeface="Arial" panose="020B0604020202020204" pitchFamily="34" charset="0"/>
              <a:buChar char="•"/>
            </a:pPr>
            <a:r>
              <a:rPr lang="en-US" sz="1200" b="1" i="0" u="none" strike="noStrike" baseline="0" dirty="0">
                <a:solidFill>
                  <a:srgbClr val="1E1E1E"/>
                </a:solidFill>
                <a:latin typeface="Arial" panose="020B0604020202020204" pitchFamily="34" charset="0"/>
                <a:cs typeface="Arial" panose="020B0604020202020204" pitchFamily="34" charset="0"/>
              </a:rPr>
              <a:t>Determine the potential scale for the project and the resources necessary for its long-term operation. </a:t>
            </a:r>
          </a:p>
          <a:p>
            <a:pPr marL="742950" lvl="1" indent="-2857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As the field of digital health matures, more interventions are reaching scale—used by large numbers of individuals or at national or near-national levels of coverage, and institutionalized into existing systems and processes with high levels of engagement and ownership by local stakeholders. </a:t>
            </a:r>
          </a:p>
          <a:p>
            <a:pPr marL="742950" lvl="1" indent="-2857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Successful projects have engaged local stakeholders from the beginning in a deliberate, systematic, and continuous process. </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spcBef>
                <a:spcPts val="0"/>
              </a:spcBef>
              <a:spcAft>
                <a:spcPts val="0"/>
              </a:spcAft>
              <a:buFont typeface="Arial" panose="020B0604020202020204" pitchFamily="34" charset="0"/>
              <a:buChar char="•"/>
            </a:pPr>
            <a:r>
              <a:rPr lang="en-US" sz="1200" b="1" i="0" u="none" strike="noStrike" baseline="0" dirty="0">
                <a:solidFill>
                  <a:srgbClr val="1E1E1E"/>
                </a:solidFill>
                <a:latin typeface="Arial" panose="020B0604020202020204" pitchFamily="34" charset="0"/>
                <a:cs typeface="Arial" panose="020B0604020202020204" pitchFamily="34" charset="0"/>
              </a:rPr>
              <a:t>Consider realistic options for sustainable financing. </a:t>
            </a:r>
          </a:p>
          <a:p>
            <a:pPr marL="742950" lvl="1" indent="-285750" rtl="0" fontAlgn="base">
              <a:spcBef>
                <a:spcPts val="0"/>
              </a:spcBef>
              <a:spcAft>
                <a:spcPts val="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Digital health interventions need to be developed in a way that is appropriate to the local context while at the same time considering cost implications should the project be scaled nationally. </a:t>
            </a:r>
          </a:p>
          <a:p>
            <a:pPr marL="742950" lvl="1" indent="-285750" rtl="0" fontAlgn="base">
              <a:spcBef>
                <a:spcPts val="0"/>
              </a:spcBef>
              <a:spcAft>
                <a:spcPts val="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Costs can include program design, equipment procurement, hosting fees, short-code fees, data packages, and server maintenance. </a:t>
            </a:r>
          </a:p>
          <a:p>
            <a:pPr marL="742950" lvl="1" indent="-285750" rtl="0" fontAlgn="base">
              <a:spcBef>
                <a:spcPts val="0"/>
              </a:spcBef>
              <a:spcAft>
                <a:spcPts val="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Different approaches are associated with different financial and technical support implications, whether using smartphone applications, SMS, or voice. For example, interventions that use SMS can become costly as they scale—the more SMS sent and received, the higher the cost. While some services have succeeded in obtaining reduced or free SMS, voice, and/or data rates through public-private partnerships, most do not, and governments may not be in a position to assume the costs as projects transition to national scale. Furthermore, programs may want to explore other less costly platforms such as Facebook and WhatsApp. </a:t>
            </a:r>
          </a:p>
          <a:p>
            <a:pPr marL="742950" lvl="1" indent="-285750" rtl="0" fontAlgn="base">
              <a:spcBef>
                <a:spcPts val="0"/>
              </a:spcBef>
              <a:spcAft>
                <a:spcPts val="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Regardless of the technology, if digital health interventions are proven to be more cost-effective than non-digital alternatives, or to bring cost-efficiencies, then governments may successfully advocate for internal or external funding assistance. </a:t>
            </a:r>
          </a:p>
          <a:p>
            <a:pPr marL="285750" indent="-285750" rtl="0" fontAlgn="base">
              <a:spcBef>
                <a:spcPts val="0"/>
              </a:spcBef>
              <a:spcAft>
                <a:spcPts val="0"/>
              </a:spcAft>
              <a:buFont typeface="Arial" panose="020B0604020202020204" pitchFamily="34" charset="0"/>
              <a:buChar char="•"/>
            </a:pPr>
            <a:r>
              <a:rPr lang="en-US" sz="1200" b="1" i="0" u="none" strike="noStrike" baseline="0" dirty="0">
                <a:solidFill>
                  <a:srgbClr val="1E1E1E"/>
                </a:solidFill>
                <a:latin typeface="Arial" panose="020B0604020202020204" pitchFamily="34" charset="0"/>
                <a:cs typeface="Arial" panose="020B0604020202020204" pitchFamily="34" charset="0"/>
              </a:rPr>
              <a:t>Monitor the implementation and performance of your digital health service. </a:t>
            </a:r>
          </a:p>
          <a:p>
            <a:pPr marL="742950" lvl="1" indent="-285750" rtl="0" fontAlgn="base">
              <a:spcBef>
                <a:spcPts val="0"/>
              </a:spcBef>
              <a:spcAft>
                <a:spcPts val="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Like all health interventions, monitoring and evaluation should be planned for from the start as part of program design and should be linked to the program’s logic model. </a:t>
            </a:r>
          </a:p>
          <a:p>
            <a:pPr marL="742950" lvl="1" indent="-285750" rtl="0" fontAlgn="base">
              <a:spcBef>
                <a:spcPts val="0"/>
              </a:spcBef>
              <a:spcAft>
                <a:spcPts val="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What is unique to digital health technologies is the ability to rapidly collect monitoring and evaluation data through various techniques, including through routine system data as well as through other quantitative and qualitative approaches such as surveys deployed via the digital platform. The ability to garner near real-time process monitoring information enables rapid design and implementation improvements. </a:t>
            </a:r>
          </a:p>
          <a:p>
            <a:pPr marL="742950" lvl="1" indent="-285750" rtl="0" fontAlgn="base">
              <a:spcBef>
                <a:spcPts val="0"/>
              </a:spcBef>
              <a:spcAft>
                <a:spcPts val="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addition, if designed well, evaluations of digital health interventions can determine their effectiveness, including value for money, as well as impact, though these evaluations may or may not be conducted using only digital data collection methodologies. </a:t>
            </a:r>
          </a:p>
          <a:p>
            <a:pPr marL="742950" lvl="1" indent="-285750" rtl="0" fontAlgn="base">
              <a:spcBef>
                <a:spcPts val="0"/>
              </a:spcBef>
              <a:spcAft>
                <a:spcPts val="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Once ready to document and disseminate results from monitoring and evaluation, implementers may find the </a:t>
            </a:r>
            <a:r>
              <a:rPr lang="en-US" sz="1200" b="0" i="0" u="none" strike="noStrike" baseline="0" dirty="0">
                <a:solidFill>
                  <a:srgbClr val="004991"/>
                </a:solidFill>
                <a:latin typeface="Arial" panose="020B0604020202020204" pitchFamily="34" charset="0"/>
                <a:cs typeface="Arial" panose="020B0604020202020204" pitchFamily="34" charset="0"/>
              </a:rPr>
              <a:t>mHealth Evidence Reporting and Assessment (</a:t>
            </a:r>
            <a:r>
              <a:rPr lang="en-US" sz="1200" b="0" i="0" u="none" strike="noStrike" baseline="0" dirty="0" err="1">
                <a:solidFill>
                  <a:srgbClr val="004991"/>
                </a:solidFill>
                <a:latin typeface="Arial" panose="020B0604020202020204" pitchFamily="34" charset="0"/>
                <a:cs typeface="Arial" panose="020B0604020202020204" pitchFamily="34" charset="0"/>
              </a:rPr>
              <a:t>mERA</a:t>
            </a:r>
            <a:r>
              <a:rPr lang="en-US" sz="1200" b="0" i="0" u="none" strike="noStrike" baseline="0" dirty="0">
                <a:solidFill>
                  <a:srgbClr val="004991"/>
                </a:solidFill>
                <a:latin typeface="Arial" panose="020B0604020202020204" pitchFamily="34" charset="0"/>
                <a:cs typeface="Arial" panose="020B0604020202020204" pitchFamily="34" charset="0"/>
              </a:rPr>
              <a:t>) Checklist</a:t>
            </a:r>
            <a:r>
              <a:rPr lang="en-US" sz="1200" b="0" i="0" u="none" strike="noStrike" baseline="0" dirty="0">
                <a:solidFill>
                  <a:srgbClr val="1E1E1E"/>
                </a:solidFill>
                <a:latin typeface="Arial" panose="020B0604020202020204" pitchFamily="34" charset="0"/>
                <a:cs typeface="Arial" panose="020B0604020202020204" pitchFamily="34" charset="0"/>
              </a:rPr>
              <a:t>, developed by the mHealth Technical Evidence Review Group at the World Health Organization, to be a useful resource. </a:t>
            </a:r>
          </a:p>
          <a:p>
            <a:pPr marL="1200150" lvl="2" indent="-285750" rtl="0" fontAlgn="base">
              <a:spcBef>
                <a:spcPts val="0"/>
              </a:spcBef>
              <a:spcAft>
                <a:spcPts val="0"/>
              </a:spcAft>
              <a:buFont typeface="Arial" panose="020B0604020202020204" pitchFamily="34" charset="0"/>
              <a:buChar char="•"/>
            </a:pPr>
            <a:r>
              <a:rPr lang="en-US" sz="1200" b="0" i="0" u="none" strike="noStrike" baseline="0" dirty="0">
                <a:solidFill>
                  <a:srgbClr val="1E1E1E"/>
                </a:solidFill>
                <a:effectLst/>
                <a:latin typeface="Arial" panose="020B0604020202020204" pitchFamily="34" charset="0"/>
                <a:cs typeface="Arial" panose="020B0604020202020204" pitchFamily="34" charset="0"/>
              </a:rPr>
              <a:t>Please copy and paste this link into your web browser to access this resource: </a:t>
            </a:r>
            <a:r>
              <a:rPr lang="en-US" sz="1200" b="0" i="0" u="sng" strike="noStrike" baseline="0" dirty="0">
                <a:solidFill>
                  <a:srgbClr val="1E1E1E"/>
                </a:solidFill>
                <a:effectLst/>
                <a:latin typeface="Arial" panose="020B0604020202020204" pitchFamily="34" charset="0"/>
                <a:cs typeface="Arial" panose="020B0604020202020204" pitchFamily="34" charset="0"/>
              </a:rPr>
              <a:t>https://www.bmj.com/content/352/bmj.i1174</a:t>
            </a:r>
            <a:endParaRPr lang="en-US" sz="1200" b="0" i="0" u="sng"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170872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004991"/>
                </a:solidFill>
                <a:latin typeface="Arial" panose="020B0604020202020204" pitchFamily="34" charset="0"/>
                <a:cs typeface="Arial" panose="020B0604020202020204" pitchFamily="34" charset="0"/>
              </a:rPr>
              <a:t>Principles for Digital Development: </a:t>
            </a:r>
            <a:r>
              <a:rPr lang="en-US" sz="1200" b="0" i="0" u="none" strike="noStrike" baseline="0" dirty="0">
                <a:solidFill>
                  <a:srgbClr val="1E1E1E"/>
                </a:solidFill>
                <a:latin typeface="Arial" panose="020B0604020202020204" pitchFamily="34" charset="0"/>
                <a:cs typeface="Arial" panose="020B0604020202020204" pitchFamily="34" charset="0"/>
              </a:rPr>
              <a:t>A set of nine principles based on lessons learned in implementing digital technologies in development. </a:t>
            </a:r>
            <a:r>
              <a:rPr lang="en-US" sz="1200" b="0" i="0" u="sng" strike="noStrike" baseline="0" dirty="0">
                <a:solidFill>
                  <a:srgbClr val="1E1E1E"/>
                </a:solidFill>
                <a:latin typeface="Arial" panose="020B0604020202020204" pitchFamily="34" charset="0"/>
                <a:cs typeface="Arial" panose="020B0604020202020204" pitchFamily="34" charset="0"/>
              </a:rPr>
              <a:t>https://digitalprinciples.org/</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1" u="none" strike="noStrike" baseline="0" dirty="0">
                <a:solidFill>
                  <a:srgbClr val="004991"/>
                </a:solidFill>
                <a:latin typeface="Arial" panose="020B0604020202020204" pitchFamily="34" charset="0"/>
                <a:cs typeface="Arial" panose="020B0604020202020204" pitchFamily="34" charset="0"/>
              </a:rPr>
              <a:t>mHealth Planning Guide: </a:t>
            </a:r>
            <a:r>
              <a:rPr lang="en-US" sz="1200" b="0" i="0" u="none" strike="noStrike" baseline="0" dirty="0">
                <a:solidFill>
                  <a:srgbClr val="1E1E1E"/>
                </a:solidFill>
                <a:latin typeface="Arial" panose="020B0604020202020204" pitchFamily="34" charset="0"/>
                <a:cs typeface="Arial" panose="020B0604020202020204" pitchFamily="34" charset="0"/>
              </a:rPr>
              <a:t>A thorough orientation to the mHealth planning process for anyone looking to learn more about integrating mobile technology into health programs in low- and middle-income countries. </a:t>
            </a:r>
            <a:r>
              <a:rPr lang="en-US" sz="1200" b="0" i="0" u="sng" strike="noStrike" baseline="0" dirty="0">
                <a:solidFill>
                  <a:srgbClr val="1E1E1E"/>
                </a:solidFill>
                <a:latin typeface="Arial" panose="020B0604020202020204" pitchFamily="34" charset="0"/>
                <a:cs typeface="Arial" panose="020B0604020202020204" pitchFamily="34" charset="0"/>
              </a:rPr>
              <a:t>https://toolkits.knowledgesuccess.org/toolkits/mhealth-planning-guide/how-use-guide</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1" u="none" strike="noStrike" baseline="0" dirty="0">
                <a:solidFill>
                  <a:srgbClr val="004991"/>
                </a:solidFill>
                <a:latin typeface="Arial" panose="020B0604020202020204" pitchFamily="34" charset="0"/>
                <a:cs typeface="Arial" panose="020B0604020202020204" pitchFamily="34" charset="0"/>
              </a:rPr>
              <a:t>mHealth Assessment and Planning for Scale (MAPS) Toolkit: </a:t>
            </a:r>
            <a:r>
              <a:rPr lang="en-US" sz="1200" b="0" i="0" u="none" strike="noStrike" baseline="0" dirty="0">
                <a:solidFill>
                  <a:srgbClr val="1E1E1E"/>
                </a:solidFill>
                <a:latin typeface="Arial" panose="020B0604020202020204" pitchFamily="34" charset="0"/>
                <a:cs typeface="Arial" panose="020B0604020202020204" pitchFamily="34" charset="0"/>
              </a:rPr>
              <a:t>A self-assessment tool that guides project teams to sustainably scale up their mHealth innovations. </a:t>
            </a:r>
            <a:r>
              <a:rPr lang="en-US" sz="1200" b="0" i="0" u="sng" strike="noStrike" baseline="0" dirty="0">
                <a:solidFill>
                  <a:srgbClr val="1E1E1E"/>
                </a:solidFill>
                <a:latin typeface="Arial" panose="020B0604020202020204" pitchFamily="34" charset="0"/>
                <a:cs typeface="Arial" panose="020B0604020202020204" pitchFamily="34" charset="0"/>
              </a:rPr>
              <a:t>https://www.who.int/life-course/publications/mhealth-toolkit/en/</a:t>
            </a:r>
          </a:p>
          <a:p>
            <a:endParaRPr lang="en-US" sz="1200" b="0" i="1" u="none" strike="noStrike" baseline="0" dirty="0">
              <a:solidFill>
                <a:srgbClr val="1E1E1E"/>
              </a:solidFill>
              <a:latin typeface="Arial" panose="020B0604020202020204" pitchFamily="34" charset="0"/>
              <a:cs typeface="Arial" panose="020B0604020202020204" pitchFamily="34" charset="0"/>
            </a:endParaRPr>
          </a:p>
          <a:p>
            <a:r>
              <a:rPr lang="en-US" sz="1200" b="1" i="1" u="none" strike="noStrike" baseline="0" dirty="0">
                <a:solidFill>
                  <a:srgbClr val="004991"/>
                </a:solidFill>
                <a:latin typeface="Arial" panose="020B0604020202020204" pitchFamily="34" charset="0"/>
                <a:cs typeface="Arial" panose="020B0604020202020204" pitchFamily="34" charset="0"/>
              </a:rPr>
              <a:t>Global Digital Health Network: </a:t>
            </a:r>
            <a:r>
              <a:rPr lang="en-US" sz="1200" b="0" i="0" u="none" strike="noStrike" baseline="0" dirty="0">
                <a:solidFill>
                  <a:srgbClr val="1E1E1E"/>
                </a:solidFill>
                <a:latin typeface="Arial" panose="020B0604020202020204" pitchFamily="34" charset="0"/>
                <a:cs typeface="Arial" panose="020B0604020202020204" pitchFamily="34" charset="0"/>
              </a:rPr>
              <a:t>A networking forum for thousands of members from 94 countries to share information, engage with the broader community, and provide leadership in digital health for global public health. </a:t>
            </a:r>
            <a:r>
              <a:rPr lang="en-US" sz="1200" b="0" i="0" u="sng" strike="noStrike" baseline="0" dirty="0">
                <a:solidFill>
                  <a:srgbClr val="1E1E1E"/>
                </a:solidFill>
                <a:latin typeface="Arial" panose="020B0604020202020204" pitchFamily="34" charset="0"/>
                <a:cs typeface="Arial" panose="020B0604020202020204" pitchFamily="34" charset="0"/>
              </a:rPr>
              <a:t>https://www.mhealthworkinggroup.org/</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Digital Health for Systems,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Digital Health for Systems is an Enhancement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This brief summarizes the experience and evidence for the most commonly used digital health technologies aimed at supporting health systems and providers. A companion brief will address applications aimed at supporting consumers.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With the rapid expansion of mobile and electronic platforms across the globe, including in low- and middle-income countries, there is potential for even greater use of digital health technologies to strengthen health systems and family planning service delivery.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latin typeface="Arial" panose="020B0604020202020204" pitchFamily="34" charset="0"/>
                <a:cs typeface="Arial" panose="020B0604020202020204" pitchFamily="34" charset="0"/>
              </a:rPr>
              <a:t>https://www.fphighimpactpractices.org/briefs/digital-health-systems/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149664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b="0" i="0" u="none" strike="noStrike" baseline="0" dirty="0">
                <a:solidFill>
                  <a:srgbClr val="221E1F"/>
                </a:solidFill>
                <a:latin typeface="Arial" panose="020B0604020202020204" pitchFamily="34" charset="0"/>
                <a:cs typeface="Arial" panose="020B0604020202020204" pitchFamily="34" charset="0"/>
              </a:rPr>
              <a:t>Table 1 provides some illustrative examples of how digital technologies can be used to support implementation of HIPs. </a:t>
            </a:r>
          </a:p>
          <a:p>
            <a:pPr marL="171450"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Evidence demonstrating the value of digital health approaches has increased over the past decade. </a:t>
            </a:r>
          </a:p>
          <a:p>
            <a:pPr marL="171450"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Systematic reviews of digital applications in HIV care and treatment, maternal and child health service delivery, and non-communicable disease treatment have documented evidence that digital health tools increase efficiency of data collection, improve quality of care, and increase communication between health workers and their managers and supervisors. </a:t>
            </a:r>
          </a:p>
          <a:p>
            <a:pPr marL="171450"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It is likely that these results are generalizable to family planning programming as well. </a:t>
            </a:r>
          </a:p>
          <a:p>
            <a:pPr marL="0" indent="0">
              <a:spcAft>
                <a:spcPts val="2400"/>
              </a:spcAft>
              <a:buFont typeface="Arial" panose="020B0604020202020204" pitchFamily="34" charset="0"/>
              <a:buNone/>
            </a:pP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r>
              <a:rPr lang="en-US" sz="1200" b="0" i="0" u="none" strike="noStrike" baseline="0" dirty="0">
                <a:solidFill>
                  <a:srgbClr val="211D1E"/>
                </a:solidFill>
                <a:latin typeface="Arial" panose="020B0604020202020204" pitchFamily="34" charset="0"/>
                <a:cs typeface="Arial" panose="020B0604020202020204" pitchFamily="34" charset="0"/>
              </a:rPr>
              <a:t>View Table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https://www.fphighimpactpractices.org/briefs/digital-health-systems/</a:t>
            </a:r>
          </a:p>
          <a:p>
            <a:pPr marL="0" indent="0">
              <a:spcAft>
                <a:spcPts val="2400"/>
              </a:spcAft>
              <a:buFont typeface="Arial" panose="020B0604020202020204" pitchFamily="34" charset="0"/>
              <a:buNone/>
            </a:pPr>
            <a:endParaRPr lang="en-US" sz="1200" u="sng" dirty="0">
              <a:solidFill>
                <a:srgbClr val="000000"/>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r>
              <a:rPr lang="en-US" sz="1200" u="none" dirty="0">
                <a:solidFill>
                  <a:srgbClr val="000000"/>
                </a:solidFill>
                <a:latin typeface="Arial" panose="020B0604020202020204" pitchFamily="34" charset="0"/>
                <a:cs typeface="Arial" panose="020B0604020202020204" pitchFamily="34" charset="0"/>
              </a:rPr>
              <a:t>For more information about the High-Impact Practices listed in Table 1, </a:t>
            </a:r>
            <a:r>
              <a:rPr lang="en-US" sz="1200" b="0" i="0" u="none" strike="noStrike" dirty="0">
                <a:solidFill>
                  <a:srgbClr val="000000"/>
                </a:solidFill>
                <a:effectLst/>
                <a:latin typeface="Arial" panose="020B0604020202020204" pitchFamily="34" charset="0"/>
                <a:cs typeface="Arial" panose="020B0604020202020204" pitchFamily="34" charset="0"/>
              </a:rPr>
              <a:t>please </a:t>
            </a:r>
            <a:r>
              <a:rPr lang="en-US" sz="1200" dirty="0"/>
              <a:t>copy and paste the following links into your web browser to </a:t>
            </a:r>
            <a:r>
              <a:rPr lang="en-US" sz="1200" b="0" i="0" u="none" strike="noStrike" dirty="0">
                <a:solidFill>
                  <a:srgbClr val="000000"/>
                </a:solidFill>
                <a:effectLst/>
                <a:latin typeface="Arial" panose="020B0604020202020204" pitchFamily="34" charset="0"/>
                <a:cs typeface="Arial" panose="020B0604020202020204" pitchFamily="34" charset="0"/>
              </a:rPr>
              <a:t>visit the related HIP briefs:</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Community Health Workers: </a:t>
            </a:r>
            <a:r>
              <a:rPr lang="en-US" u="sng" dirty="0">
                <a:latin typeface="Arial" panose="020B0604020202020204" pitchFamily="34" charset="0"/>
                <a:cs typeface="Arial" panose="020B0604020202020204" pitchFamily="34" charset="0"/>
              </a:rPr>
              <a:t>https://www.fphighimpactpractices.org/briefs/community-health-workers/</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Galvanizing Commitment: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https://www.fphighimpactpractices.org/briefs/galvanizing-commitment/</a:t>
            </a:r>
            <a:endParaRPr lang="en-US" sz="1200" dirty="0">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Supply Chain Management: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https://www.fphighimpactpractices.org/briefs/supply-chain-management/</a:t>
            </a:r>
            <a:endParaRPr lang="en-US"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Leaders and Managers: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https://www.fphighimpactpractices.org/briefs/leaders-and-managers/</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endParaRPr lang="en-US" sz="1200" b="0" i="0" u="sng" strike="noStrike" dirty="0">
              <a:solidFill>
                <a:srgbClr val="000000"/>
              </a:solidFill>
              <a:effectLst/>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u="none"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279358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fphighimpactpractices.org/briefs/community-health-workers/" TargetMode="External"/><Relationship Id="rId5" Type="http://schemas.openxmlformats.org/officeDocument/2006/relationships/image" Target="../media/image20.png"/><Relationship Id="rId4" Type="http://schemas.openxmlformats.org/officeDocument/2006/relationships/hyperlink" Target="https://www.fphighimpactpractices.org/briefs/supply-chain-manage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digital-health-system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hyperlink" Target="https://digitalprinciples.org/" TargetMode="External"/><Relationship Id="rId13"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27.sv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hyperlink" Target="https://www.who.int/life-course/publications/mhealth-toolkit/en/" TargetMode="External"/><Relationship Id="rId10" Type="http://schemas.openxmlformats.org/officeDocument/2006/relationships/image" Target="../media/image28.png"/><Relationship Id="rId4" Type="http://schemas.openxmlformats.org/officeDocument/2006/relationships/hyperlink" Target="https://toolkits.knowledgesuccess.org/toolkits/mhealth-planning-guide/how-use-guide" TargetMode="External"/><Relationship Id="rId9" Type="http://schemas.openxmlformats.org/officeDocument/2006/relationships/hyperlink" Target="https://www.mhealthworkinggroup.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person, outdoor&#10;&#10;Description automatically generated">
            <a:extLst>
              <a:ext uri="{FF2B5EF4-FFF2-40B4-BE49-F238E27FC236}">
                <a16:creationId xmlns:a16="http://schemas.microsoft.com/office/drawing/2014/main" id="{D5EE9E7B-78F7-4A4C-8881-D4B0AD24FB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8"/>
          <a:stretch/>
        </p:blipFill>
        <p:spPr>
          <a:xfrm>
            <a:off x="6961552" y="-7649"/>
            <a:ext cx="11323913" cy="7442950"/>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57468" y="5274348"/>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Digital Health for Systems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36547"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674516" y="4167600"/>
            <a:ext cx="4451409" cy="1112852"/>
          </a:xfrm>
          <a:prstGeom prst="rect">
            <a:avLst/>
          </a:prstGeom>
        </p:spPr>
      </p:pic>
      <p:sp>
        <p:nvSpPr>
          <p:cNvPr id="9" name="TextBox 9"/>
          <p:cNvSpPr txBox="1"/>
          <p:nvPr/>
        </p:nvSpPr>
        <p:spPr>
          <a:xfrm>
            <a:off x="1674516" y="7600250"/>
            <a:ext cx="10225986" cy="1103315"/>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Strengthening Family Planning Systems Through Time and Resource Efficiencies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E5D91058-D44A-465E-875D-8766618D1B4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9">
            <a:extLst>
              <a:ext uri="{FF2B5EF4-FFF2-40B4-BE49-F238E27FC236}">
                <a16:creationId xmlns:a16="http://schemas.microsoft.com/office/drawing/2014/main" id="{FEAB1666-0B01-4BC5-ACC4-2AF958F978DF}"/>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sp>
        <p:nvSpPr>
          <p:cNvPr id="10" name="TextBox 23">
            <a:extLst>
              <a:ext uri="{FF2B5EF4-FFF2-40B4-BE49-F238E27FC236}">
                <a16:creationId xmlns:a16="http://schemas.microsoft.com/office/drawing/2014/main" id="{3E248B85-25E3-43B8-9997-538DC057AE7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
        <p:nvSpPr>
          <p:cNvPr id="14" name="TextBox 13">
            <a:extLst>
              <a:ext uri="{FF2B5EF4-FFF2-40B4-BE49-F238E27FC236}">
                <a16:creationId xmlns:a16="http://schemas.microsoft.com/office/drawing/2014/main" id="{F2CFA4DF-9167-4966-8BB4-D72394E762E6}"/>
              </a:ext>
            </a:extLst>
          </p:cNvPr>
          <p:cNvSpPr txBox="1"/>
          <p:nvPr/>
        </p:nvSpPr>
        <p:spPr>
          <a:xfrm>
            <a:off x="1272480" y="3141732"/>
            <a:ext cx="5890320" cy="4708981"/>
          </a:xfrm>
          <a:prstGeom prst="rect">
            <a:avLst/>
          </a:prstGeom>
          <a:noFill/>
        </p:spPr>
        <p:txBody>
          <a:bodyPr wrap="square">
            <a:spAutoFit/>
          </a:bodyPr>
          <a:lstStyle/>
          <a:p>
            <a:pPr>
              <a:spcAft>
                <a:spcPts val="2400"/>
              </a:spcAft>
            </a:pPr>
            <a:r>
              <a:rPr lang="en-US" sz="4000" b="1" i="0" u="none" strike="noStrike" baseline="0" dirty="0">
                <a:solidFill>
                  <a:srgbClr val="1E1E1E"/>
                </a:solidFill>
                <a:latin typeface="Arial" panose="020B0604020202020204" pitchFamily="34" charset="0"/>
                <a:cs typeface="Arial" panose="020B0604020202020204" pitchFamily="34" charset="0"/>
              </a:rPr>
              <a:t>Better Data for Decision Making</a:t>
            </a:r>
          </a:p>
          <a:p>
            <a:pPr>
              <a:spcAft>
                <a:spcPts val="2400"/>
              </a:spcAft>
            </a:pPr>
            <a:r>
              <a:rPr lang="en-US" sz="4000" b="0" i="0" u="none" strike="noStrike" baseline="0" dirty="0">
                <a:solidFill>
                  <a:srgbClr val="1E1E1E"/>
                </a:solidFill>
                <a:latin typeface="Arial" panose="020B0604020202020204" pitchFamily="34" charset="0"/>
                <a:cs typeface="Arial" panose="020B0604020202020204" pitchFamily="34" charset="0"/>
              </a:rPr>
              <a:t>Digital applications can be used to manage logistics and </a:t>
            </a:r>
            <a:r>
              <a:rPr lang="en-US" sz="4000" b="1" i="0" u="none" strike="noStrike" baseline="0" dirty="0">
                <a:solidFill>
                  <a:srgbClr val="DD5D00"/>
                </a:solidFill>
                <a:latin typeface="Arial" panose="020B0604020202020204" pitchFamily="34" charset="0"/>
                <a:cs typeface="Arial" panose="020B0604020202020204" pitchFamily="34" charset="0"/>
              </a:rPr>
              <a:t>reduce contraceptive stock-outs</a:t>
            </a:r>
            <a:r>
              <a:rPr lang="en-US" sz="4000" b="0" i="0" u="none" strike="noStrike" baseline="0" dirty="0">
                <a:solidFill>
                  <a:srgbClr val="1E1E1E"/>
                </a:solidFill>
                <a:latin typeface="Arial" panose="020B0604020202020204" pitchFamily="34" charset="0"/>
                <a:cs typeface="Arial" panose="020B0604020202020204" pitchFamily="34" charset="0"/>
              </a:rPr>
              <a:t>.</a:t>
            </a:r>
          </a:p>
        </p:txBody>
      </p:sp>
      <p:pic>
        <p:nvPicPr>
          <p:cNvPr id="11" name="Picture 10">
            <a:hlinkClick r:id="rId4"/>
            <a:extLst>
              <a:ext uri="{FF2B5EF4-FFF2-40B4-BE49-F238E27FC236}">
                <a16:creationId xmlns:a16="http://schemas.microsoft.com/office/drawing/2014/main" id="{AA8E8B07-0C7B-4648-B01F-8B0311981107}"/>
              </a:ext>
            </a:extLst>
          </p:cNvPr>
          <p:cNvPicPr>
            <a:picLocks noChangeAspect="1"/>
          </p:cNvPicPr>
          <p:nvPr/>
        </p:nvPicPr>
        <p:blipFill>
          <a:blip r:embed="rId5"/>
          <a:stretch>
            <a:fillRect/>
          </a:stretch>
        </p:blipFill>
        <p:spPr>
          <a:xfrm>
            <a:off x="7772400" y="4040655"/>
            <a:ext cx="5178523" cy="4927030"/>
          </a:xfrm>
          <a:prstGeom prst="rect">
            <a:avLst/>
          </a:prstGeom>
        </p:spPr>
      </p:pic>
      <p:pic>
        <p:nvPicPr>
          <p:cNvPr id="15" name="Picture 14">
            <a:hlinkClick r:id="rId6"/>
            <a:extLst>
              <a:ext uri="{FF2B5EF4-FFF2-40B4-BE49-F238E27FC236}">
                <a16:creationId xmlns:a16="http://schemas.microsoft.com/office/drawing/2014/main" id="{20A33A8D-4FF3-4C71-873B-CDEEB2693034}"/>
              </a:ext>
            </a:extLst>
          </p:cNvPr>
          <p:cNvPicPr>
            <a:picLocks noChangeAspect="1"/>
          </p:cNvPicPr>
          <p:nvPr/>
        </p:nvPicPr>
        <p:blipFill>
          <a:blip r:embed="rId7"/>
          <a:stretch>
            <a:fillRect/>
          </a:stretch>
        </p:blipFill>
        <p:spPr>
          <a:xfrm>
            <a:off x="13560523" y="982135"/>
            <a:ext cx="4397734" cy="5048171"/>
          </a:xfrm>
          <a:prstGeom prst="rect">
            <a:avLst/>
          </a:prstGeom>
        </p:spPr>
      </p:pic>
    </p:spTree>
    <p:extLst>
      <p:ext uri="{BB962C8B-B14F-4D97-AF65-F5344CB8AC3E}">
        <p14:creationId xmlns:p14="http://schemas.microsoft.com/office/powerpoint/2010/main" val="328130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DC40E2B7-4707-419A-A0ED-3010186A110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
        <p:nvSpPr>
          <p:cNvPr id="12" name="TextBox 9">
            <a:extLst>
              <a:ext uri="{FF2B5EF4-FFF2-40B4-BE49-F238E27FC236}">
                <a16:creationId xmlns:a16="http://schemas.microsoft.com/office/drawing/2014/main" id="{9F909C12-5AEE-4697-89AF-FE4FAF0A1C1A}"/>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sp>
        <p:nvSpPr>
          <p:cNvPr id="14" name="TextBox 13">
            <a:extLst>
              <a:ext uri="{FF2B5EF4-FFF2-40B4-BE49-F238E27FC236}">
                <a16:creationId xmlns:a16="http://schemas.microsoft.com/office/drawing/2014/main" id="{F8741135-13D3-43C4-8CD7-3D4B4D2A8ADA}"/>
              </a:ext>
            </a:extLst>
          </p:cNvPr>
          <p:cNvSpPr txBox="1"/>
          <p:nvPr/>
        </p:nvSpPr>
        <p:spPr>
          <a:xfrm>
            <a:off x="1028700" y="3514466"/>
            <a:ext cx="4806616" cy="4401205"/>
          </a:xfrm>
          <a:prstGeom prst="rect">
            <a:avLst/>
          </a:prstGeom>
          <a:noFill/>
        </p:spPr>
        <p:txBody>
          <a:bodyPr wrap="square">
            <a:spAutoFit/>
          </a:bodyPr>
          <a:lstStyle/>
          <a:p>
            <a:pPr>
              <a:spcAft>
                <a:spcPts val="2400"/>
              </a:spcAft>
            </a:pPr>
            <a:r>
              <a:rPr lang="en-US" sz="4000" b="0" i="0" u="none" strike="noStrike" baseline="0" dirty="0">
                <a:solidFill>
                  <a:srgbClr val="1E1E1E"/>
                </a:solidFill>
                <a:latin typeface="Arial" panose="020B0604020202020204" pitchFamily="34" charset="0"/>
                <a:cs typeface="Arial" panose="020B0604020202020204" pitchFamily="34" charset="0"/>
              </a:rPr>
              <a:t>Digital national health management information systems allow for </a:t>
            </a:r>
            <a:r>
              <a:rPr lang="en-US" sz="4000" b="1" dirty="0">
                <a:solidFill>
                  <a:srgbClr val="DD5D00"/>
                </a:solidFill>
                <a:latin typeface="Arial" panose="020B0604020202020204" pitchFamily="34" charset="0"/>
                <a:cs typeface="Arial" panose="020B0604020202020204" pitchFamily="34" charset="0"/>
              </a:rPr>
              <a:t>timely analysis, data visualization, and reporting</a:t>
            </a:r>
            <a:r>
              <a:rPr lang="en-US" sz="4000" dirty="0">
                <a:solidFill>
                  <a:srgbClr val="1E1E1E"/>
                </a:solidFill>
                <a:latin typeface="Arial" panose="020B0604020202020204" pitchFamily="34" charset="0"/>
                <a:cs typeface="Arial" panose="020B0604020202020204" pitchFamily="34" charset="0"/>
              </a:rPr>
              <a:t>.</a:t>
            </a:r>
            <a:endParaRPr lang="en-US" sz="4000" b="0" i="0" u="none" strike="noStrike" baseline="0" dirty="0">
              <a:solidFill>
                <a:srgbClr val="1E1E1E"/>
              </a:solidFill>
              <a:latin typeface="Arial" panose="020B0604020202020204" pitchFamily="34" charset="0"/>
              <a:cs typeface="Arial" panose="020B0604020202020204" pitchFamily="34" charset="0"/>
            </a:endParaRPr>
          </a:p>
        </p:txBody>
      </p:sp>
      <p:sp>
        <p:nvSpPr>
          <p:cNvPr id="15" name="TextBox 8">
            <a:extLst>
              <a:ext uri="{FF2B5EF4-FFF2-40B4-BE49-F238E27FC236}">
                <a16:creationId xmlns:a16="http://schemas.microsoft.com/office/drawing/2014/main" id="{B71100B2-0AE0-443E-BB50-95F1C5EA60B9}"/>
              </a:ext>
            </a:extLst>
          </p:cNvPr>
          <p:cNvSpPr txBox="1"/>
          <p:nvPr/>
        </p:nvSpPr>
        <p:spPr>
          <a:xfrm>
            <a:off x="7804298" y="2677114"/>
            <a:ext cx="9923426" cy="795089"/>
          </a:xfrm>
          <a:prstGeom prst="rect">
            <a:avLst/>
          </a:prstGeom>
        </p:spPr>
        <p:txBody>
          <a:bodyPr wrap="square" lIns="0" tIns="0" rIns="0" bIns="0" rtlCol="0" anchor="t">
            <a:spAutoFit/>
          </a:bodyPr>
          <a:lstStyle/>
          <a:p>
            <a:pPr lvl="0">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Illustrative Examples of Digital Health Information Systems</a:t>
            </a:r>
          </a:p>
        </p:txBody>
      </p:sp>
      <p:pic>
        <p:nvPicPr>
          <p:cNvPr id="4" name="Picture 3">
            <a:extLst>
              <a:ext uri="{FF2B5EF4-FFF2-40B4-BE49-F238E27FC236}">
                <a16:creationId xmlns:a16="http://schemas.microsoft.com/office/drawing/2014/main" id="{63E47DC4-A99C-4C92-9F2C-5598A332D459}"/>
              </a:ext>
            </a:extLst>
          </p:cNvPr>
          <p:cNvPicPr>
            <a:picLocks noChangeAspect="1"/>
          </p:cNvPicPr>
          <p:nvPr/>
        </p:nvPicPr>
        <p:blipFill>
          <a:blip r:embed="rId4"/>
          <a:stretch>
            <a:fillRect/>
          </a:stretch>
        </p:blipFill>
        <p:spPr>
          <a:xfrm>
            <a:off x="5862355" y="3581789"/>
            <a:ext cx="11865368" cy="4473328"/>
          </a:xfrm>
          <a:prstGeom prst="rect">
            <a:avLst/>
          </a:prstGeom>
          <a:ln>
            <a:solidFill>
              <a:schemeClr val="tx1"/>
            </a:solidFill>
          </a:ln>
        </p:spPr>
      </p:pic>
      <p:pic>
        <p:nvPicPr>
          <p:cNvPr id="3" name="Picture 2">
            <a:extLst>
              <a:ext uri="{FF2B5EF4-FFF2-40B4-BE49-F238E27FC236}">
                <a16:creationId xmlns:a16="http://schemas.microsoft.com/office/drawing/2014/main" id="{4D14B3C6-D019-435F-9CC0-F246B9E3452A}"/>
              </a:ext>
            </a:extLst>
          </p:cNvPr>
          <p:cNvPicPr>
            <a:picLocks noChangeAspect="1"/>
          </p:cNvPicPr>
          <p:nvPr/>
        </p:nvPicPr>
        <p:blipFill>
          <a:blip r:embed="rId5"/>
          <a:stretch>
            <a:fillRect/>
          </a:stretch>
        </p:blipFill>
        <p:spPr>
          <a:xfrm>
            <a:off x="5862354" y="2679672"/>
            <a:ext cx="1757645" cy="787910"/>
          </a:xfrm>
          <a:prstGeom prst="rect">
            <a:avLst/>
          </a:prstGeom>
        </p:spPr>
      </p:pic>
    </p:spTree>
    <p:extLst>
      <p:ext uri="{BB962C8B-B14F-4D97-AF65-F5344CB8AC3E}">
        <p14:creationId xmlns:p14="http://schemas.microsoft.com/office/powerpoint/2010/main" val="289570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E5D91058-D44A-465E-875D-8766618D1B4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9">
            <a:extLst>
              <a:ext uri="{FF2B5EF4-FFF2-40B4-BE49-F238E27FC236}">
                <a16:creationId xmlns:a16="http://schemas.microsoft.com/office/drawing/2014/main" id="{FEAB1666-0B01-4BC5-ACC4-2AF958F978DF}"/>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sp>
        <p:nvSpPr>
          <p:cNvPr id="10" name="TextBox 23">
            <a:extLst>
              <a:ext uri="{FF2B5EF4-FFF2-40B4-BE49-F238E27FC236}">
                <a16:creationId xmlns:a16="http://schemas.microsoft.com/office/drawing/2014/main" id="{3E248B85-25E3-43B8-9997-538DC057AE7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
        <p:nvSpPr>
          <p:cNvPr id="14" name="TextBox 13">
            <a:extLst>
              <a:ext uri="{FF2B5EF4-FFF2-40B4-BE49-F238E27FC236}">
                <a16:creationId xmlns:a16="http://schemas.microsoft.com/office/drawing/2014/main" id="{F2CFA4DF-9167-4966-8BB4-D72394E762E6}"/>
              </a:ext>
            </a:extLst>
          </p:cNvPr>
          <p:cNvSpPr txBox="1"/>
          <p:nvPr/>
        </p:nvSpPr>
        <p:spPr>
          <a:xfrm>
            <a:off x="1272479" y="3141732"/>
            <a:ext cx="14805721" cy="5632311"/>
          </a:xfrm>
          <a:prstGeom prst="rect">
            <a:avLst/>
          </a:prstGeom>
          <a:noFill/>
        </p:spPr>
        <p:txBody>
          <a:bodyPr wrap="square">
            <a:spAutoFit/>
          </a:bodyPr>
          <a:lstStyle/>
          <a:p>
            <a:pPr>
              <a:spcAft>
                <a:spcPts val="2400"/>
              </a:spcAft>
            </a:pPr>
            <a:r>
              <a:rPr lang="en-US" sz="4000" b="1" i="0" u="none" strike="noStrike" baseline="0" dirty="0">
                <a:solidFill>
                  <a:srgbClr val="1E1E1E"/>
                </a:solidFill>
                <a:latin typeface="Arial" panose="020B0604020202020204" pitchFamily="34" charset="0"/>
                <a:cs typeface="Arial" panose="020B0604020202020204" pitchFamily="34" charset="0"/>
              </a:rPr>
              <a:t>Improved Provider Capacity</a:t>
            </a:r>
          </a:p>
          <a:p>
            <a:pPr marL="571500" indent="-571500">
              <a:spcAft>
                <a:spcPts val="2400"/>
              </a:spcAft>
              <a:buFont typeface="Arial" panose="020B0604020202020204" pitchFamily="34" charset="0"/>
              <a:buChar char="•"/>
            </a:pPr>
            <a:r>
              <a:rPr lang="en-US" sz="4000" b="0" i="0" u="none" strike="noStrike" baseline="0" dirty="0">
                <a:solidFill>
                  <a:srgbClr val="1E1E1E"/>
                </a:solidFill>
                <a:latin typeface="Arial" panose="020B0604020202020204" pitchFamily="34" charset="0"/>
                <a:cs typeface="Arial" panose="020B0604020202020204" pitchFamily="34" charset="0"/>
              </a:rPr>
              <a:t>As a complement to in-person trainings, digital applications can </a:t>
            </a:r>
            <a:r>
              <a:rPr lang="en-US" sz="4000" b="1" i="0" u="none" strike="noStrike" baseline="0" dirty="0">
                <a:solidFill>
                  <a:srgbClr val="DD5D00"/>
                </a:solidFill>
                <a:latin typeface="Arial" panose="020B0604020202020204" pitchFamily="34" charset="0"/>
                <a:cs typeface="Arial" panose="020B0604020202020204" pitchFamily="34" charset="0"/>
              </a:rPr>
              <a:t>improve clinical knowledge </a:t>
            </a:r>
            <a:r>
              <a:rPr lang="en-US" sz="4000" b="0" i="0" u="none" strike="noStrike" baseline="0" dirty="0">
                <a:solidFill>
                  <a:srgbClr val="1E1E1E"/>
                </a:solidFill>
                <a:latin typeface="Arial" panose="020B0604020202020204" pitchFamily="34" charset="0"/>
                <a:cs typeface="Arial" panose="020B0604020202020204" pitchFamily="34" charset="0"/>
              </a:rPr>
              <a:t>through refresher trainings and continuous learning opportunities for remote service providers.</a:t>
            </a:r>
          </a:p>
          <a:p>
            <a:pPr marL="571500" indent="-571500">
              <a:spcAft>
                <a:spcPts val="2400"/>
              </a:spcAft>
              <a:buFont typeface="Arial" panose="020B0604020202020204" pitchFamily="34" charset="0"/>
              <a:buChar char="•"/>
            </a:pPr>
            <a:r>
              <a:rPr lang="en-US" sz="4000" b="0" i="0" u="none" strike="noStrike" baseline="0" dirty="0">
                <a:solidFill>
                  <a:srgbClr val="1E1E1E"/>
                </a:solidFill>
                <a:latin typeface="Arial" panose="020B0604020202020204" pitchFamily="34" charset="0"/>
                <a:cs typeface="Arial" panose="020B0604020202020204" pitchFamily="34" charset="0"/>
              </a:rPr>
              <a:t>Digital applications may </a:t>
            </a:r>
            <a:r>
              <a:rPr lang="en-US" sz="4000" b="1" i="0" u="none" strike="noStrike" baseline="0" dirty="0">
                <a:solidFill>
                  <a:srgbClr val="DD5D00"/>
                </a:solidFill>
                <a:latin typeface="Arial" panose="020B0604020202020204" pitchFamily="34" charset="0"/>
                <a:cs typeface="Arial" panose="020B0604020202020204" pitchFamily="34" charset="0"/>
              </a:rPr>
              <a:t>improve client-provider interactions </a:t>
            </a:r>
            <a:r>
              <a:rPr lang="en-US" sz="4000" b="0" i="0" u="none" strike="noStrike" baseline="0" dirty="0">
                <a:solidFill>
                  <a:srgbClr val="1E1E1E"/>
                </a:solidFill>
                <a:latin typeface="Arial" panose="020B0604020202020204" pitchFamily="34" charset="0"/>
                <a:cs typeface="Arial" panose="020B0604020202020204" pitchFamily="34" charset="0"/>
              </a:rPr>
              <a:t>by offering on-demand, comprehensive, and accurate information and referrals.</a:t>
            </a:r>
          </a:p>
        </p:txBody>
      </p:sp>
    </p:spTree>
    <p:extLst>
      <p:ext uri="{BB962C8B-B14F-4D97-AF65-F5344CB8AC3E}">
        <p14:creationId xmlns:p14="http://schemas.microsoft.com/office/powerpoint/2010/main" val="230679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E5D91058-D44A-465E-875D-8766618D1B4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9">
            <a:extLst>
              <a:ext uri="{FF2B5EF4-FFF2-40B4-BE49-F238E27FC236}">
                <a16:creationId xmlns:a16="http://schemas.microsoft.com/office/drawing/2014/main" id="{FEAB1666-0B01-4BC5-ACC4-2AF958F978DF}"/>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sp>
        <p:nvSpPr>
          <p:cNvPr id="10" name="TextBox 23">
            <a:extLst>
              <a:ext uri="{FF2B5EF4-FFF2-40B4-BE49-F238E27FC236}">
                <a16:creationId xmlns:a16="http://schemas.microsoft.com/office/drawing/2014/main" id="{3E248B85-25E3-43B8-9997-538DC057AE7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
        <p:nvSpPr>
          <p:cNvPr id="14" name="TextBox 13">
            <a:extLst>
              <a:ext uri="{FF2B5EF4-FFF2-40B4-BE49-F238E27FC236}">
                <a16:creationId xmlns:a16="http://schemas.microsoft.com/office/drawing/2014/main" id="{F2CFA4DF-9167-4966-8BB4-D72394E762E6}"/>
              </a:ext>
            </a:extLst>
          </p:cNvPr>
          <p:cNvSpPr txBox="1"/>
          <p:nvPr/>
        </p:nvSpPr>
        <p:spPr>
          <a:xfrm>
            <a:off x="1272479" y="3141732"/>
            <a:ext cx="14805721" cy="5324535"/>
          </a:xfrm>
          <a:prstGeom prst="rect">
            <a:avLst/>
          </a:prstGeom>
          <a:noFill/>
        </p:spPr>
        <p:txBody>
          <a:bodyPr wrap="square">
            <a:spAutoFit/>
          </a:bodyPr>
          <a:lstStyle/>
          <a:p>
            <a:pPr>
              <a:spcAft>
                <a:spcPts val="2400"/>
              </a:spcAft>
            </a:pPr>
            <a:r>
              <a:rPr lang="en-US" sz="4000" b="1" i="0" u="none" strike="noStrike" baseline="0" dirty="0">
                <a:solidFill>
                  <a:srgbClr val="1E1E1E"/>
                </a:solidFill>
                <a:latin typeface="Arial" panose="020B0604020202020204" pitchFamily="34" charset="0"/>
                <a:cs typeface="Arial" panose="020B0604020202020204" pitchFamily="34" charset="0"/>
              </a:rPr>
              <a:t>Improved Provider Capacity</a:t>
            </a:r>
          </a:p>
          <a:p>
            <a:pPr marL="571500" indent="-571500">
              <a:spcAft>
                <a:spcPts val="2400"/>
              </a:spcAft>
              <a:buFont typeface="Arial" panose="020B0604020202020204" pitchFamily="34" charset="0"/>
              <a:buChar char="•"/>
            </a:pPr>
            <a:r>
              <a:rPr lang="en-US" sz="4000" dirty="0">
                <a:solidFill>
                  <a:srgbClr val="1E1E1E"/>
                </a:solidFill>
                <a:latin typeface="Arial" panose="020B0604020202020204" pitchFamily="34" charset="0"/>
                <a:cs typeface="Arial" panose="020B0604020202020204" pitchFamily="34" charset="0"/>
              </a:rPr>
              <a:t>Digital applications may provide a </a:t>
            </a:r>
            <a:r>
              <a:rPr lang="en-US" sz="4000" b="1" dirty="0">
                <a:solidFill>
                  <a:srgbClr val="DD5D00"/>
                </a:solidFill>
                <a:latin typeface="Arial" panose="020B0604020202020204" pitchFamily="34" charset="0"/>
                <a:cs typeface="Arial" panose="020B0604020202020204" pitchFamily="34" charset="0"/>
              </a:rPr>
              <a:t>cost-effective</a:t>
            </a:r>
            <a:r>
              <a:rPr lang="en-US" sz="4000" dirty="0">
                <a:solidFill>
                  <a:srgbClr val="1E1E1E"/>
                </a:solidFill>
                <a:latin typeface="Arial" panose="020B0604020202020204" pitchFamily="34" charset="0"/>
                <a:cs typeface="Arial" panose="020B0604020202020204" pitchFamily="34" charset="0"/>
              </a:rPr>
              <a:t> option for </a:t>
            </a:r>
            <a:r>
              <a:rPr lang="en-US" sz="4000" b="1" dirty="0">
                <a:solidFill>
                  <a:srgbClr val="DD5D00"/>
                </a:solidFill>
                <a:latin typeface="Arial" panose="020B0604020202020204" pitchFamily="34" charset="0"/>
                <a:cs typeface="Arial" panose="020B0604020202020204" pitchFamily="34" charset="0"/>
              </a:rPr>
              <a:t>remote supportive supervision</a:t>
            </a:r>
            <a:r>
              <a:rPr lang="en-US" sz="4000" dirty="0">
                <a:solidFill>
                  <a:srgbClr val="1E1E1E"/>
                </a:solidFill>
                <a:latin typeface="Arial" panose="020B0604020202020204" pitchFamily="34" charset="0"/>
                <a:cs typeface="Arial" panose="020B0604020202020204" pitchFamily="34" charset="0"/>
              </a:rPr>
              <a:t>.</a:t>
            </a:r>
          </a:p>
          <a:p>
            <a:pPr>
              <a:spcAft>
                <a:spcPts val="2400"/>
              </a:spcAft>
            </a:pPr>
            <a:r>
              <a:rPr lang="en-US" sz="4000" b="1" dirty="0">
                <a:solidFill>
                  <a:srgbClr val="1E1E1E"/>
                </a:solidFill>
                <a:latin typeface="Arial" panose="020B0604020202020204" pitchFamily="34" charset="0"/>
                <a:cs typeface="Arial" panose="020B0604020202020204" pitchFamily="34" charset="0"/>
              </a:rPr>
              <a:t>Improved Efficiency, Accountability, and Transparency of Financial Transactions</a:t>
            </a:r>
          </a:p>
          <a:p>
            <a:pPr marL="571500" indent="-571500">
              <a:spcAft>
                <a:spcPts val="2400"/>
              </a:spcAft>
              <a:buFont typeface="Arial" panose="020B0604020202020204" pitchFamily="34" charset="0"/>
              <a:buChar char="•"/>
            </a:pPr>
            <a:r>
              <a:rPr lang="en-US" sz="4000" i="0" u="none" strike="noStrike" baseline="0" dirty="0">
                <a:solidFill>
                  <a:srgbClr val="1E1E1E"/>
                </a:solidFill>
                <a:latin typeface="Arial" panose="020B0604020202020204" pitchFamily="34" charset="0"/>
                <a:cs typeface="Arial" panose="020B0604020202020204" pitchFamily="34" charset="0"/>
              </a:rPr>
              <a:t>Mobile money can be leveraged to </a:t>
            </a:r>
            <a:r>
              <a:rPr lang="en-US" sz="4000" b="1" i="0" u="none" strike="noStrike" baseline="0" dirty="0">
                <a:solidFill>
                  <a:srgbClr val="DD5D00"/>
                </a:solidFill>
                <a:latin typeface="Arial" panose="020B0604020202020204" pitchFamily="34" charset="0"/>
                <a:cs typeface="Arial" panose="020B0604020202020204" pitchFamily="34" charset="0"/>
              </a:rPr>
              <a:t>increase ef</a:t>
            </a:r>
            <a:r>
              <a:rPr lang="en-US" sz="4000" b="1" dirty="0">
                <a:solidFill>
                  <a:srgbClr val="DD5D00"/>
                </a:solidFill>
                <a:latin typeface="Arial" panose="020B0604020202020204" pitchFamily="34" charset="0"/>
                <a:cs typeface="Arial" panose="020B0604020202020204" pitchFamily="34" charset="0"/>
              </a:rPr>
              <a:t>ficiency and transparency </a:t>
            </a:r>
            <a:r>
              <a:rPr lang="en-US" sz="4000" dirty="0">
                <a:solidFill>
                  <a:srgbClr val="1E1E1E"/>
                </a:solidFill>
                <a:latin typeface="Arial" panose="020B0604020202020204" pitchFamily="34" charset="0"/>
                <a:cs typeface="Arial" panose="020B0604020202020204" pitchFamily="34" charset="0"/>
              </a:rPr>
              <a:t>of financial transactions.</a:t>
            </a:r>
            <a:endParaRPr lang="en-US" sz="4000" i="0" u="none" strike="noStrike" baseline="0" dirty="0">
              <a:solidFill>
                <a:srgbClr val="1E1E1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4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DD5D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DD5D0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a:solidFill>
            <a:srgbClr val="D60751"/>
          </a:solidFill>
        </p:grpSpPr>
        <p:grpSp>
          <p:nvGrpSpPr>
            <p:cNvPr id="2" name="Group 2"/>
            <p:cNvGrpSpPr/>
            <p:nvPr/>
          </p:nvGrpSpPr>
          <p:grpSpPr>
            <a:xfrm rot="5400000">
              <a:off x="-7196" y="-7091"/>
              <a:ext cx="8997039" cy="8982644"/>
              <a:chOff x="0" y="0"/>
              <a:chExt cx="6350000" cy="6339840"/>
            </a:xfrm>
            <a:grp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endParaRPr>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D8957DC7-CEEE-4CAA-A94E-6344087ECD6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4"/>
          </a:xfrm>
        </p:grpSpPr>
        <p:sp>
          <p:nvSpPr>
            <p:cNvPr id="5" name="TextBox 5"/>
            <p:cNvSpPr txBox="1"/>
            <p:nvPr/>
          </p:nvSpPr>
          <p:spPr>
            <a:xfrm>
              <a:off x="-1161686" y="2139219"/>
              <a:ext cx="13501365" cy="2564804"/>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2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8F635E59-61A7-4C5C-A973-51AF03B4A20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813DED0E-CF7D-4976-8C9C-078CF3BB368F}"/>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821016" y="429079"/>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141732"/>
            <a:ext cx="14805721" cy="5724644"/>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3400" b="0" i="0" u="none" strike="noStrike" baseline="0" dirty="0">
                <a:solidFill>
                  <a:srgbClr val="1E1E1E"/>
                </a:solidFill>
                <a:latin typeface="Arial" panose="020B0604020202020204" pitchFamily="34" charset="0"/>
                <a:cs typeface="Arial" panose="020B0604020202020204" pitchFamily="34" charset="0"/>
              </a:rPr>
              <a:t>In what circumstances is the use of digital health interventions in family planning most cost-effective for offering training, training follow-up, or continuing education to providers?</a:t>
            </a:r>
          </a:p>
          <a:p>
            <a:pPr marL="571500" indent="-571500">
              <a:spcAft>
                <a:spcPts val="2400"/>
              </a:spcAft>
              <a:buFont typeface="Arial" panose="020B0604020202020204" pitchFamily="34" charset="0"/>
              <a:buChar char="•"/>
            </a:pPr>
            <a:r>
              <a:rPr lang="en-US" sz="3400" b="0" i="0" u="none" strike="noStrike" baseline="0" dirty="0">
                <a:solidFill>
                  <a:srgbClr val="1E1E1E"/>
                </a:solidFill>
                <a:latin typeface="Arial" panose="020B0604020202020204" pitchFamily="34" charset="0"/>
                <a:cs typeface="Arial" panose="020B0604020202020204" pitchFamily="34" charset="0"/>
              </a:rPr>
              <a:t>In what circumstances are digital health interventions most cost-effective for use in contraceptive counseling and screening?</a:t>
            </a:r>
          </a:p>
          <a:p>
            <a:pPr marL="571500" indent="-571500">
              <a:spcAft>
                <a:spcPts val="2400"/>
              </a:spcAft>
              <a:buFont typeface="Arial" panose="020B0604020202020204" pitchFamily="34" charset="0"/>
              <a:buChar char="•"/>
            </a:pPr>
            <a:r>
              <a:rPr lang="en-US" sz="3400" b="0" i="0" u="none" strike="noStrike" baseline="0" dirty="0">
                <a:solidFill>
                  <a:srgbClr val="1E1E1E"/>
                </a:solidFill>
                <a:latin typeface="Arial" panose="020B0604020202020204" pitchFamily="34" charset="0"/>
                <a:cs typeface="Arial" panose="020B0604020202020204" pitchFamily="34" charset="0"/>
              </a:rPr>
              <a:t>In what circumstances are digital health interventions in family planning cost-effective compared with non-digital interventions?</a:t>
            </a:r>
          </a:p>
          <a:p>
            <a:pPr marL="571500" indent="-571500">
              <a:spcAft>
                <a:spcPts val="2400"/>
              </a:spcAft>
              <a:buFont typeface="Arial" panose="020B0604020202020204" pitchFamily="34" charset="0"/>
              <a:buChar char="•"/>
            </a:pPr>
            <a:r>
              <a:rPr lang="en-US" sz="3400" b="0" i="0" u="none" strike="noStrike" baseline="0" dirty="0">
                <a:solidFill>
                  <a:srgbClr val="1E1E1E"/>
                </a:solidFill>
                <a:latin typeface="Arial" panose="020B0604020202020204" pitchFamily="34" charset="0"/>
                <a:cs typeface="Arial" panose="020B0604020202020204" pitchFamily="34" charset="0"/>
              </a:rPr>
              <a:t>Do digital applications that support family planning systems contribute to client-level outcomes such as the modern contraceptive prevalence rate? </a:t>
            </a:r>
            <a:endParaRPr lang="en-US" sz="3400" dirty="0">
              <a:latin typeface="Arial" panose="020B0604020202020204" pitchFamily="34" charset="0"/>
              <a:cs typeface="Arial" panose="020B0604020202020204" pitchFamily="34" charset="0"/>
            </a:endParaRPr>
          </a:p>
        </p:txBody>
      </p:sp>
      <p:sp>
        <p:nvSpPr>
          <p:cNvPr id="11" name="TextBox 23">
            <a:extLst>
              <a:ext uri="{FF2B5EF4-FFF2-40B4-BE49-F238E27FC236}">
                <a16:creationId xmlns:a16="http://schemas.microsoft.com/office/drawing/2014/main" id="{5D21AD47-7543-4235-B13F-70A57501060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extLst>
      <p:ext uri="{BB962C8B-B14F-4D97-AF65-F5344CB8AC3E}">
        <p14:creationId xmlns:p14="http://schemas.microsoft.com/office/powerpoint/2010/main" val="321047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14634130" cy="492442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Gather information about and from the </a:t>
            </a:r>
            <a:r>
              <a:rPr lang="en-US" sz="4000" b="1" dirty="0">
                <a:solidFill>
                  <a:srgbClr val="DD5D00"/>
                </a:solidFill>
                <a:latin typeface="Arial" panose="020B0604020202020204" pitchFamily="34" charset="0"/>
                <a:cs typeface="Arial" panose="020B0604020202020204" pitchFamily="34" charset="0"/>
              </a:rPr>
              <a:t>intended users </a:t>
            </a:r>
            <a:r>
              <a:rPr lang="en-US" sz="4000" dirty="0">
                <a:latin typeface="Arial" panose="020B0604020202020204" pitchFamily="34" charset="0"/>
                <a:cs typeface="Arial" panose="020B0604020202020204" pitchFamily="34" charset="0"/>
              </a:rPr>
              <a:t>of the digital intervention.</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Understand the </a:t>
            </a:r>
            <a:r>
              <a:rPr lang="en-US" sz="4000" b="1" dirty="0">
                <a:solidFill>
                  <a:srgbClr val="DD5D00"/>
                </a:solidFill>
                <a:latin typeface="Arial" panose="020B0604020202020204" pitchFamily="34" charset="0"/>
                <a:cs typeface="Arial" panose="020B0604020202020204" pitchFamily="34" charset="0"/>
              </a:rPr>
              <a:t>overall technology landscape</a:t>
            </a:r>
            <a:r>
              <a:rPr lang="en-US" sz="4000" dirty="0">
                <a:latin typeface="Arial" panose="020B0604020202020204" pitchFamily="34" charset="0"/>
                <a:cs typeface="Arial" panose="020B0604020202020204" pitchFamily="34" charset="0"/>
              </a:rPr>
              <a:t>, including available infrastructure, existing programs, opportunities for interoperability, and potential technology partners.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Determine the </a:t>
            </a:r>
            <a:r>
              <a:rPr lang="en-US" sz="4000" b="1" dirty="0">
                <a:solidFill>
                  <a:srgbClr val="DD5D00"/>
                </a:solidFill>
                <a:latin typeface="Arial" panose="020B0604020202020204" pitchFamily="34" charset="0"/>
                <a:cs typeface="Arial" panose="020B0604020202020204" pitchFamily="34" charset="0"/>
              </a:rPr>
              <a:t>potential scale for the project </a:t>
            </a:r>
            <a:r>
              <a:rPr lang="en-US" sz="4000" dirty="0">
                <a:latin typeface="Arial" panose="020B0604020202020204" pitchFamily="34" charset="0"/>
                <a:cs typeface="Arial" panose="020B0604020202020204" pitchFamily="34" charset="0"/>
              </a:rPr>
              <a:t>and the resources necessary for its long-term operation.</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C7B3DA29-9586-4245-A3CB-8ABA2C6C0F9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extLst>
      <p:ext uri="{BB962C8B-B14F-4D97-AF65-F5344CB8AC3E}">
        <p14:creationId xmlns:p14="http://schemas.microsoft.com/office/powerpoint/2010/main" val="380427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14634129" cy="2154436"/>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Consider realistic options for </a:t>
            </a:r>
            <a:r>
              <a:rPr lang="en-US" sz="4000" b="1" dirty="0">
                <a:solidFill>
                  <a:srgbClr val="DD5D00"/>
                </a:solidFill>
                <a:latin typeface="Arial" panose="020B0604020202020204" pitchFamily="34" charset="0"/>
                <a:cs typeface="Arial" panose="020B0604020202020204" pitchFamily="34" charset="0"/>
              </a:rPr>
              <a:t>sustainable financing.</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Monitor the </a:t>
            </a:r>
            <a:r>
              <a:rPr lang="en-US" sz="4000" b="1" dirty="0">
                <a:solidFill>
                  <a:srgbClr val="DD5D00"/>
                </a:solidFill>
                <a:latin typeface="Arial" panose="020B0604020202020204" pitchFamily="34" charset="0"/>
                <a:cs typeface="Arial" panose="020B0604020202020204" pitchFamily="34" charset="0"/>
              </a:rPr>
              <a:t>implementation and performance </a:t>
            </a:r>
            <a:r>
              <a:rPr lang="en-US" sz="4000" dirty="0">
                <a:latin typeface="Arial" panose="020B0604020202020204" pitchFamily="34" charset="0"/>
                <a:cs typeface="Arial" panose="020B0604020202020204" pitchFamily="34" charset="0"/>
              </a:rPr>
              <a:t>of your digital health service.</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3AC1DB2F-3F00-4A54-BF61-AB4B07EA691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extLst>
      <p:ext uri="{BB962C8B-B14F-4D97-AF65-F5344CB8AC3E}">
        <p14:creationId xmlns:p14="http://schemas.microsoft.com/office/powerpoint/2010/main" val="1453368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31">
            <a:extLst>
              <a:ext uri="{FF2B5EF4-FFF2-40B4-BE49-F238E27FC236}">
                <a16:creationId xmlns:a16="http://schemas.microsoft.com/office/drawing/2014/main" id="{E6CB7545-5553-42E1-BF97-77A5E279F39E}"/>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5412512" y="6739847"/>
            <a:ext cx="2589983" cy="2126481"/>
            <a:chOff x="6717623" y="4672563"/>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17623" y="4672563"/>
              <a:ext cx="4948271" cy="2412653"/>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7545730" y="5216904"/>
              <a:ext cx="3292055" cy="1319814"/>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DD5D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mHealth Planning Guide</a:t>
              </a:r>
              <a:endParaRPr lang="en-US" sz="2400" b="1" u="sng" dirty="0">
                <a:solidFill>
                  <a:srgbClr val="DD5D00"/>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9050015" y="6739847"/>
            <a:ext cx="3581399" cy="2104422"/>
            <a:chOff x="9803437" y="4889187"/>
            <a:chExt cx="3477656" cy="3672625"/>
          </a:xfrm>
        </p:grpSpPr>
        <p:sp>
          <p:nvSpPr>
            <p:cNvPr id="50" name="AutoShape 2">
              <a:extLst>
                <a:ext uri="{FF2B5EF4-FFF2-40B4-BE49-F238E27FC236}">
                  <a16:creationId xmlns:a16="http://schemas.microsoft.com/office/drawing/2014/main" id="{91888C44-BCB4-4414-8274-65AD02B76C27}"/>
                </a:ext>
              </a:extLst>
            </p:cNvPr>
            <p:cNvSpPr/>
            <p:nvPr/>
          </p:nvSpPr>
          <p:spPr>
            <a:xfrm>
              <a:off x="9803437" y="4889187"/>
              <a:ext cx="3477656" cy="3672625"/>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216029" y="5377667"/>
              <a:ext cx="2652470" cy="2695665"/>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DD5D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mHealth Assessment and Planning for Scale (MAPS) Toolkit</a:t>
              </a:r>
              <a:endParaRPr lang="en-US" sz="2400" b="1" u="sng" dirty="0">
                <a:solidFill>
                  <a:srgbClr val="DD5D00"/>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990600" y="919783"/>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10400" y="995983"/>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1328561" y="6739848"/>
            <a:ext cx="3031482" cy="2126480"/>
            <a:chOff x="564738" y="7651622"/>
            <a:chExt cx="3710470" cy="700530"/>
          </a:xfrm>
        </p:grpSpPr>
        <p:sp>
          <p:nvSpPr>
            <p:cNvPr id="27" name="AutoShape 2">
              <a:extLst>
                <a:ext uri="{FF2B5EF4-FFF2-40B4-BE49-F238E27FC236}">
                  <a16:creationId xmlns:a16="http://schemas.microsoft.com/office/drawing/2014/main" id="{4BAC6A1D-313D-415D-9402-8808B4F6B211}"/>
                </a:ext>
              </a:extLst>
            </p:cNvPr>
            <p:cNvSpPr/>
            <p:nvPr/>
          </p:nvSpPr>
          <p:spPr>
            <a:xfrm>
              <a:off x="564738" y="7651622"/>
              <a:ext cx="3710470" cy="700530"/>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917627" y="7809673"/>
              <a:ext cx="3004691" cy="383217"/>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DD5D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Principles for Digital Development</a:t>
              </a:r>
              <a:endParaRPr lang="en-US" sz="2400" b="1" u="sng" dirty="0">
                <a:solidFill>
                  <a:srgbClr val="DD5D00"/>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4691B7DB-45CA-41E0-BCD7-E7FAAF9DDF53}"/>
              </a:ext>
            </a:extLst>
          </p:cNvPr>
          <p:cNvGrpSpPr/>
          <p:nvPr/>
        </p:nvGrpSpPr>
        <p:grpSpPr>
          <a:xfrm>
            <a:off x="13683883" y="6741853"/>
            <a:ext cx="3031482" cy="2126480"/>
            <a:chOff x="9834192" y="4697655"/>
            <a:chExt cx="3477656" cy="2126480"/>
          </a:xfrm>
        </p:grpSpPr>
        <p:sp>
          <p:nvSpPr>
            <p:cNvPr id="33" name="AutoShape 2">
              <a:extLst>
                <a:ext uri="{FF2B5EF4-FFF2-40B4-BE49-F238E27FC236}">
                  <a16:creationId xmlns:a16="http://schemas.microsoft.com/office/drawing/2014/main" id="{3C1CE218-2AB2-4623-BAB5-306C2A59B9E3}"/>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4" name="TextBox 8">
              <a:extLst>
                <a:ext uri="{FF2B5EF4-FFF2-40B4-BE49-F238E27FC236}">
                  <a16:creationId xmlns:a16="http://schemas.microsoft.com/office/drawing/2014/main" id="{0B815E1A-3E3C-4204-BD7B-3A4997139629}"/>
                </a:ext>
              </a:extLst>
            </p:cNvPr>
            <p:cNvSpPr txBox="1"/>
            <p:nvPr/>
          </p:nvSpPr>
          <p:spPr>
            <a:xfrm>
              <a:off x="10438267" y="5177429"/>
              <a:ext cx="2316321" cy="1163267"/>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DD5D0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Global Digital Health Network</a:t>
              </a:r>
              <a:endParaRPr lang="en-US" sz="2400" b="1" u="sng" dirty="0">
                <a:solidFill>
                  <a:srgbClr val="DD5D00"/>
                </a:solidFill>
                <a:latin typeface="Arial" panose="020B0604020202020204" pitchFamily="34" charset="0"/>
                <a:cs typeface="Arial" panose="020B0604020202020204" pitchFamily="34" charset="0"/>
              </a:endParaRPr>
            </a:p>
          </p:txBody>
        </p:sp>
      </p:grpSp>
      <p:sp>
        <p:nvSpPr>
          <p:cNvPr id="30" name="TextBox 23">
            <a:extLst>
              <a:ext uri="{FF2B5EF4-FFF2-40B4-BE49-F238E27FC236}">
                <a16:creationId xmlns:a16="http://schemas.microsoft.com/office/drawing/2014/main" id="{9AF0961A-B29A-468B-AE4B-4EF183DCCED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pic>
        <p:nvPicPr>
          <p:cNvPr id="2" name="Picture 2">
            <a:hlinkClick r:id="rId5"/>
            <a:extLst>
              <a:ext uri="{FF2B5EF4-FFF2-40B4-BE49-F238E27FC236}">
                <a16:creationId xmlns:a16="http://schemas.microsoft.com/office/drawing/2014/main" id="{5C77A5E2-2D11-4726-8BD0-C9C65F3280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95917" y="1839578"/>
            <a:ext cx="3105150" cy="44222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a:hlinkClick r:id="rId8"/>
            <a:extLst>
              <a:ext uri="{FF2B5EF4-FFF2-40B4-BE49-F238E27FC236}">
                <a16:creationId xmlns:a16="http://schemas.microsoft.com/office/drawing/2014/main" id="{CE472E8D-1642-41CB-82A4-7EDC8AC5FB98}"/>
              </a:ext>
            </a:extLst>
          </p:cNvPr>
          <p:cNvPicPr>
            <a:picLocks noChangeAspect="1"/>
          </p:cNvPicPr>
          <p:nvPr/>
        </p:nvPicPr>
        <p:blipFill rotWithShape="1">
          <a:blip r:embed="rId11"/>
          <a:srcRect l="7611" t="72" r="13914" b="1293"/>
          <a:stretch/>
        </p:blipFill>
        <p:spPr>
          <a:xfrm>
            <a:off x="1316156" y="1834190"/>
            <a:ext cx="3105150" cy="4532925"/>
          </a:xfrm>
          <a:prstGeom prst="rect">
            <a:avLst/>
          </a:prstGeom>
          <a:ln>
            <a:solidFill>
              <a:schemeClr val="tx1"/>
            </a:solidFill>
          </a:ln>
        </p:spPr>
      </p:pic>
      <p:pic>
        <p:nvPicPr>
          <p:cNvPr id="12" name="Picture 11">
            <a:hlinkClick r:id="rId9"/>
            <a:extLst>
              <a:ext uri="{FF2B5EF4-FFF2-40B4-BE49-F238E27FC236}">
                <a16:creationId xmlns:a16="http://schemas.microsoft.com/office/drawing/2014/main" id="{28169A2F-C356-422B-9968-3E8DCF8E978E}"/>
              </a:ext>
            </a:extLst>
          </p:cNvPr>
          <p:cNvPicPr>
            <a:picLocks noChangeAspect="1"/>
          </p:cNvPicPr>
          <p:nvPr/>
        </p:nvPicPr>
        <p:blipFill rotWithShape="1">
          <a:blip r:embed="rId12"/>
          <a:srcRect l="2608" t="1265" r="35357" b="1968"/>
          <a:stretch/>
        </p:blipFill>
        <p:spPr>
          <a:xfrm>
            <a:off x="13569442" y="1834190"/>
            <a:ext cx="3260363" cy="4422213"/>
          </a:xfrm>
          <a:prstGeom prst="rect">
            <a:avLst/>
          </a:prstGeom>
          <a:ln>
            <a:solidFill>
              <a:schemeClr val="tx1"/>
            </a:solidFill>
          </a:ln>
        </p:spPr>
      </p:pic>
      <p:pic>
        <p:nvPicPr>
          <p:cNvPr id="8" name="Picture 7">
            <a:hlinkClick r:id="rId4"/>
            <a:extLst>
              <a:ext uri="{FF2B5EF4-FFF2-40B4-BE49-F238E27FC236}">
                <a16:creationId xmlns:a16="http://schemas.microsoft.com/office/drawing/2014/main" id="{BFD74884-A9B7-4F2D-A282-9AB4F2907AF2}"/>
              </a:ext>
            </a:extLst>
          </p:cNvPr>
          <p:cNvPicPr>
            <a:picLocks noChangeAspect="1"/>
          </p:cNvPicPr>
          <p:nvPr/>
        </p:nvPicPr>
        <p:blipFill rotWithShape="1">
          <a:blip r:embed="rId13"/>
          <a:srcRect l="2636" t="119" r="56639" b="-119"/>
          <a:stretch/>
        </p:blipFill>
        <p:spPr>
          <a:xfrm>
            <a:off x="5052420" y="1839578"/>
            <a:ext cx="3321472" cy="4510447"/>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Isosceles Triangle 31">
            <a:extLst>
              <a:ext uri="{FF2B5EF4-FFF2-40B4-BE49-F238E27FC236}">
                <a16:creationId xmlns:a16="http://schemas.microsoft.com/office/drawing/2014/main" id="{8C79F7E3-9EAC-4D3C-9C3F-FD202FD50711}"/>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25226"/>
            <a:ext cx="11978640" cy="2726276"/>
            <a:chOff x="5475050" y="4457913"/>
            <a:chExt cx="10635426" cy="3289403"/>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3"/>
              <a:ext cx="5228424" cy="3288921"/>
              <a:chOff x="9421078" y="5937946"/>
              <a:chExt cx="4774466" cy="3288921"/>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6"/>
                <a:ext cx="4774466" cy="328892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447238"/>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Digital Health for Systems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3288921"/>
              <a:chOff x="6822162" y="4864175"/>
              <a:chExt cx="5228424" cy="3288921"/>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328892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5384059"/>
                <a:ext cx="4526899" cy="2293006"/>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Key Messages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How can digital technologies enhance HIPs?</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200091"/>
            <a:ext cx="11978640" cy="2081689"/>
            <a:chOff x="5430154" y="7601897"/>
            <a:chExt cx="10698651" cy="1536609"/>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601897"/>
              <a:ext cx="5245907" cy="1303526"/>
              <a:chOff x="14020800" y="4534365"/>
              <a:chExt cx="4447322" cy="2205436"/>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534365"/>
                <a:ext cx="4447322" cy="220543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601900"/>
              <a:ext cx="5452743" cy="1536606"/>
              <a:chOff x="12030950" y="5525957"/>
              <a:chExt cx="5675191" cy="1536606"/>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525957"/>
                <a:ext cx="5675191" cy="1303526"/>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451181" y="5649419"/>
                <a:ext cx="5123605" cy="1413144"/>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29B53F6E-B851-44CE-BDCB-036F90572855}"/>
              </a:ext>
            </a:extLst>
          </p:cNvPr>
          <p:cNvSpPr/>
          <p:nvPr/>
        </p:nvSpPr>
        <p:spPr>
          <a:xfrm flipV="1">
            <a:off x="-11461" y="-3"/>
            <a:ext cx="18257632" cy="36075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7" name="TextBox 23">
            <a:extLst>
              <a:ext uri="{FF2B5EF4-FFF2-40B4-BE49-F238E27FC236}">
                <a16:creationId xmlns:a16="http://schemas.microsoft.com/office/drawing/2014/main" id="{7344AA97-E137-4AA0-BC48-8318E8D0692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E857B40E-3615-4399-B52C-92664C176130}"/>
              </a:ext>
            </a:extLst>
          </p:cNvPr>
          <p:cNvSpPr/>
          <p:nvPr/>
        </p:nvSpPr>
        <p:spPr>
          <a:xfrm flipV="1">
            <a:off x="-11461" y="-2"/>
            <a:ext cx="18257632" cy="3610798"/>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76653"/>
                  <a:chOff x="9421078" y="7042807"/>
                  <a:chExt cx="4937538" cy="776653"/>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76653"/>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21191"/>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6" name="TextBox 23">
            <a:extLst>
              <a:ext uri="{FF2B5EF4-FFF2-40B4-BE49-F238E27FC236}">
                <a16:creationId xmlns:a16="http://schemas.microsoft.com/office/drawing/2014/main" id="{715BBBE1-63DB-4CDC-BACC-E0FA6CCB5114}"/>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CCF56B8D-1E73-4D59-9B4E-45BD73274BC7}"/>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829851"/>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DD5D00"/>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DD5D00"/>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6" name="TextBox 23">
            <a:extLst>
              <a:ext uri="{FF2B5EF4-FFF2-40B4-BE49-F238E27FC236}">
                <a16:creationId xmlns:a16="http://schemas.microsoft.com/office/drawing/2014/main" id="{F0B010B9-8B72-478C-83D3-8C70304AFD7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3187189"/>
            <a:chOff x="-1192946" y="454440"/>
            <a:chExt cx="14009365" cy="4249586"/>
          </a:xfrm>
        </p:grpSpPr>
        <p:sp>
          <p:nvSpPr>
            <p:cNvPr id="5" name="TextBox 5"/>
            <p:cNvSpPr txBox="1"/>
            <p:nvPr/>
          </p:nvSpPr>
          <p:spPr>
            <a:xfrm>
              <a:off x="-1161686" y="2139220"/>
              <a:ext cx="10251413"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Use digital technologies to support health systems and service delivery for family planning.</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FC54FE0C-0D04-449A-B066-8346244D3EA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173044A6-E89A-4478-9298-52C1D499ED1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2926284"/>
            <a:ext cx="14656714" cy="5847755"/>
          </a:xfrm>
          <a:prstGeom prst="rect">
            <a:avLst/>
          </a:prstGeom>
        </p:spPr>
        <p:txBody>
          <a:bodyPr wrap="square" lIns="0" tIns="0" rIns="0" bIns="0" rtlCol="0" anchor="t">
            <a:spAutoFit/>
          </a:bodyPr>
          <a:lstStyle/>
          <a:p>
            <a:pPr>
              <a:spcAft>
                <a:spcPts val="2400"/>
              </a:spcAft>
            </a:pPr>
            <a:r>
              <a:rPr lang="en-US" sz="4000" b="0" i="0" u="none" strike="noStrike" baseline="0" dirty="0">
                <a:solidFill>
                  <a:srgbClr val="1E1E1E"/>
                </a:solidFill>
                <a:latin typeface="Arial" panose="020B0604020202020204" pitchFamily="34" charset="0"/>
                <a:cs typeface="Arial" panose="020B0604020202020204" pitchFamily="34" charset="0"/>
              </a:rPr>
              <a:t>Digital health applications for health systems and providers can support implementation of HIPs by offering: </a:t>
            </a:r>
          </a:p>
          <a:p>
            <a:pPr marL="571500" indent="-571500">
              <a:spcAft>
                <a:spcPts val="2400"/>
              </a:spcAft>
              <a:buFont typeface="Arial" panose="020B0604020202020204" pitchFamily="34" charset="0"/>
              <a:buChar char="•"/>
            </a:pPr>
            <a:r>
              <a:rPr lang="en-US" sz="4000" b="0" i="0" u="none" strike="noStrike" baseline="0" dirty="0">
                <a:solidFill>
                  <a:srgbClr val="1E1E1E"/>
                </a:solidFill>
                <a:latin typeface="Arial" panose="020B0604020202020204" pitchFamily="34" charset="0"/>
                <a:cs typeface="Arial" panose="020B0604020202020204" pitchFamily="34" charset="0"/>
              </a:rPr>
              <a:t>Better </a:t>
            </a:r>
            <a:r>
              <a:rPr lang="en-US" sz="4000" b="1" i="0" u="none" strike="noStrike" baseline="0" dirty="0">
                <a:solidFill>
                  <a:srgbClr val="DD5D00"/>
                </a:solidFill>
                <a:latin typeface="Arial" panose="020B0604020202020204" pitchFamily="34" charset="0"/>
                <a:cs typeface="Arial" panose="020B0604020202020204" pitchFamily="34" charset="0"/>
              </a:rPr>
              <a:t>data for decision making </a:t>
            </a:r>
            <a:r>
              <a:rPr lang="en-US" sz="4000" b="0" i="0" u="none" strike="noStrike" baseline="0" dirty="0">
                <a:solidFill>
                  <a:srgbClr val="1E1E1E"/>
                </a:solidFill>
                <a:latin typeface="Arial" panose="020B0604020202020204" pitchFamily="34" charset="0"/>
                <a:cs typeface="Arial" panose="020B0604020202020204" pitchFamily="34" charset="0"/>
              </a:rPr>
              <a:t>with virtually real-time reporting of services and commodities </a:t>
            </a:r>
          </a:p>
          <a:p>
            <a:pPr marL="571500" indent="-571500">
              <a:spcAft>
                <a:spcPts val="2400"/>
              </a:spcAft>
              <a:buFont typeface="Arial" panose="020B0604020202020204" pitchFamily="34" charset="0"/>
              <a:buChar char="•"/>
            </a:pPr>
            <a:r>
              <a:rPr lang="en-US" sz="4000" b="0" i="0" u="none" strike="noStrike" baseline="0" dirty="0">
                <a:solidFill>
                  <a:srgbClr val="1E1E1E"/>
                </a:solidFill>
                <a:latin typeface="Arial" panose="020B0604020202020204" pitchFamily="34" charset="0"/>
                <a:cs typeface="Arial" panose="020B0604020202020204" pitchFamily="34" charset="0"/>
              </a:rPr>
              <a:t>Improved </a:t>
            </a:r>
            <a:r>
              <a:rPr lang="en-US" sz="4000" b="1" i="0" u="none" strike="noStrike" baseline="0" dirty="0">
                <a:solidFill>
                  <a:srgbClr val="DD5D00"/>
                </a:solidFill>
                <a:latin typeface="Arial" panose="020B0604020202020204" pitchFamily="34" charset="0"/>
                <a:cs typeface="Arial" panose="020B0604020202020204" pitchFamily="34" charset="0"/>
              </a:rPr>
              <a:t>provider capacity </a:t>
            </a:r>
            <a:r>
              <a:rPr lang="en-US" sz="4000" b="0" i="0" u="none" strike="noStrike" baseline="0" dirty="0">
                <a:solidFill>
                  <a:srgbClr val="1E1E1E"/>
                </a:solidFill>
                <a:latin typeface="Arial" panose="020B0604020202020204" pitchFamily="34" charset="0"/>
                <a:cs typeface="Arial" panose="020B0604020202020204" pitchFamily="34" charset="0"/>
              </a:rPr>
              <a:t>through continuous learning, digital provider tools, and mobile supervision </a:t>
            </a:r>
          </a:p>
          <a:p>
            <a:pPr marL="571500" indent="-571500">
              <a:spcAft>
                <a:spcPts val="2400"/>
              </a:spcAft>
              <a:buFont typeface="Arial" panose="020B0604020202020204" pitchFamily="34" charset="0"/>
              <a:buChar char="•"/>
            </a:pPr>
            <a:r>
              <a:rPr lang="en-US" sz="4000" b="0" i="0" u="none" strike="noStrike" baseline="0" dirty="0">
                <a:solidFill>
                  <a:srgbClr val="1E1E1E"/>
                </a:solidFill>
                <a:latin typeface="Arial" panose="020B0604020202020204" pitchFamily="34" charset="0"/>
                <a:cs typeface="Arial" panose="020B0604020202020204" pitchFamily="34" charset="0"/>
              </a:rPr>
              <a:t>Increased </a:t>
            </a:r>
            <a:r>
              <a:rPr lang="en-US" sz="4000" b="1" i="0" u="none" strike="noStrike" baseline="0" dirty="0">
                <a:solidFill>
                  <a:srgbClr val="DD5D00"/>
                </a:solidFill>
                <a:latin typeface="Arial" panose="020B0604020202020204" pitchFamily="34" charset="0"/>
                <a:cs typeface="Arial" panose="020B0604020202020204" pitchFamily="34" charset="0"/>
              </a:rPr>
              <a:t>transparency, efficiency, and accountability </a:t>
            </a:r>
            <a:r>
              <a:rPr lang="en-US" sz="4000" b="0" i="0" u="none" strike="noStrike" baseline="0" dirty="0">
                <a:solidFill>
                  <a:srgbClr val="1E1E1E"/>
                </a:solidFill>
                <a:latin typeface="Arial" panose="020B0604020202020204" pitchFamily="34" charset="0"/>
                <a:cs typeface="Arial" panose="020B0604020202020204" pitchFamily="34" charset="0"/>
              </a:rPr>
              <a:t>through digital financial services </a:t>
            </a:r>
            <a:endParaRPr lang="en-US" sz="4000" b="0" i="0" u="none" strike="noStrike" baseline="0" dirty="0">
              <a:solidFill>
                <a:srgbClr val="000000"/>
              </a:solidFill>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3" name="TextBox 23">
            <a:extLst>
              <a:ext uri="{FF2B5EF4-FFF2-40B4-BE49-F238E27FC236}">
                <a16:creationId xmlns:a16="http://schemas.microsoft.com/office/drawing/2014/main" id="{A184FDFF-DCD6-4C08-8D5A-8EB911B9116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173044A6-E89A-4478-9298-52C1D499ED1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6553200"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Key Messages</a:t>
            </a:r>
          </a:p>
        </p:txBody>
      </p:sp>
      <p:sp>
        <p:nvSpPr>
          <p:cNvPr id="10" name="TextBox 23">
            <a:extLst>
              <a:ext uri="{FF2B5EF4-FFF2-40B4-BE49-F238E27FC236}">
                <a16:creationId xmlns:a16="http://schemas.microsoft.com/office/drawing/2014/main" id="{3E248B85-25E3-43B8-9997-538DC057AE7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
        <p:nvSpPr>
          <p:cNvPr id="13" name="TextBox 10">
            <a:extLst>
              <a:ext uri="{FF2B5EF4-FFF2-40B4-BE49-F238E27FC236}">
                <a16:creationId xmlns:a16="http://schemas.microsoft.com/office/drawing/2014/main" id="{D238A73B-4AEC-4DE4-A372-E33E4D6396ED}"/>
              </a:ext>
            </a:extLst>
          </p:cNvPr>
          <p:cNvSpPr txBox="1"/>
          <p:nvPr/>
        </p:nvSpPr>
        <p:spPr>
          <a:xfrm>
            <a:off x="1421486" y="2926284"/>
            <a:ext cx="14656714" cy="6155531"/>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Family planning </a:t>
            </a:r>
            <a:r>
              <a:rPr lang="en-US" sz="4000" b="1" i="0" u="none" strike="noStrike" baseline="0" dirty="0">
                <a:solidFill>
                  <a:srgbClr val="DD5D00"/>
                </a:solidFill>
                <a:latin typeface="Arial" panose="020B0604020202020204" pitchFamily="34" charset="0"/>
                <a:cs typeface="Arial" panose="020B0604020202020204" pitchFamily="34" charset="0"/>
              </a:rPr>
              <a:t>indicators should be incorporated </a:t>
            </a:r>
            <a:r>
              <a:rPr lang="en-US" sz="4000" b="0" i="0" u="none" strike="noStrike" baseline="0" dirty="0">
                <a:solidFill>
                  <a:srgbClr val="221E1F"/>
                </a:solidFill>
                <a:latin typeface="Arial" panose="020B0604020202020204" pitchFamily="34" charset="0"/>
                <a:cs typeface="Arial" panose="020B0604020202020204" pitchFamily="34" charset="0"/>
              </a:rPr>
              <a:t>into new and existing digital health and logistics management information systems.</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More </a:t>
            </a:r>
            <a:r>
              <a:rPr lang="en-US" sz="4000" b="1" i="0" u="none" strike="noStrike" baseline="0" dirty="0">
                <a:solidFill>
                  <a:srgbClr val="DD5D00"/>
                </a:solidFill>
                <a:latin typeface="Arial" panose="020B0604020202020204" pitchFamily="34" charset="0"/>
                <a:cs typeface="Arial" panose="020B0604020202020204" pitchFamily="34" charset="0"/>
              </a:rPr>
              <a:t>research is needed </a:t>
            </a:r>
            <a:r>
              <a:rPr lang="en-US" sz="4000" b="0" i="0" u="none" strike="noStrike" baseline="0" dirty="0">
                <a:solidFill>
                  <a:srgbClr val="221E1F"/>
                </a:solidFill>
                <a:latin typeface="Arial" panose="020B0604020202020204" pitchFamily="34" charset="0"/>
                <a:cs typeface="Arial" panose="020B0604020202020204" pitchFamily="34" charset="0"/>
              </a:rPr>
              <a:t>about when and how digital applications for provider support are most effective, efficient, and scalable.</a:t>
            </a:r>
          </a:p>
          <a:p>
            <a:pPr marL="571500" indent="-571500">
              <a:spcAft>
                <a:spcPts val="2400"/>
              </a:spcAft>
              <a:buFont typeface="Arial" panose="020B0604020202020204" pitchFamily="34" charset="0"/>
              <a:buChar char="•"/>
            </a:pPr>
            <a:r>
              <a:rPr lang="en-US" sz="4000" b="1" i="0" u="none" strike="noStrike" baseline="0" dirty="0">
                <a:solidFill>
                  <a:srgbClr val="DD5D00"/>
                </a:solidFill>
                <a:latin typeface="Arial" panose="020B0604020202020204" pitchFamily="34" charset="0"/>
                <a:cs typeface="Arial" panose="020B0604020202020204" pitchFamily="34" charset="0"/>
              </a:rPr>
              <a:t>Mobile money and electronic financial transactions </a:t>
            </a:r>
            <a:r>
              <a:rPr lang="en-US" sz="4000" b="0" i="0" u="none" strike="noStrike" baseline="0" dirty="0">
                <a:solidFill>
                  <a:srgbClr val="221E1F"/>
                </a:solidFill>
                <a:latin typeface="Arial" panose="020B0604020202020204" pitchFamily="34" charset="0"/>
                <a:cs typeface="Arial" panose="020B0604020202020204" pitchFamily="34" charset="0"/>
              </a:rPr>
              <a:t>have the potential to provide efficiency and transparency of health care financing and transactions.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22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BF80769F-6E78-4D47-816B-5FF398A5D5A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for Systems</a:t>
            </a:r>
          </a:p>
        </p:txBody>
      </p:sp>
      <p:sp>
        <p:nvSpPr>
          <p:cNvPr id="12" name="TextBox 8">
            <a:extLst>
              <a:ext uri="{FF2B5EF4-FFF2-40B4-BE49-F238E27FC236}">
                <a16:creationId xmlns:a16="http://schemas.microsoft.com/office/drawing/2014/main" id="{AD71EECE-B2D5-4D2F-8EE9-4B50FB8D644F}"/>
              </a:ext>
            </a:extLst>
          </p:cNvPr>
          <p:cNvSpPr txBox="1"/>
          <p:nvPr/>
        </p:nvSpPr>
        <p:spPr>
          <a:xfrm>
            <a:off x="6477000" y="2248765"/>
            <a:ext cx="10368140" cy="795089"/>
          </a:xfrm>
          <a:prstGeom prst="rect">
            <a:avLst/>
          </a:prstGeom>
        </p:spPr>
        <p:txBody>
          <a:bodyPr wrap="square" lIns="0" tIns="0" rIns="0" bIns="0" rtlCol="0" anchor="t">
            <a:spAutoFit/>
          </a:bodyPr>
          <a:lstStyle/>
          <a:p>
            <a:pPr>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Illustrative Examples of How Digital Technologies Can Enhance HIPs</a:t>
            </a:r>
          </a:p>
        </p:txBody>
      </p:sp>
      <p:pic>
        <p:nvPicPr>
          <p:cNvPr id="4" name="Picture 3">
            <a:extLst>
              <a:ext uri="{FF2B5EF4-FFF2-40B4-BE49-F238E27FC236}">
                <a16:creationId xmlns:a16="http://schemas.microsoft.com/office/drawing/2014/main" id="{825F24CD-AC35-4063-8316-C2498030EFB3}"/>
              </a:ext>
            </a:extLst>
          </p:cNvPr>
          <p:cNvPicPr>
            <a:picLocks noChangeAspect="1"/>
          </p:cNvPicPr>
          <p:nvPr/>
        </p:nvPicPr>
        <p:blipFill>
          <a:blip r:embed="rId4"/>
          <a:stretch>
            <a:fillRect/>
          </a:stretch>
        </p:blipFill>
        <p:spPr>
          <a:xfrm>
            <a:off x="4979772" y="3098521"/>
            <a:ext cx="11865368" cy="5959356"/>
          </a:xfrm>
          <a:prstGeom prst="rect">
            <a:avLst/>
          </a:prstGeom>
          <a:ln>
            <a:solidFill>
              <a:schemeClr val="tx1"/>
            </a:solidFill>
          </a:ln>
        </p:spPr>
      </p:pic>
      <p:sp>
        <p:nvSpPr>
          <p:cNvPr id="14" name="TextBox 9">
            <a:extLst>
              <a:ext uri="{FF2B5EF4-FFF2-40B4-BE49-F238E27FC236}">
                <a16:creationId xmlns:a16="http://schemas.microsoft.com/office/drawing/2014/main" id="{A0C14B19-628C-4498-8F00-D3AC2F9A75A6}"/>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pic>
        <p:nvPicPr>
          <p:cNvPr id="3" name="Picture 2" descr="Text&#10;&#10;Description automatically generated">
            <a:extLst>
              <a:ext uri="{FF2B5EF4-FFF2-40B4-BE49-F238E27FC236}">
                <a16:creationId xmlns:a16="http://schemas.microsoft.com/office/drawing/2014/main" id="{72CF2CC4-1B0B-4A6D-B813-C67CF4A869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0529" y="2281128"/>
            <a:ext cx="1285028" cy="670625"/>
          </a:xfrm>
          <a:prstGeom prst="rect">
            <a:avLst/>
          </a:prstGeom>
        </p:spPr>
      </p:pic>
    </p:spTree>
    <p:extLst>
      <p:ext uri="{BB962C8B-B14F-4D97-AF65-F5344CB8AC3E}">
        <p14:creationId xmlns:p14="http://schemas.microsoft.com/office/powerpoint/2010/main" val="346667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10017</TotalTime>
  <Words>4499</Words>
  <Application>Microsoft Office PowerPoint</Application>
  <PresentationFormat>Custom</PresentationFormat>
  <Paragraphs>301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Proxima Nova</vt:lpstr>
      <vt:lpstr>Aileron Heavy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380</cp:revision>
  <dcterms:created xsi:type="dcterms:W3CDTF">2006-08-16T00:00:00Z</dcterms:created>
  <dcterms:modified xsi:type="dcterms:W3CDTF">2021-05-04T21:11:24Z</dcterms:modified>
  <dc:identifier>DAEXLFOVi-U</dc:identifier>
</cp:coreProperties>
</file>