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3" r:id="rId1"/>
  </p:sldMasterIdLst>
  <p:notesMasterIdLst>
    <p:notesMasterId r:id="rId23"/>
  </p:notesMasterIdLst>
  <p:sldIdLst>
    <p:sldId id="256" r:id="rId2"/>
    <p:sldId id="328" r:id="rId3"/>
    <p:sldId id="297" r:id="rId4"/>
    <p:sldId id="318" r:id="rId5"/>
    <p:sldId id="326" r:id="rId6"/>
    <p:sldId id="260" r:id="rId7"/>
    <p:sldId id="327" r:id="rId8"/>
    <p:sldId id="314" r:id="rId9"/>
    <p:sldId id="300" r:id="rId10"/>
    <p:sldId id="332" r:id="rId11"/>
    <p:sldId id="340" r:id="rId12"/>
    <p:sldId id="341" r:id="rId13"/>
    <p:sldId id="338" r:id="rId14"/>
    <p:sldId id="339" r:id="rId15"/>
    <p:sldId id="301" r:id="rId16"/>
    <p:sldId id="302" r:id="rId17"/>
    <p:sldId id="303" r:id="rId18"/>
    <p:sldId id="333" r:id="rId19"/>
    <p:sldId id="335" r:id="rId20"/>
    <p:sldId id="308" r:id="rId21"/>
    <p:sldId id="320" r:id="rId22"/>
  </p:sldIdLst>
  <p:sldSz cx="18288000" cy="10287000"/>
  <p:notesSz cx="6858000" cy="9144000"/>
  <p:embeddedFontLst>
    <p:embeddedFont>
      <p:font typeface="Aileron Heavy" panose="020B0604020202020204" charset="0"/>
      <p:regular r:id="rId24"/>
    </p:embeddedFont>
    <p:embeddedFont>
      <p:font typeface="Aileron Heavy Bold" panose="020B0604020202020204" charset="0"/>
      <p:regular r:id="rId25"/>
    </p:embeddedFont>
    <p:embeddedFont>
      <p:font typeface="Calibri" panose="020F0502020204030204" pitchFamily="34" charset="0"/>
      <p:regular r:id="rId26"/>
      <p:bold r:id="rId27"/>
      <p:italic r:id="rId28"/>
      <p:boldItalic r:id="rId29"/>
    </p:embeddedFont>
    <p:embeddedFont>
      <p:font typeface="Open Sans Hebrew Condensed Bold" panose="00000806000000000000" pitchFamily="2" charset="-79"/>
      <p:regular r:id="rId30"/>
      <p:bold r:id="rId31"/>
      <p:boldItalic r:id="rId32"/>
    </p:embeddedFont>
    <p:embeddedFont>
      <p:font typeface="Proxima Nova" panose="020B060402020202020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ssin, Emma D" initials="BED" lastIdx="1" clrIdx="0">
    <p:extLst>
      <p:ext uri="{19B8F6BF-5375-455C-9EA6-DF929625EA0E}">
        <p15:presenceInfo xmlns:p15="http://schemas.microsoft.com/office/powerpoint/2012/main" userId="Bassin, Emma D" providerId="None"/>
      </p:ext>
    </p:extLst>
  </p:cmAuthor>
  <p:cmAuthor id="2" name="Caitlin Thistle" initials="CT" lastIdx="5" clrIdx="1">
    <p:extLst>
      <p:ext uri="{19B8F6BF-5375-455C-9EA6-DF929625EA0E}">
        <p15:presenceInfo xmlns:p15="http://schemas.microsoft.com/office/powerpoint/2012/main" userId="3a14e556b20063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013E"/>
    <a:srgbClr val="D99694"/>
    <a:srgbClr val="DD5D00"/>
    <a:srgbClr val="D60751"/>
    <a:srgbClr val="054A8E"/>
    <a:srgbClr val="6E81AE"/>
    <a:srgbClr val="F3AE7B"/>
    <a:srgbClr val="00689D"/>
    <a:srgbClr val="6BBB99"/>
    <a:srgbClr val="E184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3819" autoAdjust="0"/>
  </p:normalViewPr>
  <p:slideViewPr>
    <p:cSldViewPr>
      <p:cViewPr varScale="1">
        <p:scale>
          <a:sx n="34" d="100"/>
          <a:sy n="34" d="100"/>
        </p:scale>
        <p:origin x="1834"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0760666971370361"/>
          <c:y val="0.10532092886967988"/>
          <c:w val="0.89210215560331108"/>
          <c:h val="0.78048787634605521"/>
        </c:manualLayout>
      </c:layout>
      <c:barChart>
        <c:barDir val="col"/>
        <c:grouping val="clustered"/>
        <c:varyColors val="0"/>
        <c:ser>
          <c:idx val="0"/>
          <c:order val="0"/>
          <c:tx>
            <c:strRef>
              <c:f>Sheet1!$B$1</c:f>
              <c:strCache>
                <c:ptCount val="1"/>
                <c:pt idx="0">
                  <c:v>Before</c:v>
                </c:pt>
              </c:strCache>
            </c:strRef>
          </c:tx>
          <c:spPr>
            <a:solidFill>
              <a:srgbClr val="D99694"/>
            </a:solidFill>
            <a:ln>
              <a:noFill/>
            </a:ln>
            <a:effectLst/>
          </c:spPr>
          <c:invertIfNegative val="0"/>
          <c:cat>
            <c:strRef>
              <c:f>Sheet1!$A$2:$A$4</c:f>
              <c:strCache>
                <c:ptCount val="3"/>
                <c:pt idx="0">
                  <c:v>Kenya</c:v>
                </c:pt>
                <c:pt idx="1">
                  <c:v>Indonesia</c:v>
                </c:pt>
                <c:pt idx="2">
                  <c:v>Tanzania</c:v>
                </c:pt>
              </c:strCache>
            </c:strRef>
          </c:cat>
          <c:val>
            <c:numRef>
              <c:f>Sheet1!$B$2:$B$4</c:f>
              <c:numCache>
                <c:formatCode>General</c:formatCode>
                <c:ptCount val="3"/>
                <c:pt idx="0">
                  <c:v>2.5</c:v>
                </c:pt>
                <c:pt idx="1">
                  <c:v>2</c:v>
                </c:pt>
                <c:pt idx="2">
                  <c:v>1.1000000000000001</c:v>
                </c:pt>
              </c:numCache>
            </c:numRef>
          </c:val>
          <c:extLst>
            <c:ext xmlns:c16="http://schemas.microsoft.com/office/drawing/2014/chart" uri="{C3380CC4-5D6E-409C-BE32-E72D297353CC}">
              <c16:uniqueId val="{00000000-FD4D-424E-878C-F8C97998F655}"/>
            </c:ext>
          </c:extLst>
        </c:ser>
        <c:ser>
          <c:idx val="1"/>
          <c:order val="1"/>
          <c:tx>
            <c:strRef>
              <c:f>Sheet1!$C$1</c:f>
              <c:strCache>
                <c:ptCount val="1"/>
                <c:pt idx="0">
                  <c:v>After</c:v>
                </c:pt>
              </c:strCache>
            </c:strRef>
          </c:tx>
          <c:spPr>
            <a:solidFill>
              <a:srgbClr val="AD013E"/>
            </a:solidFill>
            <a:ln>
              <a:noFill/>
            </a:ln>
            <a:effectLst/>
          </c:spPr>
          <c:invertIfNegative val="0"/>
          <c:cat>
            <c:strRef>
              <c:f>Sheet1!$A$2:$A$4</c:f>
              <c:strCache>
                <c:ptCount val="3"/>
                <c:pt idx="0">
                  <c:v>Kenya</c:v>
                </c:pt>
                <c:pt idx="1">
                  <c:v>Indonesia</c:v>
                </c:pt>
                <c:pt idx="2">
                  <c:v>Tanzania</c:v>
                </c:pt>
              </c:strCache>
            </c:strRef>
          </c:cat>
          <c:val>
            <c:numRef>
              <c:f>Sheet1!$C$2:$C$4</c:f>
              <c:numCache>
                <c:formatCode>General</c:formatCode>
                <c:ptCount val="3"/>
                <c:pt idx="0">
                  <c:v>6.6</c:v>
                </c:pt>
                <c:pt idx="1">
                  <c:v>3.6</c:v>
                </c:pt>
                <c:pt idx="2">
                  <c:v>2.2999999999999998</c:v>
                </c:pt>
              </c:numCache>
            </c:numRef>
          </c:val>
          <c:extLst>
            <c:ext xmlns:c16="http://schemas.microsoft.com/office/drawing/2014/chart" uri="{C3380CC4-5D6E-409C-BE32-E72D297353CC}">
              <c16:uniqueId val="{00000001-FD4D-424E-878C-F8C97998F655}"/>
            </c:ext>
          </c:extLst>
        </c:ser>
        <c:dLbls>
          <c:showLegendKey val="0"/>
          <c:showVal val="0"/>
          <c:showCatName val="0"/>
          <c:showSerName val="0"/>
          <c:showPercent val="0"/>
          <c:showBubbleSize val="0"/>
        </c:dLbls>
        <c:gapWidth val="219"/>
        <c:overlap val="-27"/>
        <c:axId val="442383736"/>
        <c:axId val="475928848"/>
      </c:barChart>
      <c:catAx>
        <c:axId val="442383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75928848"/>
        <c:crosses val="autoZero"/>
        <c:auto val="1"/>
        <c:lblAlgn val="ctr"/>
        <c:lblOffset val="100"/>
        <c:noMultiLvlLbl val="0"/>
      </c:catAx>
      <c:valAx>
        <c:axId val="4759288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42383736"/>
        <c:crosses val="autoZero"/>
        <c:crossBetween val="between"/>
      </c:valAx>
      <c:spPr>
        <a:noFill/>
        <a:ln>
          <a:noFill/>
        </a:ln>
        <a:effectLst/>
      </c:spPr>
    </c:plotArea>
    <c:legend>
      <c:legendPos val="t"/>
      <c:layout>
        <c:manualLayout>
          <c:xMode val="edge"/>
          <c:yMode val="edge"/>
          <c:x val="0.54306113240977327"/>
          <c:y val="0"/>
          <c:w val="0.44933549806794926"/>
          <c:h val="8.0111619866735956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99BC7B-2D8E-4BB2-89C3-B564F599DAB4}" type="datetimeFigureOut">
              <a:rPr lang="en-US" smtClean="0"/>
              <a:t>5/4/2021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19F06E-5C09-4463-ADDC-863B2CA6F140}" type="slidenum">
              <a:rPr lang="en-US" smtClean="0"/>
              <a:t>‹#›</a:t>
            </a:fld>
            <a:endParaRPr lang="en-US"/>
          </a:p>
        </p:txBody>
      </p:sp>
    </p:spTree>
    <p:extLst>
      <p:ext uri="{BB962C8B-B14F-4D97-AF65-F5344CB8AC3E}">
        <p14:creationId xmlns:p14="http://schemas.microsoft.com/office/powerpoint/2010/main" val="3158452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phighimpactpractices.org/high-impact-practices-in-family-planning-lis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phighimpactpractices.org/high-impact-practices-in-family-planning-lis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phighimpactpractices.org/partnership-structur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Arial" panose="020B0604020202020204" pitchFamily="34" charset="0"/>
                <a:cs typeface="Arial" panose="020B0604020202020204" pitchFamily="34" charset="0"/>
              </a:rPr>
              <a:t>I</a:t>
            </a:r>
            <a:r>
              <a:rPr lang="en-US" sz="1200" b="0" i="0" u="none" strike="noStrike" baseline="0" dirty="0">
                <a:solidFill>
                  <a:srgbClr val="1F1F1F"/>
                </a:solidFill>
                <a:latin typeface="Arial" panose="020B0604020202020204" pitchFamily="34" charset="0"/>
                <a:cs typeface="Arial" panose="020B0604020202020204" pitchFamily="34" charset="0"/>
              </a:rPr>
              <a:t>n order for voluntary family planning programs to be successful and sustainable, there needs to be strong national capacity to implement and manage programs, including capacity to mobilize and spend the necessary financial resources for family planning commodities, service delivery, demand creation, and training.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1F1F1F"/>
              </a:solidFill>
              <a:latin typeface="Arial" panose="020B0604020202020204" pitchFamily="34" charset="0"/>
              <a:cs typeface="Arial" panose="020B0604020202020204" pitchFamily="34" charset="0"/>
            </a:endParaRPr>
          </a:p>
          <a:p>
            <a:pPr algn="l"/>
            <a:r>
              <a:rPr lang="en-US" sz="1200" b="0" i="0" u="none" strike="noStrike" baseline="0" dirty="0">
                <a:solidFill>
                  <a:srgbClr val="000000"/>
                </a:solidFill>
                <a:latin typeface="Arial" panose="020B0604020202020204" pitchFamily="34" charset="0"/>
                <a:cs typeface="Arial" panose="020B0604020202020204" pitchFamily="34" charset="0"/>
              </a:rPr>
              <a:t>T</a:t>
            </a:r>
            <a:r>
              <a:rPr lang="en-US" sz="1200" b="0" i="0" u="none" strike="noStrike" baseline="0" dirty="0">
                <a:solidFill>
                  <a:srgbClr val="1F1F1F"/>
                </a:solidFill>
                <a:latin typeface="Arial" panose="020B0604020202020204" pitchFamily="34" charset="0"/>
                <a:cs typeface="Arial" panose="020B0604020202020204" pitchFamily="34" charset="0"/>
              </a:rPr>
              <a:t>his brief focuses primarily on </a:t>
            </a:r>
            <a:r>
              <a:rPr lang="en-US" sz="1200" b="1" i="0" u="none" strike="noStrike" baseline="0" dirty="0">
                <a:solidFill>
                  <a:srgbClr val="1F1F1F"/>
                </a:solidFill>
                <a:latin typeface="Arial" panose="020B0604020202020204" pitchFamily="34" charset="0"/>
                <a:cs typeface="Arial" panose="020B0604020202020204" pitchFamily="34" charset="0"/>
              </a:rPr>
              <a:t>public financing from general tax revenues</a:t>
            </a:r>
            <a:r>
              <a:rPr lang="en-US" sz="1200" b="0" i="0" u="none" strike="noStrike" baseline="0" dirty="0">
                <a:solidFill>
                  <a:srgbClr val="1F1F1F"/>
                </a:solidFill>
                <a:latin typeface="Arial" panose="020B0604020202020204" pitchFamily="34" charset="0"/>
                <a:cs typeface="Arial" panose="020B0604020202020204" pitchFamily="34" charset="0"/>
              </a:rPr>
              <a:t>, which are typically the primary source of domestic financing for health.</a:t>
            </a:r>
          </a:p>
          <a:p>
            <a:pPr algn="l"/>
            <a:endParaRPr lang="en-US" sz="1200" b="0" i="0" u="none" strike="noStrike" baseline="0" dirty="0">
              <a:solidFill>
                <a:srgbClr val="1F1F1F"/>
              </a:solidFill>
              <a:latin typeface="Arial" panose="020B0604020202020204" pitchFamily="34" charset="0"/>
              <a:cs typeface="Arial" panose="020B0604020202020204" pitchFamily="34" charset="0"/>
            </a:endParaRPr>
          </a:p>
          <a:p>
            <a:pPr algn="l"/>
            <a:r>
              <a:rPr lang="en-US" sz="1200" b="0" i="0" u="none" strike="noStrike" baseline="0" dirty="0">
                <a:solidFill>
                  <a:srgbClr val="1F1F1F"/>
                </a:solidFill>
                <a:latin typeface="Arial" panose="020B0604020202020204" pitchFamily="34" charset="0"/>
                <a:cs typeface="Arial" panose="020B0604020202020204" pitchFamily="34" charset="0"/>
              </a:rPr>
              <a:t>Photo Credit: </a:t>
            </a:r>
            <a:r>
              <a:rPr lang="en-US" b="0" i="0" dirty="0">
                <a:solidFill>
                  <a:srgbClr val="FFFFFF"/>
                </a:solidFill>
                <a:effectLst/>
                <a:latin typeface="Arial" panose="020B0604020202020204" pitchFamily="34" charset="0"/>
                <a:cs typeface="Arial" panose="020B0604020202020204" pitchFamily="34" charset="0"/>
              </a:rPr>
              <a:t>Russell Watkins/Department for International Development</a:t>
            </a:r>
          </a:p>
          <a:p>
            <a:pPr algn="l"/>
            <a:endParaRPr lang="en-US" sz="1200" b="0" i="0" dirty="0">
              <a:solidFill>
                <a:srgbClr val="FFFFFF"/>
              </a:solidFill>
              <a:effectLst/>
              <a:latin typeface="Arial" panose="020B0604020202020204" pitchFamily="34" charset="0"/>
              <a:cs typeface="Arial" panose="020B0604020202020204" pitchFamily="34" charset="0"/>
            </a:endParaRPr>
          </a:p>
          <a:p>
            <a:pPr algn="l"/>
            <a:r>
              <a:rPr lang="en-US" sz="1200" b="0" i="0" dirty="0">
                <a:solidFill>
                  <a:srgbClr val="FFFFFF"/>
                </a:solidFill>
                <a:effectLst/>
                <a:latin typeface="Arial" panose="020B0604020202020204" pitchFamily="34" charset="0"/>
                <a:cs typeface="Arial" panose="020B0604020202020204" pitchFamily="34" charset="0"/>
              </a:rPr>
              <a:t>REVISED: 5/4/21</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a:t>
            </a:fld>
            <a:endParaRPr lang="en-US"/>
          </a:p>
        </p:txBody>
      </p:sp>
    </p:spTree>
    <p:extLst>
      <p:ext uri="{BB962C8B-B14F-4D97-AF65-F5344CB8AC3E}">
        <p14:creationId xmlns:p14="http://schemas.microsoft.com/office/powerpoint/2010/main" val="2498793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b="1" dirty="0">
                <a:solidFill>
                  <a:srgbClr val="AD013E"/>
                </a:solidFill>
                <a:latin typeface="Arial" panose="020B0604020202020204" pitchFamily="34" charset="0"/>
                <a:cs typeface="Arial" panose="020B0604020202020204" pitchFamily="34" charset="0"/>
              </a:rPr>
              <a:t>Increased allocation </a:t>
            </a:r>
            <a:r>
              <a:rPr lang="en-US" sz="1200" dirty="0">
                <a:solidFill>
                  <a:srgbClr val="000000"/>
                </a:solidFill>
                <a:latin typeface="Arial" panose="020B0604020202020204" pitchFamily="34" charset="0"/>
                <a:cs typeface="Arial" panose="020B0604020202020204" pitchFamily="34" charset="0"/>
              </a:rPr>
              <a:t>of public revenues to family planning.</a:t>
            </a:r>
          </a:p>
          <a:p>
            <a:pPr marL="628650" lvl="1" indent="-171450">
              <a:spcAft>
                <a:spcPts val="2400"/>
              </a:spcAft>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At the national and local levels, governments have committed budgetary resources to family planning, most commonly for the purchase of contraceptive commodities and supplies. </a:t>
            </a:r>
          </a:p>
          <a:p>
            <a:pPr marL="171450" indent="-171450">
              <a:spcAft>
                <a:spcPts val="2400"/>
              </a:spcAft>
              <a:buFont typeface="Arial" panose="020B0604020202020204" pitchFamily="34" charset="0"/>
              <a:buChar char="•"/>
            </a:pPr>
            <a:r>
              <a:rPr lang="en-US" sz="1200" b="1" dirty="0">
                <a:solidFill>
                  <a:srgbClr val="AD013E"/>
                </a:solidFill>
                <a:latin typeface="Arial" panose="020B0604020202020204" pitchFamily="34" charset="0"/>
                <a:cs typeface="Arial" panose="020B0604020202020204" pitchFamily="34" charset="0"/>
              </a:rPr>
              <a:t>Increased execution </a:t>
            </a:r>
            <a:r>
              <a:rPr lang="en-US" sz="1200" dirty="0">
                <a:solidFill>
                  <a:srgbClr val="000000"/>
                </a:solidFill>
                <a:latin typeface="Arial" panose="020B0604020202020204" pitchFamily="34" charset="0"/>
                <a:cs typeface="Arial" panose="020B0604020202020204" pitchFamily="34" charset="0"/>
              </a:rPr>
              <a:t>of funds allocated to family planning.</a:t>
            </a:r>
          </a:p>
          <a:p>
            <a:pPr marL="628650" lvl="1" indent="-171450">
              <a:spcAft>
                <a:spcPts val="2400"/>
              </a:spcAft>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While advocacy is often targeted at increasing budget allocation, it is critical to also ensure that the allocated budgets are spent fully and on time. </a:t>
            </a:r>
          </a:p>
          <a:p>
            <a:pPr marL="628650" lvl="1" indent="-171450">
              <a:spcAft>
                <a:spcPts val="2400"/>
              </a:spcAft>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There are a wide variety of reasons why execution rates of family planning budgets may be low, including that funds are not released or they are released too late; funds are redirected to other uses; or cumbersome procurement processes cause delays. </a:t>
            </a:r>
          </a:p>
          <a:p>
            <a:pPr marL="171450" lvl="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Improved </a:t>
            </a:r>
            <a:r>
              <a:rPr lang="en-US" sz="1200" b="1" dirty="0">
                <a:solidFill>
                  <a:srgbClr val="AD013E"/>
                </a:solidFill>
                <a:latin typeface="Arial" panose="020B0604020202020204" pitchFamily="34" charset="0"/>
                <a:cs typeface="Arial" panose="020B0604020202020204" pitchFamily="34" charset="0"/>
              </a:rPr>
              <a:t>efficiency in the use </a:t>
            </a:r>
            <a:r>
              <a:rPr lang="en-US" sz="1200" dirty="0">
                <a:solidFill>
                  <a:srgbClr val="000000"/>
                </a:solidFill>
                <a:latin typeface="Arial" panose="020B0604020202020204" pitchFamily="34" charset="0"/>
                <a:cs typeface="Arial" panose="020B0604020202020204" pitchFamily="34" charset="0"/>
              </a:rPr>
              <a:t>of funds.</a:t>
            </a:r>
          </a:p>
          <a:p>
            <a:pPr marL="628650" lvl="1" indent="-171450">
              <a:spcAft>
                <a:spcPts val="2400"/>
              </a:spcAft>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Regardless of the size of the family planning budget, it is essential to scrutinize how funds are used to deliver the best results for the cost. </a:t>
            </a:r>
          </a:p>
          <a:p>
            <a:pPr marL="628650" lvl="1" indent="-171450">
              <a:spcAft>
                <a:spcPts val="2400"/>
              </a:spcAft>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Many countries have made significant strides in ensuring that the best price is received for commodities and that service delivery is provided efficiently. </a:t>
            </a:r>
          </a:p>
          <a:p>
            <a:pPr marL="171450" lvl="0" indent="-171450">
              <a:spcAft>
                <a:spcPts val="2400"/>
              </a:spcAft>
              <a:buFont typeface="Arial" panose="020B0604020202020204" pitchFamily="34" charset="0"/>
              <a:buChar char="•"/>
            </a:pPr>
            <a:r>
              <a:rPr lang="en-US" sz="1200" b="1" dirty="0">
                <a:solidFill>
                  <a:srgbClr val="AD013E"/>
                </a:solidFill>
                <a:latin typeface="Arial" panose="020B0604020202020204" pitchFamily="34" charset="0"/>
                <a:cs typeface="Arial" panose="020B0604020202020204" pitchFamily="34" charset="0"/>
              </a:rPr>
              <a:t>Additional financing mechanisms </a:t>
            </a:r>
            <a:r>
              <a:rPr lang="en-US" sz="1200" dirty="0">
                <a:solidFill>
                  <a:srgbClr val="000000"/>
                </a:solidFill>
                <a:latin typeface="Arial" panose="020B0604020202020204" pitchFamily="34" charset="0"/>
                <a:cs typeface="Arial" panose="020B0604020202020204" pitchFamily="34" charset="0"/>
              </a:rPr>
              <a:t>leveraged.</a:t>
            </a:r>
          </a:p>
          <a:p>
            <a:pPr marL="628650" lvl="1" indent="-171450">
              <a:spcAft>
                <a:spcPts val="2400"/>
              </a:spcAft>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Other non-budgetary mechanisms may be used to fund health services, particularly in countries with more developed health financing systems. </a:t>
            </a:r>
          </a:p>
          <a:p>
            <a:pPr marL="628650" lvl="1" indent="-171450">
              <a:spcAft>
                <a:spcPts val="2400"/>
              </a:spcAft>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In these countries, family planning advocates should ensure that family planning has a dedicated financing stream or that contraceptive commodities and services are included within health benefit packages. </a:t>
            </a:r>
            <a:endParaRPr lang="en-US" sz="1200" dirty="0">
              <a:solidFill>
                <a:srgbClr val="000000"/>
              </a:solidFill>
              <a:latin typeface="Arial" panose="020B0604020202020204" pitchFamily="34" charset="0"/>
              <a:cs typeface="Arial" panose="020B0604020202020204" pitchFamily="34" charset="0"/>
            </a:endParaRPr>
          </a:p>
          <a:p>
            <a:pPr marL="0" indent="0">
              <a:spcAft>
                <a:spcPts val="2400"/>
              </a:spcAft>
              <a:buFont typeface="Arial" panose="020B0604020202020204" pitchFamily="34" charset="0"/>
              <a:buNone/>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10</a:t>
            </a:fld>
            <a:endParaRPr lang="en-US"/>
          </a:p>
        </p:txBody>
      </p:sp>
    </p:spTree>
    <p:extLst>
      <p:ext uri="{BB962C8B-B14F-4D97-AF65-F5344CB8AC3E}">
        <p14:creationId xmlns:p14="http://schemas.microsoft.com/office/powerpoint/2010/main" val="2793581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b="1" dirty="0">
                <a:solidFill>
                  <a:srgbClr val="AD013E"/>
                </a:solidFill>
                <a:latin typeface="Arial" panose="020B0604020202020204" pitchFamily="34" charset="0"/>
                <a:cs typeface="Arial" panose="020B0604020202020204" pitchFamily="34" charset="0"/>
              </a:rPr>
              <a:t>Increased allocation </a:t>
            </a:r>
            <a:r>
              <a:rPr lang="en-US" sz="1200" dirty="0">
                <a:solidFill>
                  <a:srgbClr val="000000"/>
                </a:solidFill>
                <a:latin typeface="Arial" panose="020B0604020202020204" pitchFamily="34" charset="0"/>
                <a:cs typeface="Arial" panose="020B0604020202020204" pitchFamily="34" charset="0"/>
              </a:rPr>
              <a:t>of public revenues to family planning.</a:t>
            </a:r>
          </a:p>
          <a:p>
            <a:pPr marL="628650" marR="0" lvl="1"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b="0" i="0" u="none" strike="noStrike" baseline="0" dirty="0">
                <a:solidFill>
                  <a:srgbClr val="211D1E"/>
                </a:solidFill>
                <a:latin typeface="Arial" panose="020B0604020202020204" pitchFamily="34" charset="0"/>
                <a:cs typeface="Arial" panose="020B0604020202020204" pitchFamily="34" charset="0"/>
              </a:rPr>
              <a:t>At the national and local levels, governments have committed budgetary resources to family planning, most commonly for the purchase of contraceptive commodities and supplies. </a:t>
            </a:r>
          </a:p>
          <a:p>
            <a:pPr marL="628650" marR="0" lvl="1"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b="0" i="0" u="none" strike="noStrike" baseline="0" dirty="0">
                <a:solidFill>
                  <a:srgbClr val="211D1E"/>
                </a:solidFill>
                <a:latin typeface="Arial" panose="020B0604020202020204" pitchFamily="34" charset="0"/>
                <a:cs typeface="Arial" panose="020B0604020202020204" pitchFamily="34" charset="0"/>
              </a:rPr>
              <a:t>While it is recognized that investments in family planning need to go beyond commodities and supplies to include all core components of an effective program, the examples below reflect the fact that other elements of family planning programs are often not explicitly stated in line-item budgets. </a:t>
            </a:r>
          </a:p>
          <a:p>
            <a:pPr marL="628650" marR="0" lvl="1"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b="0" i="0" u="none" strike="noStrike" baseline="0" dirty="0">
                <a:solidFill>
                  <a:srgbClr val="211D1E"/>
                </a:solidFill>
                <a:latin typeface="Arial" panose="020B0604020202020204" pitchFamily="34" charset="0"/>
                <a:cs typeface="Arial" panose="020B0604020202020204" pitchFamily="34" charset="0"/>
              </a:rPr>
              <a:t>Examples</a:t>
            </a:r>
            <a:endParaRPr lang="en-US" sz="1200" b="0" i="0" u="none" strike="noStrike" baseline="0" dirty="0">
              <a:solidFill>
                <a:srgbClr val="000000"/>
              </a:solidFill>
              <a:latin typeface="Arial" panose="020B0604020202020204" pitchFamily="34" charset="0"/>
              <a:cs typeface="Arial" panose="020B0604020202020204" pitchFamily="34" charset="0"/>
            </a:endParaRPr>
          </a:p>
          <a:p>
            <a:pPr marL="1085850" lvl="2" indent="-171450">
              <a:spcAft>
                <a:spcPts val="2400"/>
              </a:spcAft>
              <a:buFont typeface="Arial" panose="020B0604020202020204" pitchFamily="34" charset="0"/>
              <a:buChar char="•"/>
            </a:pPr>
            <a:r>
              <a:rPr lang="en-US" sz="1200" b="1" i="0" u="none" strike="noStrike" baseline="0" dirty="0">
                <a:solidFill>
                  <a:srgbClr val="000000"/>
                </a:solidFill>
                <a:latin typeface="Arial" panose="020B0604020202020204" pitchFamily="34" charset="0"/>
                <a:cs typeface="Arial" panose="020B0604020202020204" pitchFamily="34" charset="0"/>
              </a:rPr>
              <a:t>Kenya</a:t>
            </a:r>
            <a:r>
              <a:rPr lang="en-US" sz="1200" b="0" i="0" u="none" strike="noStrike" baseline="0" dirty="0">
                <a:solidFill>
                  <a:srgbClr val="000000"/>
                </a:solidFill>
                <a:latin typeface="Arial" panose="020B0604020202020204" pitchFamily="34" charset="0"/>
                <a:cs typeface="Arial" panose="020B0604020202020204" pitchFamily="34" charset="0"/>
              </a:rPr>
              <a:t> increased its allocation for family planning commodities from $2.5 million in fiscal year 2005/2006 </a:t>
            </a:r>
            <a:r>
              <a:rPr lang="en-US" sz="1200" b="0" i="0" u="none" strike="noStrike" baseline="0" dirty="0">
                <a:solidFill>
                  <a:srgbClr val="1F1F1F"/>
                </a:solidFill>
                <a:latin typeface="Arial" panose="020B0604020202020204" pitchFamily="34" charset="0"/>
                <a:cs typeface="Arial" panose="020B0604020202020204" pitchFamily="34" charset="0"/>
              </a:rPr>
              <a:t>to $6.6 million in 2012/2013, and national government commitments to family planning overall grew to $8.0 million. As of 2017, all 47 counties in the country have committed to having a budget line for family planning by 2020. </a:t>
            </a:r>
          </a:p>
          <a:p>
            <a:pPr marL="1085850" lvl="2" indent="-171450">
              <a:spcAft>
                <a:spcPts val="2400"/>
              </a:spcAft>
              <a:buFont typeface="Arial" panose="020B0604020202020204" pitchFamily="34" charset="0"/>
              <a:buChar char="•"/>
            </a:pPr>
            <a:r>
              <a:rPr lang="en-US" sz="1200" b="0" i="0" u="none" strike="noStrike" baseline="0" dirty="0">
                <a:solidFill>
                  <a:srgbClr val="1F1F1F"/>
                </a:solidFill>
                <a:latin typeface="Arial" panose="020B0604020202020204" pitchFamily="34" charset="0"/>
                <a:cs typeface="Arial" panose="020B0604020202020204" pitchFamily="34" charset="0"/>
              </a:rPr>
              <a:t>In 2016, </a:t>
            </a:r>
            <a:r>
              <a:rPr lang="en-US" sz="1200" b="1" i="0" u="none" strike="noStrike" baseline="0" dirty="0">
                <a:solidFill>
                  <a:srgbClr val="1F1F1F"/>
                </a:solidFill>
                <a:latin typeface="Arial" panose="020B0604020202020204" pitchFamily="34" charset="0"/>
                <a:cs typeface="Arial" panose="020B0604020202020204" pitchFamily="34" charset="0"/>
              </a:rPr>
              <a:t>Tanzania</a:t>
            </a:r>
            <a:r>
              <a:rPr lang="en-US" sz="1200" b="0" i="0" u="none" strike="noStrike" baseline="0" dirty="0">
                <a:solidFill>
                  <a:srgbClr val="1F1F1F"/>
                </a:solidFill>
                <a:latin typeface="Arial" panose="020B0604020202020204" pitchFamily="34" charset="0"/>
                <a:cs typeface="Arial" panose="020B0604020202020204" pitchFamily="34" charset="0"/>
              </a:rPr>
              <a:t> increased its national family planning budget from $1.1 million to $2.3 million.</a:t>
            </a:r>
          </a:p>
          <a:p>
            <a:pPr marL="1085850" lvl="2" indent="-171450">
              <a:spcAft>
                <a:spcPts val="2400"/>
              </a:spcAft>
              <a:buFont typeface="Arial" panose="020B0604020202020204" pitchFamily="34" charset="0"/>
              <a:buChar char="•"/>
            </a:pPr>
            <a:r>
              <a:rPr lang="en-US" sz="1200" b="0" i="0" u="none" strike="noStrike" baseline="0" dirty="0">
                <a:solidFill>
                  <a:srgbClr val="1F1F1F"/>
                </a:solidFill>
                <a:latin typeface="Arial" panose="020B0604020202020204" pitchFamily="34" charset="0"/>
                <a:cs typeface="Arial" panose="020B0604020202020204" pitchFamily="34" charset="0"/>
              </a:rPr>
              <a:t>Five districts in </a:t>
            </a:r>
            <a:r>
              <a:rPr lang="en-US" sz="1200" b="1" i="0" u="none" strike="noStrike" baseline="0" dirty="0">
                <a:solidFill>
                  <a:srgbClr val="1F1F1F"/>
                </a:solidFill>
                <a:latin typeface="Arial" panose="020B0604020202020204" pitchFamily="34" charset="0"/>
                <a:cs typeface="Arial" panose="020B0604020202020204" pitchFamily="34" charset="0"/>
              </a:rPr>
              <a:t>Indonesia </a:t>
            </a:r>
            <a:r>
              <a:rPr lang="en-US" sz="1200" b="0" i="0" u="none" strike="noStrike" baseline="0" dirty="0">
                <a:solidFill>
                  <a:srgbClr val="1F1F1F"/>
                </a:solidFill>
                <a:latin typeface="Arial" panose="020B0604020202020204" pitchFamily="34" charset="0"/>
                <a:cs typeface="Arial" panose="020B0604020202020204" pitchFamily="34" charset="0"/>
              </a:rPr>
              <a:t>increased their family planning budget allocations by an average of 76% to a total of $3.6 million between 2014 and 2016. In addition, the Government of Indonesia announced significant additional funding assistance for health programs, including family planning, to local governments in its renewed FP2020 commitment in July 2017. </a:t>
            </a:r>
          </a:p>
          <a:p>
            <a:pPr marL="1085850" lvl="2" indent="-171450">
              <a:spcAft>
                <a:spcPts val="2400"/>
              </a:spcAft>
              <a:buFont typeface="Arial" panose="020B0604020202020204" pitchFamily="34" charset="0"/>
              <a:buChar char="•"/>
            </a:pPr>
            <a:r>
              <a:rPr lang="en-US" sz="1200" b="0" i="0" u="none" strike="noStrike" baseline="0" dirty="0">
                <a:solidFill>
                  <a:srgbClr val="1F1F1F"/>
                </a:solidFill>
                <a:latin typeface="Arial" panose="020B0604020202020204" pitchFamily="34" charset="0"/>
                <a:cs typeface="Arial" panose="020B0604020202020204" pitchFamily="34" charset="0"/>
              </a:rPr>
              <a:t>In Lagos State in </a:t>
            </a:r>
            <a:r>
              <a:rPr lang="en-US" sz="1200" b="1" i="0" u="none" strike="noStrike" baseline="0" dirty="0">
                <a:solidFill>
                  <a:srgbClr val="1F1F1F"/>
                </a:solidFill>
                <a:latin typeface="Arial" panose="020B0604020202020204" pitchFamily="34" charset="0"/>
                <a:cs typeface="Arial" panose="020B0604020202020204" pitchFamily="34" charset="0"/>
              </a:rPr>
              <a:t>Nigeria</a:t>
            </a:r>
            <a:r>
              <a:rPr lang="en-US" sz="1200" b="0" i="0" u="none" strike="noStrike" baseline="0" dirty="0">
                <a:solidFill>
                  <a:srgbClr val="1F1F1F"/>
                </a:solidFill>
                <a:latin typeface="Arial" panose="020B0604020202020204" pitchFamily="34" charset="0"/>
                <a:cs typeface="Arial" panose="020B0604020202020204" pitchFamily="34" charset="0"/>
              </a:rPr>
              <a:t>, contraceptive methods are provided free in public facilities, but user fees for consumables such as syringes and gloves were found to be a barrier to family planning uptake. Through engagement in the budget preparation process, civil society successfully advocated for the inclusion of a budget line for family planning consumables in the 2017 budget</a:t>
            </a: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11</a:t>
            </a:fld>
            <a:endParaRPr lang="en-US"/>
          </a:p>
        </p:txBody>
      </p:sp>
    </p:spTree>
    <p:extLst>
      <p:ext uri="{BB962C8B-B14F-4D97-AF65-F5344CB8AC3E}">
        <p14:creationId xmlns:p14="http://schemas.microsoft.com/office/powerpoint/2010/main" val="2220134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spcAft>
                <a:spcPts val="2400"/>
              </a:spcAft>
              <a:buFont typeface="Arial" panose="020B0604020202020204" pitchFamily="34" charset="0"/>
              <a:buChar char="•"/>
            </a:pPr>
            <a:r>
              <a:rPr lang="en-US" sz="1200" b="1" dirty="0">
                <a:solidFill>
                  <a:srgbClr val="AD013E"/>
                </a:solidFill>
                <a:latin typeface="Arial" panose="020B0604020202020204" pitchFamily="34" charset="0"/>
                <a:cs typeface="Arial" panose="020B0604020202020204" pitchFamily="34" charset="0"/>
              </a:rPr>
              <a:t>Increased execution </a:t>
            </a:r>
            <a:r>
              <a:rPr lang="en-US" sz="1200" dirty="0">
                <a:solidFill>
                  <a:srgbClr val="000000"/>
                </a:solidFill>
                <a:latin typeface="Arial" panose="020B0604020202020204" pitchFamily="34" charset="0"/>
                <a:cs typeface="Arial" panose="020B0604020202020204" pitchFamily="34" charset="0"/>
              </a:rPr>
              <a:t>of funds allocated to family planning.</a:t>
            </a:r>
          </a:p>
          <a:p>
            <a:pPr marL="628650" lvl="1" indent="-171450">
              <a:spcAft>
                <a:spcPts val="2400"/>
              </a:spcAft>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While advocacy is often targeted at increasing budget allocation, it is critical to also ensure that the allocated budgets are spent fully and on time. </a:t>
            </a:r>
          </a:p>
          <a:p>
            <a:pPr marL="628650" lvl="1" indent="-171450">
              <a:spcAft>
                <a:spcPts val="2400"/>
              </a:spcAft>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There are a wide variety of reasons why execution rates of family planning budgets may be low, including that funds are not released or they are released too late; funds are redirected to other uses; or cumbersome procurement processes cause delays. </a:t>
            </a:r>
          </a:p>
          <a:p>
            <a:pPr marL="628650" lvl="1" indent="-171450" algn="l">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Examples</a:t>
            </a:r>
            <a:endParaRPr lang="en-US" sz="1200" b="0" i="0" u="none" strike="noStrike" baseline="0" dirty="0">
              <a:solidFill>
                <a:srgbClr val="000000"/>
              </a:solidFill>
              <a:latin typeface="Arial" panose="020B0604020202020204" pitchFamily="34" charset="0"/>
              <a:cs typeface="Arial" panose="020B0604020202020204" pitchFamily="34" charset="0"/>
            </a:endParaRPr>
          </a:p>
          <a:p>
            <a:pPr marL="1085850" lvl="2" indent="-171450" algn="l">
              <a:spcAft>
                <a:spcPts val="2400"/>
              </a:spcAft>
              <a:buFont typeface="Arial" panose="020B0604020202020204" pitchFamily="34" charset="0"/>
              <a:buChar char="•"/>
            </a:pPr>
            <a:r>
              <a:rPr lang="en-US" sz="1200" b="1" i="0" u="none" strike="noStrike" baseline="0" dirty="0">
                <a:solidFill>
                  <a:srgbClr val="000000"/>
                </a:solidFill>
                <a:latin typeface="Arial" panose="020B0604020202020204" pitchFamily="34" charset="0"/>
                <a:cs typeface="Arial" panose="020B0604020202020204" pitchFamily="34" charset="0"/>
              </a:rPr>
              <a:t>Guatemala</a:t>
            </a:r>
            <a:r>
              <a:rPr lang="en-US" sz="1200" b="0" i="0" u="none" strike="noStrike" baseline="0" dirty="0">
                <a:solidFill>
                  <a:srgbClr val="000000"/>
                </a:solidFill>
                <a:latin typeface="Arial" panose="020B0604020202020204" pitchFamily="34" charset="0"/>
                <a:cs typeface="Arial" panose="020B0604020202020204" pitchFamily="34" charset="0"/>
              </a:rPr>
              <a:t> increased its allocation of public-sector funds for contraceptive procurement from $0.43 million </a:t>
            </a:r>
            <a:r>
              <a:rPr lang="en-US" sz="1200" b="0" i="0" u="none" strike="noStrike" baseline="0" dirty="0">
                <a:solidFill>
                  <a:srgbClr val="1F1F1F"/>
                </a:solidFill>
                <a:latin typeface="Arial" panose="020B0604020202020204" pitchFamily="34" charset="0"/>
                <a:cs typeface="Arial" panose="020B0604020202020204" pitchFamily="34" charset="0"/>
              </a:rPr>
              <a:t>in 2006 to $3.5 million in 2016. Despite an earmarked tax on alcohol to pay for family planning and reproductive health, which raised $4.3 million in 2006 and increased to $7.3 million in 2016, use of these funds was difficult to track and they were often used for general programming by the Ministry of Health. The creation of a family planning and reproductive health line item and a specific allocation for contraceptives, as well as the creation of the National Commission for Contraceptive Security tasked with tracking the use of family planning spending, increased accountability in the use of these funds. </a:t>
            </a:r>
          </a:p>
          <a:p>
            <a:pPr marL="1085850" lvl="2" indent="-171450" algn="l">
              <a:spcAft>
                <a:spcPts val="2400"/>
              </a:spcAft>
              <a:buFont typeface="Arial" panose="020B0604020202020204" pitchFamily="34" charset="0"/>
              <a:buChar char="•"/>
            </a:pPr>
            <a:r>
              <a:rPr lang="en-US" sz="1200" b="0" i="0" u="none" strike="noStrike" baseline="0" dirty="0">
                <a:solidFill>
                  <a:srgbClr val="1F1F1F"/>
                </a:solidFill>
                <a:latin typeface="Arial" panose="020B0604020202020204" pitchFamily="34" charset="0"/>
                <a:cs typeface="Arial" panose="020B0604020202020204" pitchFamily="34" charset="0"/>
              </a:rPr>
              <a:t>In </a:t>
            </a:r>
            <a:r>
              <a:rPr lang="en-US" sz="1200" b="1" i="0" u="none" strike="noStrike" baseline="0" dirty="0">
                <a:solidFill>
                  <a:srgbClr val="1F1F1F"/>
                </a:solidFill>
                <a:latin typeface="Arial" panose="020B0604020202020204" pitchFamily="34" charset="0"/>
                <a:cs typeface="Arial" panose="020B0604020202020204" pitchFamily="34" charset="0"/>
              </a:rPr>
              <a:t>eSwatini</a:t>
            </a:r>
            <a:r>
              <a:rPr lang="en-US" sz="1200" b="0" i="0" u="none" strike="noStrike" baseline="0" dirty="0">
                <a:solidFill>
                  <a:srgbClr val="1F1F1F"/>
                </a:solidFill>
                <a:latin typeface="Arial" panose="020B0604020202020204" pitchFamily="34" charset="0"/>
                <a:cs typeface="Arial" panose="020B0604020202020204" pitchFamily="34" charset="0"/>
              </a:rPr>
              <a:t>, the Ministry of Health has succeeded in increasing budget execution through routine budget performance monitoring. Through the use of understandable dashboards drawn from routine budget execution information, senior management proactively identify and address underspending. This process informed the reprogramming of funds at the end of the fiscal year 2014/2015 for the purchase of antiretroviral drugs, improving budget utilization from 92% to 98%. A similar process could be implemented to address underspending on family planning line items. </a:t>
            </a: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12</a:t>
            </a:fld>
            <a:endParaRPr lang="en-US"/>
          </a:p>
        </p:txBody>
      </p:sp>
    </p:spTree>
    <p:extLst>
      <p:ext uri="{BB962C8B-B14F-4D97-AF65-F5344CB8AC3E}">
        <p14:creationId xmlns:p14="http://schemas.microsoft.com/office/powerpoint/2010/main" val="2067854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2400"/>
              </a:spcAft>
              <a:buFont typeface="Arial" panose="020B0604020202020204" pitchFamily="34" charset="0"/>
              <a:buNone/>
            </a:pPr>
            <a:r>
              <a:rPr lang="en-US" sz="1200" dirty="0">
                <a:solidFill>
                  <a:srgbClr val="000000"/>
                </a:solidFill>
                <a:latin typeface="Arial" panose="020B0604020202020204" pitchFamily="34" charset="0"/>
                <a:cs typeface="Arial" panose="020B0604020202020204" pitchFamily="34" charset="0"/>
              </a:rPr>
              <a:t>Improved </a:t>
            </a:r>
            <a:r>
              <a:rPr lang="en-US" sz="1200" b="1" dirty="0">
                <a:solidFill>
                  <a:srgbClr val="AD013E"/>
                </a:solidFill>
                <a:latin typeface="Arial" panose="020B0604020202020204" pitchFamily="34" charset="0"/>
                <a:cs typeface="Arial" panose="020B0604020202020204" pitchFamily="34" charset="0"/>
              </a:rPr>
              <a:t>efficiency in the use </a:t>
            </a:r>
            <a:r>
              <a:rPr lang="en-US" sz="1200" dirty="0">
                <a:solidFill>
                  <a:srgbClr val="000000"/>
                </a:solidFill>
                <a:latin typeface="Arial" panose="020B0604020202020204" pitchFamily="34" charset="0"/>
                <a:cs typeface="Arial" panose="020B0604020202020204" pitchFamily="34" charset="0"/>
              </a:rPr>
              <a:t>of funds.</a:t>
            </a:r>
          </a:p>
          <a:p>
            <a:pPr marL="171450" lvl="0" indent="-171450">
              <a:spcAft>
                <a:spcPts val="2400"/>
              </a:spcAft>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The following examples highlight some of the ways in which countries have achieved cost savings through improved efficiency: </a:t>
            </a:r>
            <a:endParaRPr lang="en-US" sz="1200" b="0" i="0" u="none" strike="noStrike" baseline="0" dirty="0">
              <a:solidFill>
                <a:srgbClr val="000000"/>
              </a:solidFill>
              <a:latin typeface="Arial" panose="020B0604020202020204" pitchFamily="34" charset="0"/>
              <a:cs typeface="Arial" panose="020B0604020202020204" pitchFamily="34" charset="0"/>
            </a:endParaRPr>
          </a:p>
          <a:p>
            <a:pPr marL="628650" lvl="1" indent="-171450">
              <a:spcAft>
                <a:spcPts val="2400"/>
              </a:spcAft>
              <a:buFont typeface="Arial" panose="020B0604020202020204" pitchFamily="34" charset="0"/>
              <a:buChar char="•"/>
            </a:pPr>
            <a:r>
              <a:rPr lang="en-US" sz="1200" b="1" i="0" u="none" strike="noStrike" baseline="0" dirty="0">
                <a:solidFill>
                  <a:srgbClr val="1F1F1F"/>
                </a:solidFill>
                <a:latin typeface="Arial" panose="020B0604020202020204" pitchFamily="34" charset="0"/>
                <a:cs typeface="Arial" panose="020B0604020202020204" pitchFamily="34" charset="0"/>
              </a:rPr>
              <a:t>Investing in evidence-based programming </a:t>
            </a:r>
            <a:r>
              <a:rPr lang="en-US" sz="1200" b="0" i="0" u="none" strike="noStrike" baseline="0" dirty="0">
                <a:solidFill>
                  <a:srgbClr val="1F1F1F"/>
                </a:solidFill>
                <a:latin typeface="Arial" panose="020B0604020202020204" pitchFamily="34" charset="0"/>
                <a:cs typeface="Arial" panose="020B0604020202020204" pitchFamily="34" charset="0"/>
              </a:rPr>
              <a:t>by prioritizing high-impact, cost-effective interventions, drawing on evidence of programs that have cost-effectiveness assessments.</a:t>
            </a:r>
          </a:p>
          <a:p>
            <a:pPr marL="628650" lvl="1" indent="-171450">
              <a:spcAft>
                <a:spcPts val="2400"/>
              </a:spcAft>
              <a:buFont typeface="Arial" panose="020B0604020202020204" pitchFamily="34" charset="0"/>
              <a:buChar char="•"/>
            </a:pPr>
            <a:r>
              <a:rPr lang="en-US" sz="1200" b="1" i="0" u="none" strike="noStrike" baseline="0" dirty="0">
                <a:solidFill>
                  <a:srgbClr val="1F1F1F"/>
                </a:solidFill>
                <a:latin typeface="Arial" panose="020B0604020202020204" pitchFamily="34" charset="0"/>
                <a:cs typeface="Arial" panose="020B0604020202020204" pitchFamily="34" charset="0"/>
              </a:rPr>
              <a:t>Implementing strategic purchasing reforms, </a:t>
            </a:r>
            <a:r>
              <a:rPr lang="en-US" sz="1200" b="0" i="0" u="none" strike="noStrike" baseline="0" dirty="0">
                <a:solidFill>
                  <a:srgbClr val="1F1F1F"/>
                </a:solidFill>
                <a:latin typeface="Arial" panose="020B0604020202020204" pitchFamily="34" charset="0"/>
                <a:cs typeface="Arial" panose="020B0604020202020204" pitchFamily="34" charset="0"/>
              </a:rPr>
              <a:t>including promoting a payer-provider split by contracting out services to private or nongovernmental organizations or implementing performance- or results-based financing programs in the public sector.</a:t>
            </a:r>
          </a:p>
          <a:p>
            <a:pPr marL="628650" lvl="1" indent="-171450">
              <a:spcAft>
                <a:spcPts val="2400"/>
              </a:spcAft>
              <a:buFont typeface="Arial" panose="020B0604020202020204" pitchFamily="34" charset="0"/>
              <a:buChar char="•"/>
            </a:pPr>
            <a:r>
              <a:rPr lang="en-US" sz="1200" b="1" i="0" u="none" strike="noStrike" baseline="0" dirty="0">
                <a:solidFill>
                  <a:srgbClr val="1F1F1F"/>
                </a:solidFill>
                <a:latin typeface="Arial" panose="020B0604020202020204" pitchFamily="34" charset="0"/>
                <a:cs typeface="Arial" panose="020B0604020202020204" pitchFamily="34" charset="0"/>
              </a:rPr>
              <a:t>Procuring in bulk </a:t>
            </a:r>
            <a:r>
              <a:rPr lang="en-US" sz="1200" b="0" i="0" u="none" strike="noStrike" baseline="0" dirty="0">
                <a:solidFill>
                  <a:srgbClr val="1F1F1F"/>
                </a:solidFill>
                <a:latin typeface="Arial" panose="020B0604020202020204" pitchFamily="34" charset="0"/>
                <a:cs typeface="Arial" panose="020B0604020202020204" pitchFamily="34" charset="0"/>
              </a:rPr>
              <a:t>across delivery sites and programs at the national or sub-national level to reduce commodity prices.</a:t>
            </a:r>
          </a:p>
          <a:p>
            <a:pPr marL="628650" lvl="1" indent="-171450">
              <a:spcAft>
                <a:spcPts val="2400"/>
              </a:spcAft>
              <a:buFont typeface="Arial" panose="020B0604020202020204" pitchFamily="34" charset="0"/>
              <a:buChar char="•"/>
            </a:pPr>
            <a:r>
              <a:rPr lang="en-US" sz="1200" b="1" i="0" u="none" strike="noStrike" baseline="0" dirty="0">
                <a:solidFill>
                  <a:srgbClr val="1F1F1F"/>
                </a:solidFill>
                <a:latin typeface="Arial" panose="020B0604020202020204" pitchFamily="34" charset="0"/>
                <a:cs typeface="Arial" panose="020B0604020202020204" pitchFamily="34" charset="0"/>
              </a:rPr>
              <a:t>Using pooled or coordinated buying </a:t>
            </a:r>
            <a:r>
              <a:rPr lang="en-US" sz="1200" b="0" i="0" u="none" strike="noStrike" baseline="0" dirty="0">
                <a:solidFill>
                  <a:srgbClr val="1F1F1F"/>
                </a:solidFill>
                <a:latin typeface="Arial" panose="020B0604020202020204" pitchFamily="34" charset="0"/>
                <a:cs typeface="Arial" panose="020B0604020202020204" pitchFamily="34" charset="0"/>
              </a:rPr>
              <a:t>across countries, as has been done in West Africa through the West African Health Organization, enabling countries to negotiate reduced prices with manufacturers.</a:t>
            </a:r>
          </a:p>
          <a:p>
            <a:pPr marL="628650" lvl="1" indent="-171450">
              <a:spcAft>
                <a:spcPts val="2400"/>
              </a:spcAft>
              <a:buFont typeface="Arial" panose="020B0604020202020204" pitchFamily="34" charset="0"/>
              <a:buChar char="•"/>
            </a:pPr>
            <a:r>
              <a:rPr lang="en-US" sz="1200" b="1" i="0" u="none" strike="noStrike" baseline="0" dirty="0">
                <a:solidFill>
                  <a:srgbClr val="1F1F1F"/>
                </a:solidFill>
                <a:latin typeface="Arial" panose="020B0604020202020204" pitchFamily="34" charset="0"/>
                <a:cs typeface="Arial" panose="020B0604020202020204" pitchFamily="34" charset="0"/>
              </a:rPr>
              <a:t>Organizing service delivery to optimize the health workforce</a:t>
            </a:r>
            <a:r>
              <a:rPr lang="en-US" sz="1200" b="0" i="0" u="none" strike="noStrike" baseline="0" dirty="0">
                <a:solidFill>
                  <a:srgbClr val="1F1F1F"/>
                </a:solidFill>
                <a:latin typeface="Arial" panose="020B0604020202020204" pitchFamily="34" charset="0"/>
                <a:cs typeface="Arial" panose="020B0604020202020204" pitchFamily="34" charset="0"/>
              </a:rPr>
              <a:t>, such as through (1) </a:t>
            </a:r>
            <a:r>
              <a:rPr lang="en-US" sz="1200" b="1" i="0" u="none" strike="noStrike" baseline="0" dirty="0">
                <a:solidFill>
                  <a:srgbClr val="1F1F1F"/>
                </a:solidFill>
                <a:latin typeface="Arial" panose="020B0604020202020204" pitchFamily="34" charset="0"/>
                <a:cs typeface="Arial" panose="020B0604020202020204" pitchFamily="34" charset="0"/>
              </a:rPr>
              <a:t>task shifting</a:t>
            </a:r>
            <a:r>
              <a:rPr lang="en-US" sz="1200" b="0" i="0" u="none" strike="noStrike" baseline="0" dirty="0">
                <a:solidFill>
                  <a:srgbClr val="1F1F1F"/>
                </a:solidFill>
                <a:latin typeface="Arial" panose="020B0604020202020204" pitchFamily="34" charset="0"/>
                <a:cs typeface="Arial" panose="020B0604020202020204" pitchFamily="34" charset="0"/>
              </a:rPr>
              <a:t>, which may reduce the cost of family planning services, and (2) </a:t>
            </a:r>
            <a:r>
              <a:rPr lang="en-US" sz="1200" b="1" i="0" u="none" strike="noStrike" baseline="0" dirty="0">
                <a:solidFill>
                  <a:srgbClr val="1F1F1F"/>
                </a:solidFill>
                <a:latin typeface="Arial" panose="020B0604020202020204" pitchFamily="34" charset="0"/>
                <a:cs typeface="Arial" panose="020B0604020202020204" pitchFamily="34" charset="0"/>
              </a:rPr>
              <a:t>integration</a:t>
            </a:r>
            <a:r>
              <a:rPr lang="en-US" sz="1200" b="0" i="0" u="none" strike="noStrike" baseline="0" dirty="0">
                <a:solidFill>
                  <a:srgbClr val="1F1F1F"/>
                </a:solidFill>
                <a:latin typeface="Arial" panose="020B0604020202020204" pitchFamily="34" charset="0"/>
                <a:cs typeface="Arial" panose="020B0604020202020204" pitchFamily="34" charset="0"/>
              </a:rPr>
              <a:t>, or offering family planning services as part of standard care for other related health services, such as delivery care, childhood immunization, and postabortion care, which may reduce the marginal cost of family planning services by reducing health worker time required and achieving economies of scale in training and supervision.</a:t>
            </a:r>
          </a:p>
          <a:p>
            <a:pPr marL="628650" lvl="1" indent="-171450">
              <a:spcAft>
                <a:spcPts val="2400"/>
              </a:spcAft>
              <a:buFont typeface="Arial" panose="020B0604020202020204" pitchFamily="34" charset="0"/>
              <a:buChar char="•"/>
            </a:pPr>
            <a:r>
              <a:rPr lang="en-US" sz="1200" b="1" i="0" u="none" strike="noStrike" baseline="0" dirty="0">
                <a:solidFill>
                  <a:srgbClr val="1F1F1F"/>
                </a:solidFill>
                <a:latin typeface="Arial" panose="020B0604020202020204" pitchFamily="34" charset="0"/>
                <a:cs typeface="Arial" panose="020B0604020202020204" pitchFamily="34" charset="0"/>
              </a:rPr>
              <a:t>Adopting a total market approach </a:t>
            </a:r>
            <a:r>
              <a:rPr lang="en-US" sz="1200" b="0" i="0" u="none" strike="noStrike" baseline="0" dirty="0">
                <a:solidFill>
                  <a:srgbClr val="1F1F1F"/>
                </a:solidFill>
                <a:latin typeface="Arial" panose="020B0604020202020204" pitchFamily="34" charset="0"/>
                <a:cs typeface="Arial" panose="020B0604020202020204" pitchFamily="34" charset="0"/>
              </a:rPr>
              <a:t>to family planning by (1) </a:t>
            </a:r>
            <a:r>
              <a:rPr lang="en-US" sz="1200" b="1" i="0" u="none" strike="noStrike" baseline="0" dirty="0">
                <a:solidFill>
                  <a:srgbClr val="1F1F1F"/>
                </a:solidFill>
                <a:latin typeface="Arial" panose="020B0604020202020204" pitchFamily="34" charset="0"/>
                <a:cs typeface="Arial" panose="020B0604020202020204" pitchFamily="34" charset="0"/>
              </a:rPr>
              <a:t>targeting government expenditure/subsidies </a:t>
            </a:r>
            <a:r>
              <a:rPr lang="en-US" sz="1200" b="0" i="0" u="none" strike="noStrike" baseline="0" dirty="0">
                <a:solidFill>
                  <a:srgbClr val="1F1F1F"/>
                </a:solidFill>
                <a:latin typeface="Arial" panose="020B0604020202020204" pitchFamily="34" charset="0"/>
                <a:cs typeface="Arial" panose="020B0604020202020204" pitchFamily="34" charset="0"/>
              </a:rPr>
              <a:t>to the poor or, in more mature health financing systems, pro-poor insurance programs, and (2) </a:t>
            </a:r>
            <a:r>
              <a:rPr lang="en-US" sz="1200" b="1" i="0" u="none" strike="noStrike" baseline="0" dirty="0">
                <a:solidFill>
                  <a:srgbClr val="1F1F1F"/>
                </a:solidFill>
                <a:latin typeface="Arial" panose="020B0604020202020204" pitchFamily="34" charset="0"/>
                <a:cs typeface="Arial" panose="020B0604020202020204" pitchFamily="34" charset="0"/>
              </a:rPr>
              <a:t>engaging the private sector </a:t>
            </a:r>
            <a:r>
              <a:rPr lang="en-US" sz="1200" b="0" i="0" u="none" strike="noStrike" baseline="0" dirty="0">
                <a:solidFill>
                  <a:srgbClr val="1F1F1F"/>
                </a:solidFill>
                <a:latin typeface="Arial" panose="020B0604020202020204" pitchFamily="34" charset="0"/>
                <a:cs typeface="Arial" panose="020B0604020202020204" pitchFamily="34" charset="0"/>
              </a:rPr>
              <a:t>to expand access to services and leverage OOP expenditure from those with ability to pay.</a:t>
            </a: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13</a:t>
            </a:fld>
            <a:endParaRPr lang="en-US"/>
          </a:p>
        </p:txBody>
      </p:sp>
    </p:spTree>
    <p:extLst>
      <p:ext uri="{BB962C8B-B14F-4D97-AF65-F5344CB8AC3E}">
        <p14:creationId xmlns:p14="http://schemas.microsoft.com/office/powerpoint/2010/main" val="1350002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b="1" dirty="0">
                <a:solidFill>
                  <a:srgbClr val="AD013E"/>
                </a:solidFill>
                <a:latin typeface="Arial" panose="020B0604020202020204" pitchFamily="34" charset="0"/>
                <a:cs typeface="Arial" panose="020B0604020202020204" pitchFamily="34" charset="0"/>
              </a:rPr>
              <a:t>Additional financing mechanisms </a:t>
            </a:r>
            <a:r>
              <a:rPr lang="en-US" sz="1200" dirty="0">
                <a:solidFill>
                  <a:srgbClr val="000000"/>
                </a:solidFill>
                <a:latin typeface="Arial" panose="020B0604020202020204" pitchFamily="34" charset="0"/>
                <a:cs typeface="Arial" panose="020B0604020202020204" pitchFamily="34" charset="0"/>
              </a:rPr>
              <a:t>leveraged.</a:t>
            </a:r>
          </a:p>
          <a:p>
            <a:pPr marL="628650" marR="0" lvl="1"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b="0" i="0" u="none" strike="noStrike" baseline="0" dirty="0">
                <a:solidFill>
                  <a:srgbClr val="211D1E"/>
                </a:solidFill>
                <a:latin typeface="Arial" panose="020B0604020202020204" pitchFamily="34" charset="0"/>
                <a:cs typeface="Arial" panose="020B0604020202020204" pitchFamily="34" charset="0"/>
              </a:rPr>
              <a:t>Other non-budgetary mechanisms may be used to fund health services, particularly in countries with more developed health financing systems. </a:t>
            </a:r>
          </a:p>
          <a:p>
            <a:pPr marL="628650" marR="0" lvl="1"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b="0" i="0" u="none" strike="noStrike" baseline="0" dirty="0">
                <a:solidFill>
                  <a:srgbClr val="211D1E"/>
                </a:solidFill>
                <a:latin typeface="Arial" panose="020B0604020202020204" pitchFamily="34" charset="0"/>
                <a:cs typeface="Arial" panose="020B0604020202020204" pitchFamily="34" charset="0"/>
              </a:rPr>
              <a:t>In these countries, family planning advocates should ensure that family planning has a dedicated financing stream or that contraceptive commodities and services are included within health benefit packages. </a:t>
            </a:r>
          </a:p>
          <a:p>
            <a:pPr marL="628650" marR="0" lvl="1"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b="0" i="0" u="none" strike="noStrike" baseline="0" dirty="0">
                <a:solidFill>
                  <a:srgbClr val="211D1E"/>
                </a:solidFill>
                <a:latin typeface="Arial" panose="020B0604020202020204" pitchFamily="34" charset="0"/>
                <a:cs typeface="Arial" panose="020B0604020202020204" pitchFamily="34" charset="0"/>
              </a:rPr>
              <a:t>Strategies:</a:t>
            </a:r>
            <a:endParaRPr lang="en-US" sz="1200" b="0" i="0" u="none" strike="noStrike" baseline="0" dirty="0">
              <a:solidFill>
                <a:srgbClr val="000000"/>
              </a:solidFill>
              <a:latin typeface="Arial" panose="020B0604020202020204" pitchFamily="34" charset="0"/>
              <a:cs typeface="Arial" panose="020B0604020202020204" pitchFamily="34" charset="0"/>
            </a:endParaRPr>
          </a:p>
          <a:p>
            <a:pPr marL="1085850" marR="0" lvl="2"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b="1" i="0" u="none" strike="noStrike" baseline="0" dirty="0">
                <a:solidFill>
                  <a:srgbClr val="1F1F1F"/>
                </a:solidFill>
                <a:latin typeface="Arial" panose="020B0604020202020204" pitchFamily="34" charset="0"/>
                <a:cs typeface="Arial" panose="020B0604020202020204" pitchFamily="34" charset="0"/>
              </a:rPr>
              <a:t>Integration of family planning into national and social health insurance </a:t>
            </a:r>
            <a:r>
              <a:rPr lang="en-US" sz="1200" b="0" i="0" u="none" strike="noStrike" baseline="0" dirty="0">
                <a:solidFill>
                  <a:srgbClr val="1F1F1F"/>
                </a:solidFill>
                <a:latin typeface="Arial" panose="020B0604020202020204" pitchFamily="34" charset="0"/>
                <a:cs typeface="Arial" panose="020B0604020202020204" pitchFamily="34" charset="0"/>
              </a:rPr>
              <a:t>can provide a reliable and substantial source of funding for family planning and promote long-term sustainability of family planning financing. In a study of 16 countries with social health insurance, 14 included some modern contraceptive options in their benefits package. Civil society has played an important role in advocating for the inclusion of contraceptive methods in such schemes. </a:t>
            </a:r>
          </a:p>
          <a:p>
            <a:pPr marL="1085850" marR="0" lvl="2"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b="1" i="0" u="none" strike="noStrike" baseline="0" dirty="0">
                <a:solidFill>
                  <a:srgbClr val="1F1F1F"/>
                </a:solidFill>
                <a:latin typeface="Arial" panose="020B0604020202020204" pitchFamily="34" charset="0"/>
                <a:cs typeface="Arial" panose="020B0604020202020204" pitchFamily="34" charset="0"/>
              </a:rPr>
              <a:t>New government loans </a:t>
            </a:r>
            <a:r>
              <a:rPr lang="en-US" sz="1200" b="0" i="0" u="none" strike="noStrike" baseline="0" dirty="0">
                <a:solidFill>
                  <a:srgbClr val="1F1F1F"/>
                </a:solidFill>
                <a:latin typeface="Arial" panose="020B0604020202020204" pitchFamily="34" charset="0"/>
                <a:cs typeface="Arial" panose="020B0604020202020204" pitchFamily="34" charset="0"/>
              </a:rPr>
              <a:t>have been used to increase investment in family planning. For example, the GFF was launched in 2015 as a mechanism to catalyze access to new international and domestic sources of financing for reproductive, maternal, neonatal, and child health (RMNCH), through the provision of modest grants. So far, a number of governments have accessed these loans alongside their GFF grant, including Kenya, which allocated $20 million for RMNCH strategic commodities, especially family planning commodities.</a:t>
            </a:r>
          </a:p>
          <a:p>
            <a:pPr marL="1085850" marR="0" lvl="2"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b="1" i="0" u="none" strike="noStrike" baseline="0" dirty="0">
                <a:solidFill>
                  <a:srgbClr val="1F1F1F"/>
                </a:solidFill>
                <a:latin typeface="Arial" panose="020B0604020202020204" pitchFamily="34" charset="0"/>
                <a:cs typeface="Arial" panose="020B0604020202020204" pitchFamily="34" charset="0"/>
              </a:rPr>
              <a:t>Earmarking </a:t>
            </a:r>
            <a:r>
              <a:rPr lang="en-US" sz="1200" b="0" i="0" u="none" strike="noStrike" baseline="0" dirty="0">
                <a:solidFill>
                  <a:srgbClr val="1F1F1F"/>
                </a:solidFill>
                <a:latin typeface="Arial" panose="020B0604020202020204" pitchFamily="34" charset="0"/>
                <a:cs typeface="Arial" panose="020B0604020202020204" pitchFamily="34" charset="0"/>
              </a:rPr>
              <a:t>a percentage of tax revenues to family planning can increase the share of domestic funding for family planning. For example, in Guatemala 15% of alcohol tax revenues are earmarked for family planning and reproductive health, of which 30% is specifically designated for contraceptive procurement, thereby increasing the share of contraceptive funding from domestic sources from 5% in 2002 to 100% in 2011.</a:t>
            </a: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14</a:t>
            </a:fld>
            <a:endParaRPr lang="en-US"/>
          </a:p>
        </p:txBody>
      </p:sp>
    </p:spTree>
    <p:extLst>
      <p:ext uri="{BB962C8B-B14F-4D97-AF65-F5344CB8AC3E}">
        <p14:creationId xmlns:p14="http://schemas.microsoft.com/office/powerpoint/2010/main" val="1186770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latin typeface="Arial" panose="020B0604020202020204" pitchFamily="34" charset="0"/>
                <a:cs typeface="Arial" panose="020B0604020202020204" pitchFamily="34" charset="0"/>
              </a:rPr>
              <a:t>For more information, please copy and paste this link into your web browser to visit the HIP brief for Domestic Public Financing: </a:t>
            </a:r>
            <a:r>
              <a:rPr lang="en-US" sz="1200" u="sng" dirty="0">
                <a:latin typeface="Arial" panose="020B0604020202020204" pitchFamily="34" charset="0"/>
                <a:cs typeface="Arial" panose="020B0604020202020204" pitchFamily="34" charset="0"/>
              </a:rPr>
              <a:t>https://www.fphighimpactpractices.org/briefs/domestic-public-financing/</a:t>
            </a:r>
            <a:endParaRPr lang="en-US"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15</a:t>
            </a:fld>
            <a:endParaRPr lang="en-US"/>
          </a:p>
        </p:txBody>
      </p:sp>
    </p:spTree>
    <p:extLst>
      <p:ext uri="{BB962C8B-B14F-4D97-AF65-F5344CB8AC3E}">
        <p14:creationId xmlns:p14="http://schemas.microsoft.com/office/powerpoint/2010/main" val="1331480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We have put together a collection of implementation tips for Domestic Public Financing, in case you have additional time in your meeting. Further information about these tips can be found in the HIP brief.</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References from the literature on this HIP can be found here (copy and paste this link into your web browser): </a:t>
            </a:r>
            <a:r>
              <a:rPr lang="en-US" u="sng" dirty="0">
                <a:latin typeface="Arial" panose="020B0604020202020204" pitchFamily="34" charset="0"/>
                <a:cs typeface="Arial" panose="020B0604020202020204" pitchFamily="34" charset="0"/>
              </a:rPr>
              <a:t>https://www.fphighimpactpractices.org/wp-content/uploads/2018/09/DomesticPublicFinancing_references.pdf</a:t>
            </a:r>
          </a:p>
        </p:txBody>
      </p:sp>
      <p:sp>
        <p:nvSpPr>
          <p:cNvPr id="4" name="Slide Number Placeholder 3"/>
          <p:cNvSpPr>
            <a:spLocks noGrp="1"/>
          </p:cNvSpPr>
          <p:nvPr>
            <p:ph type="sldNum" sz="quarter" idx="5"/>
          </p:nvPr>
        </p:nvSpPr>
        <p:spPr/>
        <p:txBody>
          <a:bodyPr/>
          <a:lstStyle/>
          <a:p>
            <a:fld id="{F519F06E-5C09-4463-ADDC-863B2CA6F140}" type="slidenum">
              <a:rPr lang="en-US" smtClean="0"/>
              <a:t>16</a:t>
            </a:fld>
            <a:endParaRPr lang="en-US"/>
          </a:p>
        </p:txBody>
      </p:sp>
    </p:spTree>
    <p:extLst>
      <p:ext uri="{BB962C8B-B14F-4D97-AF65-F5344CB8AC3E}">
        <p14:creationId xmlns:p14="http://schemas.microsoft.com/office/powerpoint/2010/main" val="3795354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Include family planning in </a:t>
            </a:r>
            <a:r>
              <a:rPr lang="en-US" sz="1200" b="1" dirty="0">
                <a:latin typeface="Arial" panose="020B0604020202020204" pitchFamily="34" charset="0"/>
                <a:cs typeface="Arial" panose="020B0604020202020204" pitchFamily="34" charset="0"/>
              </a:rPr>
              <a:t>key strategic documents </a:t>
            </a:r>
            <a:r>
              <a:rPr lang="en-US" sz="1200" dirty="0">
                <a:latin typeface="Arial" panose="020B0604020202020204" pitchFamily="34" charset="0"/>
                <a:cs typeface="Arial" panose="020B0604020202020204" pitchFamily="34" charset="0"/>
              </a:rPr>
              <a:t>at the national and sub-national levels.</a:t>
            </a:r>
          </a:p>
          <a:p>
            <a:pPr marL="628650" lvl="1" indent="-171450">
              <a:spcAft>
                <a:spcPts val="2400"/>
              </a:spcAft>
              <a:buFont typeface="Arial" panose="020B0604020202020204" pitchFamily="34" charset="0"/>
              <a:buChar char="•"/>
            </a:pPr>
            <a:r>
              <a:rPr lang="en-US" sz="1200" b="0" i="0" u="none" strike="noStrike" baseline="0" dirty="0">
                <a:solidFill>
                  <a:srgbClr val="1F1F1F"/>
                </a:solidFill>
                <a:latin typeface="Arial" panose="020B0604020202020204" pitchFamily="34" charset="0"/>
                <a:cs typeface="Arial" panose="020B0604020202020204" pitchFamily="34" charset="0"/>
              </a:rPr>
              <a:t>The first step to ensuring that family planning is prioritized in the national budget is to clearly articulate family planning priorities and targets in government policies and strategies, including those focusing on reproductive, maternal, neonatal, and child health (RMNCH). </a:t>
            </a:r>
          </a:p>
          <a:p>
            <a:pPr marL="628650" lvl="1" indent="-171450">
              <a:spcAft>
                <a:spcPts val="2400"/>
              </a:spcAft>
              <a:buFont typeface="Arial" panose="020B0604020202020204" pitchFamily="34" charset="0"/>
              <a:buChar char="•"/>
            </a:pPr>
            <a:r>
              <a:rPr lang="en-US" sz="1200" b="0" i="0" u="none" strike="noStrike" baseline="0" dirty="0">
                <a:solidFill>
                  <a:srgbClr val="1F1F1F"/>
                </a:solidFill>
                <a:latin typeface="Arial" panose="020B0604020202020204" pitchFamily="34" charset="0"/>
                <a:cs typeface="Arial" panose="020B0604020202020204" pitchFamily="34" charset="0"/>
              </a:rPr>
              <a:t>In decentralized health systems, strategies developed at the sub-national level may be more relevant for influencing budget allocations. </a:t>
            </a:r>
          </a:p>
          <a:p>
            <a:pPr marL="171450" lvl="0" indent="-171450">
              <a:spcAft>
                <a:spcPts val="2400"/>
              </a:spcAft>
              <a:buFont typeface="Arial" panose="020B0604020202020204" pitchFamily="34" charset="0"/>
              <a:buChar char="•"/>
            </a:pPr>
            <a:r>
              <a:rPr lang="en-US" sz="1200" dirty="0">
                <a:latin typeface="Arial" panose="020B0604020202020204" pitchFamily="34" charset="0"/>
                <a:cs typeface="Arial" panose="020B0604020202020204" pitchFamily="34" charset="0"/>
              </a:rPr>
              <a:t>Set a </a:t>
            </a:r>
            <a:r>
              <a:rPr lang="en-US" sz="1200" b="1" dirty="0">
                <a:latin typeface="Arial" panose="020B0604020202020204" pitchFamily="34" charset="0"/>
                <a:cs typeface="Arial" panose="020B0604020202020204" pitchFamily="34" charset="0"/>
              </a:rPr>
              <a:t>realistic number of goals </a:t>
            </a:r>
            <a:r>
              <a:rPr lang="en-US" sz="1200" dirty="0">
                <a:latin typeface="Arial" panose="020B0604020202020204" pitchFamily="34" charset="0"/>
                <a:cs typeface="Arial" panose="020B0604020202020204" pitchFamily="34" charset="0"/>
              </a:rPr>
              <a:t>with cost estimates.</a:t>
            </a:r>
          </a:p>
          <a:p>
            <a:pPr marL="628650" lvl="1" indent="-171450">
              <a:spcAft>
                <a:spcPts val="2400"/>
              </a:spcAft>
              <a:buFont typeface="Arial" panose="020B0604020202020204" pitchFamily="34" charset="0"/>
              <a:buChar char="•"/>
            </a:pPr>
            <a:r>
              <a:rPr lang="en-US" sz="1200" b="0" i="0" u="none" strike="noStrike" baseline="0" dirty="0">
                <a:solidFill>
                  <a:srgbClr val="1F1F1F"/>
                </a:solidFill>
                <a:latin typeface="Arial" panose="020B0604020202020204" pitchFamily="34" charset="0"/>
                <a:cs typeface="Arial" panose="020B0604020202020204" pitchFamily="34" charset="0"/>
              </a:rPr>
              <a:t>Plans that clearly set out program objectives in a measurable way provide a road map for program implementation. </a:t>
            </a:r>
          </a:p>
          <a:p>
            <a:pPr marL="628650" lvl="1" indent="-171450">
              <a:spcAft>
                <a:spcPts val="2400"/>
              </a:spcAft>
              <a:buFont typeface="Arial" panose="020B0604020202020204" pitchFamily="34" charset="0"/>
              <a:buChar char="•"/>
            </a:pPr>
            <a:r>
              <a:rPr lang="en-US" sz="1200" b="0" i="0" u="none" strike="noStrike" baseline="0" dirty="0">
                <a:solidFill>
                  <a:srgbClr val="1F1F1F"/>
                </a:solidFill>
                <a:latin typeface="Arial" panose="020B0604020202020204" pitchFamily="34" charset="0"/>
                <a:cs typeface="Arial" panose="020B0604020202020204" pitchFamily="34" charset="0"/>
              </a:rPr>
              <a:t>These plans should prioritize high impact interventions and should include a detailed assessment of the funding needed for their implementation and any gaps. </a:t>
            </a:r>
          </a:p>
          <a:p>
            <a:pPr marL="628650" lvl="1" indent="-171450">
              <a:spcAft>
                <a:spcPts val="2400"/>
              </a:spcAft>
              <a:buFont typeface="Arial" panose="020B0604020202020204" pitchFamily="34" charset="0"/>
              <a:buChar char="•"/>
            </a:pPr>
            <a:r>
              <a:rPr lang="en-US" sz="1200" b="0" i="0" u="none" strike="noStrike" baseline="0" dirty="0">
                <a:solidFill>
                  <a:srgbClr val="1F1F1F"/>
                </a:solidFill>
                <a:latin typeface="Arial" panose="020B0604020202020204" pitchFamily="34" charset="0"/>
                <a:cs typeface="Arial" panose="020B0604020202020204" pitchFamily="34" charset="0"/>
              </a:rPr>
              <a:t>The more detailed the costing, the more useful the plan will be to inform domestic financing needs. Costed Implementation Plans (CIPs) are one approach to develop such a plan. </a:t>
            </a:r>
            <a:endParaRPr lang="en-US" sz="1200" dirty="0">
              <a:latin typeface="Arial" panose="020B0604020202020204" pitchFamily="34" charset="0"/>
              <a:cs typeface="Arial" panose="020B0604020202020204" pitchFamily="34" charset="0"/>
            </a:endParaRPr>
          </a:p>
          <a:p>
            <a:pPr marL="171450" lvl="0" indent="-171450">
              <a:spcAft>
                <a:spcPts val="2400"/>
              </a:spcAft>
              <a:buFont typeface="Arial" panose="020B0604020202020204" pitchFamily="34" charset="0"/>
              <a:buChar char="•"/>
            </a:pPr>
            <a:r>
              <a:rPr lang="en-US" sz="1200" dirty="0">
                <a:latin typeface="Arial" panose="020B0604020202020204" pitchFamily="34" charset="0"/>
                <a:cs typeface="Arial" panose="020B0604020202020204" pitchFamily="34" charset="0"/>
              </a:rPr>
              <a:t>Develop a clear understanding of the </a:t>
            </a:r>
            <a:r>
              <a:rPr lang="en-US" sz="1200" b="1" dirty="0">
                <a:latin typeface="Arial" panose="020B0604020202020204" pitchFamily="34" charset="0"/>
                <a:cs typeface="Arial" panose="020B0604020202020204" pitchFamily="34" charset="0"/>
              </a:rPr>
              <a:t>annual budget cycle</a:t>
            </a:r>
            <a:r>
              <a:rPr lang="en-US" sz="1200" dirty="0">
                <a:latin typeface="Arial" panose="020B0604020202020204" pitchFamily="34" charset="0"/>
                <a:cs typeface="Arial" panose="020B0604020202020204" pitchFamily="34" charset="0"/>
              </a:rPr>
              <a:t>.</a:t>
            </a:r>
          </a:p>
          <a:p>
            <a:pPr marL="628650" lvl="1" indent="-171450">
              <a:spcAft>
                <a:spcPts val="2400"/>
              </a:spcAft>
              <a:buFont typeface="Arial" panose="020B0604020202020204" pitchFamily="34" charset="0"/>
              <a:buChar char="•"/>
            </a:pPr>
            <a:r>
              <a:rPr lang="en-US" sz="1200" b="0" i="0" u="none" strike="noStrike" baseline="0" dirty="0">
                <a:solidFill>
                  <a:srgbClr val="1F1F1F"/>
                </a:solidFill>
                <a:latin typeface="Arial" panose="020B0604020202020204" pitchFamily="34" charset="0"/>
                <a:cs typeface="Arial" panose="020B0604020202020204" pitchFamily="34" charset="0"/>
              </a:rPr>
              <a:t>It is important to have a good understanding of each stage of the budget process to be able to identify points in the process at which to most effectively engage with decision makers at national and sub-national levels. </a:t>
            </a:r>
          </a:p>
          <a:p>
            <a:pPr marL="628650" lvl="1" indent="-171450">
              <a:spcAft>
                <a:spcPts val="2400"/>
              </a:spcAft>
              <a:buFont typeface="Arial" panose="020B0604020202020204" pitchFamily="34" charset="0"/>
              <a:buChar char="•"/>
            </a:pPr>
            <a:r>
              <a:rPr lang="en-US" sz="1200" b="0" i="0" u="none" strike="noStrike" baseline="0" dirty="0">
                <a:solidFill>
                  <a:srgbClr val="1F1F1F"/>
                </a:solidFill>
                <a:latin typeface="Arial" panose="020B0604020202020204" pitchFamily="34" charset="0"/>
                <a:cs typeface="Arial" panose="020B0604020202020204" pitchFamily="34" charset="0"/>
              </a:rPr>
              <a:t>At the beginning of the financial year, a budget calendar should be issued outlining the intended timing of each step (see Figure 2).</a:t>
            </a:r>
            <a:endParaRPr lang="en-US" sz="1200" dirty="0">
              <a:latin typeface="Arial" panose="020B0604020202020204" pitchFamily="34" charset="0"/>
              <a:cs typeface="Arial" panose="020B0604020202020204" pitchFamily="34" charset="0"/>
            </a:endParaRPr>
          </a:p>
          <a:p>
            <a:pPr marL="171450" indent="-171450">
              <a:spcAft>
                <a:spcPts val="2400"/>
              </a:spcAft>
              <a:buFont typeface="Arial" panose="020B0604020202020204" pitchFamily="34" charset="0"/>
              <a:buChar char="•"/>
            </a:pPr>
            <a:endParaRPr lang="en-US" sz="1200" b="0" i="0" u="none" strike="noStrike" dirty="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17</a:t>
            </a:fld>
            <a:endParaRPr lang="en-US"/>
          </a:p>
        </p:txBody>
      </p:sp>
    </p:spTree>
    <p:extLst>
      <p:ext uri="{BB962C8B-B14F-4D97-AF65-F5344CB8AC3E}">
        <p14:creationId xmlns:p14="http://schemas.microsoft.com/office/powerpoint/2010/main" val="2933033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b="1" dirty="0">
                <a:effectLst/>
                <a:latin typeface="Arial" panose="020B0604020202020204" pitchFamily="34" charset="0"/>
                <a:cs typeface="Arial" panose="020B0604020202020204" pitchFamily="34" charset="0"/>
              </a:rPr>
              <a:t>Invest in advocacy </a:t>
            </a:r>
            <a:r>
              <a:rPr lang="en-US" sz="1200" dirty="0">
                <a:effectLst/>
                <a:latin typeface="Arial" panose="020B0604020202020204" pitchFamily="34" charset="0"/>
                <a:cs typeface="Arial" panose="020B0604020202020204" pitchFamily="34" charset="0"/>
              </a:rPr>
              <a:t>to galvanize commitment to family planning.</a:t>
            </a:r>
          </a:p>
          <a:p>
            <a:pPr marL="628650" marR="0" lvl="1"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b="0" i="0" u="none" strike="noStrike" baseline="0" dirty="0">
                <a:solidFill>
                  <a:srgbClr val="1F1F1F"/>
                </a:solidFill>
                <a:effectLst/>
                <a:latin typeface="Arial" panose="020B0604020202020204" pitchFamily="34" charset="0"/>
                <a:cs typeface="Arial" panose="020B0604020202020204" pitchFamily="34" charset="0"/>
              </a:rPr>
              <a:t>In some contexts, family planning does not appear in the budget and is instead subsumed under one of the other budget line items for health. In such cases, the first step is to advocate for the inclusion of a separate budget line item for contraceptive commodities as this is the easiest way to identify and track family planning investments.</a:t>
            </a:r>
          </a:p>
          <a:p>
            <a:pPr marL="628650" marR="0" lvl="1"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b="0" i="0" u="none" strike="noStrike" baseline="0" dirty="0">
                <a:solidFill>
                  <a:srgbClr val="1F1F1F"/>
                </a:solidFill>
                <a:effectLst/>
                <a:latin typeface="Arial" panose="020B0604020202020204" pitchFamily="34" charset="0"/>
                <a:cs typeface="Arial" panose="020B0604020202020204" pitchFamily="34" charset="0"/>
              </a:rPr>
              <a:t>Advocacy efforts may focus at the national or sub-national level, depending on the extent of fiscal decentralization in the country. </a:t>
            </a:r>
          </a:p>
          <a:p>
            <a:pPr marL="628650" marR="0" lvl="1"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b="0" i="0" u="none" strike="noStrike" baseline="0" dirty="0">
                <a:solidFill>
                  <a:srgbClr val="1F1F1F"/>
                </a:solidFill>
                <a:effectLst/>
                <a:latin typeface="Arial" panose="020B0604020202020204" pitchFamily="34" charset="0"/>
                <a:cs typeface="Arial" panose="020B0604020202020204" pitchFamily="34" charset="0"/>
              </a:rPr>
              <a:t>In Nigeria, for example, an analysis of the approved budget for 2017 found that family planning was omitted from the federal budget despite the government’s ambitious FP2020 commitments to invest $11.35 million annually in contraceptive commodities.</a:t>
            </a:r>
          </a:p>
          <a:p>
            <a:pPr marL="1085850" marR="0" lvl="2"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b="0" i="0" u="none" strike="noStrike" baseline="0" dirty="0">
                <a:solidFill>
                  <a:srgbClr val="1F1F1F"/>
                </a:solidFill>
                <a:effectLst/>
                <a:latin typeface="Arial" panose="020B0604020202020204" pitchFamily="34" charset="0"/>
                <a:cs typeface="Arial" panose="020B0604020202020204" pitchFamily="34" charset="0"/>
              </a:rPr>
              <a:t>Using these commitments as the focus of messaging, civil society successfully advocated for the reinstatement of this budget line item by participating in the budget hearing and engaging directly with the parliamentary budget committee for health (personal communication, Evidence for Action, 2017). </a:t>
            </a:r>
          </a:p>
          <a:p>
            <a:pPr marL="628650" marR="0" lvl="1"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b="0" i="0" u="none" strike="noStrike" baseline="0" dirty="0">
                <a:solidFill>
                  <a:srgbClr val="1F1F1F"/>
                </a:solidFill>
                <a:effectLst/>
                <a:latin typeface="Arial" panose="020B0604020202020204" pitchFamily="34" charset="0"/>
                <a:cs typeface="Arial" panose="020B0604020202020204" pitchFamily="34" charset="0"/>
              </a:rPr>
              <a:t>Once the budget line item is included, advocacy efforts can focus on ensuring that the amount allocated is in line with needs and stated priorities. </a:t>
            </a:r>
          </a:p>
          <a:p>
            <a:pPr marL="628650" marR="0" lvl="1"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b="0" i="0" u="none" strike="noStrike" dirty="0">
                <a:solidFill>
                  <a:srgbClr val="000000"/>
                </a:solidFill>
                <a:effectLst/>
                <a:latin typeface="Arial" panose="020B0604020202020204" pitchFamily="34" charset="0"/>
                <a:cs typeface="Arial" panose="020B0604020202020204" pitchFamily="34" charset="0"/>
              </a:rPr>
              <a:t>For more information about galvanizing commitment, please copy and paste this link into your web browser to visit the related HIP brief: </a:t>
            </a:r>
            <a:r>
              <a:rPr lang="en-US" sz="1200" b="0" i="0" u="sng" strike="noStrike" dirty="0">
                <a:solidFill>
                  <a:srgbClr val="000000"/>
                </a:solidFill>
                <a:effectLst/>
                <a:latin typeface="Arial" panose="020B0604020202020204" pitchFamily="34" charset="0"/>
                <a:cs typeface="Arial" panose="020B0604020202020204" pitchFamily="34" charset="0"/>
              </a:rPr>
              <a:t>https://www.fphighimpactpractices.org/briefs/galvanizing-commitment/</a:t>
            </a:r>
            <a:endParaRPr lang="en-US" sz="1200" dirty="0">
              <a:effectLst/>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b="1" dirty="0">
                <a:effectLst/>
                <a:latin typeface="Arial" panose="020B0604020202020204" pitchFamily="34" charset="0"/>
                <a:cs typeface="Arial" panose="020B0604020202020204" pitchFamily="34" charset="0"/>
              </a:rPr>
              <a:t>Use past spending </a:t>
            </a:r>
            <a:r>
              <a:rPr lang="en-US" sz="1200" dirty="0">
                <a:effectLst/>
                <a:latin typeface="Arial" panose="020B0604020202020204" pitchFamily="34" charset="0"/>
                <a:cs typeface="Arial" panose="020B0604020202020204" pitchFamily="34" charset="0"/>
              </a:rPr>
              <a:t>to build an evidence base.</a:t>
            </a:r>
          </a:p>
          <a:p>
            <a:pPr marL="628650" marR="0" lvl="1"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b="0" i="0" u="none" strike="noStrike" baseline="0" dirty="0">
                <a:solidFill>
                  <a:srgbClr val="1F1F1F"/>
                </a:solidFill>
                <a:effectLst/>
                <a:latin typeface="Arial" panose="020B0604020202020204" pitchFamily="34" charset="0"/>
                <a:cs typeface="Arial" panose="020B0604020202020204" pitchFamily="34" charset="0"/>
              </a:rPr>
              <a:t>As part of National Health Accounts, some countries have produced reproductive health subaccounts, which include an assessment of expenditure on family planning.</a:t>
            </a:r>
          </a:p>
          <a:p>
            <a:pPr marL="628650" marR="0" lvl="1"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b="0" i="0" u="none" strike="noStrike" baseline="0" dirty="0">
                <a:solidFill>
                  <a:srgbClr val="1F1F1F"/>
                </a:solidFill>
                <a:effectLst/>
                <a:latin typeface="Arial" panose="020B0604020202020204" pitchFamily="34" charset="0"/>
                <a:cs typeface="Arial" panose="020B0604020202020204" pitchFamily="34" charset="0"/>
              </a:rPr>
              <a:t>Where these expenditure data exist, they can provide a useful source of evidence to support advocacy and accountability. </a:t>
            </a:r>
          </a:p>
          <a:p>
            <a:pPr marL="628650" marR="0" lvl="1"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b="0" i="0" u="none" strike="noStrike" baseline="0" dirty="0">
                <a:solidFill>
                  <a:srgbClr val="1F1F1F"/>
                </a:solidFill>
                <a:effectLst/>
                <a:latin typeface="Arial" panose="020B0604020202020204" pitchFamily="34" charset="0"/>
                <a:cs typeface="Arial" panose="020B0604020202020204" pitchFamily="34" charset="0"/>
              </a:rPr>
              <a:t>In Rwanda, for example, the 2002 reproductive health subaccount found that 80% of reproductive health expenditure was funded by donors. The Ministry of Health used this information to advocate for greater domestic financing for family planning.</a:t>
            </a:r>
            <a:endParaRPr lang="en-US" sz="1200" dirty="0">
              <a:effectLst/>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dirty="0">
                <a:effectLst/>
                <a:latin typeface="Arial" panose="020B0604020202020204" pitchFamily="34" charset="0"/>
                <a:cs typeface="Arial" panose="020B0604020202020204" pitchFamily="34" charset="0"/>
              </a:rPr>
              <a:t>Increase </a:t>
            </a:r>
            <a:r>
              <a:rPr lang="en-US" sz="1200" b="1" dirty="0">
                <a:effectLst/>
                <a:latin typeface="Arial" panose="020B0604020202020204" pitchFamily="34" charset="0"/>
                <a:cs typeface="Arial" panose="020B0604020202020204" pitchFamily="34" charset="0"/>
              </a:rPr>
              <a:t>budget transparency </a:t>
            </a:r>
            <a:r>
              <a:rPr lang="en-US" sz="1200" dirty="0">
                <a:effectLst/>
                <a:latin typeface="Arial" panose="020B0604020202020204" pitchFamily="34" charset="0"/>
                <a:cs typeface="Arial" panose="020B0604020202020204" pitchFamily="34" charset="0"/>
              </a:rPr>
              <a:t>and public participation.</a:t>
            </a:r>
          </a:p>
          <a:p>
            <a:pPr marL="628650" marR="0" lvl="1"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b="0" i="0" u="none" strike="noStrike" baseline="0" dirty="0">
                <a:solidFill>
                  <a:srgbClr val="1F1F1F"/>
                </a:solidFill>
                <a:effectLst/>
                <a:latin typeface="Arial" panose="020B0604020202020204" pitchFamily="34" charset="0"/>
                <a:cs typeface="Arial" panose="020B0604020202020204" pitchFamily="34" charset="0"/>
              </a:rPr>
              <a:t>Only when there is free exchange of public information and citizens have the opportunity to effectively engage in the budget process can the government be held accountable for its budget.</a:t>
            </a:r>
          </a:p>
          <a:p>
            <a:pPr marL="628650" marR="0" lvl="1"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b="0" i="0" u="none" strike="noStrike" baseline="0" dirty="0">
                <a:solidFill>
                  <a:srgbClr val="1F1F1F"/>
                </a:solidFill>
                <a:effectLst/>
                <a:latin typeface="Arial" panose="020B0604020202020204" pitchFamily="34" charset="0"/>
                <a:cs typeface="Arial" panose="020B0604020202020204" pitchFamily="34" charset="0"/>
              </a:rPr>
              <a:t>In Malawi, a self-assessment tool was used to sensitize district health authorities and local politicians on the budget system, including processes for public participation and information sharing, as outlined in the Public Financial Management Act, 2003. The assessment results were used to develop biannual district scorecards, which helped facilitate dialogue among district stakeholders and track progress relating to transparency and participation over time.</a:t>
            </a:r>
          </a:p>
          <a:p>
            <a:pPr marL="171450" marR="0" lvl="0"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Strengthen </a:t>
            </a:r>
            <a:r>
              <a:rPr lang="en-US" sz="1200" b="1" dirty="0">
                <a:latin typeface="Arial" panose="020B0604020202020204" pitchFamily="34" charset="0"/>
                <a:cs typeface="Arial" panose="020B0604020202020204" pitchFamily="34" charset="0"/>
              </a:rPr>
              <a:t>public financial management</a:t>
            </a:r>
            <a:r>
              <a:rPr lang="en-US" sz="1200" dirty="0">
                <a:latin typeface="Arial" panose="020B0604020202020204" pitchFamily="34" charset="0"/>
                <a:cs typeface="Arial" panose="020B0604020202020204" pitchFamily="34" charset="0"/>
              </a:rPr>
              <a:t> capacity in the health sector.</a:t>
            </a:r>
          </a:p>
          <a:p>
            <a:pPr marL="628650" marR="0" lvl="1"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b="0" i="0" u="none" strike="noStrike" baseline="0" dirty="0">
                <a:solidFill>
                  <a:srgbClr val="1F1F1F"/>
                </a:solidFill>
                <a:latin typeface="Arial" panose="020B0604020202020204" pitchFamily="34" charset="0"/>
                <a:cs typeface="Arial" panose="020B0604020202020204" pitchFamily="34" charset="0"/>
              </a:rPr>
              <a:t>The public financial management (PFM) system refers to the institutions, policies, and processes that govern the use of public funds. Within ministries of health, there is often limited awareness of how PFM processes and reforms can be used to improve program expenditures. </a:t>
            </a:r>
          </a:p>
          <a:p>
            <a:pPr marL="628650" marR="0" lvl="1"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b="0" i="0" u="none" strike="noStrike" baseline="0" dirty="0">
                <a:solidFill>
                  <a:srgbClr val="1F1F1F"/>
                </a:solidFill>
                <a:latin typeface="Arial" panose="020B0604020202020204" pitchFamily="34" charset="0"/>
                <a:cs typeface="Arial" panose="020B0604020202020204" pitchFamily="34" charset="0"/>
              </a:rPr>
              <a:t>PFM reforms such as the move from input- to program-based budgeting (i.e., moving from input line items to budgets based on programs), as well as the establishment of multiyear revenue and expenditure frameworks (i.e., a government-wide spending plan that links policy priorities to macroeconomic and revenue forecasts over a 3–5-year period), if well implemented, can build capacity of health officials beyond the finance unit and gain buy-in for productive engagement in PFM processes. </a:t>
            </a:r>
          </a:p>
          <a:p>
            <a:pPr marL="628650" marR="0" lvl="1"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b="0" i="0" u="none" strike="noStrike" baseline="0" dirty="0">
                <a:solidFill>
                  <a:srgbClr val="1F1F1F"/>
                </a:solidFill>
                <a:latin typeface="Arial" panose="020B0604020202020204" pitchFamily="34" charset="0"/>
                <a:cs typeface="Arial" panose="020B0604020202020204" pitchFamily="34" charset="0"/>
              </a:rPr>
              <a:t>This understanding can help to address some of the blockages in the disbursement of funds. </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18</a:t>
            </a:fld>
            <a:endParaRPr lang="en-US"/>
          </a:p>
        </p:txBody>
      </p:sp>
    </p:spTree>
    <p:extLst>
      <p:ext uri="{BB962C8B-B14F-4D97-AF65-F5344CB8AC3E}">
        <p14:creationId xmlns:p14="http://schemas.microsoft.com/office/powerpoint/2010/main" val="4267889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Strengthen </a:t>
            </a:r>
            <a:r>
              <a:rPr lang="en-US" sz="1200" b="1" dirty="0">
                <a:latin typeface="Arial" panose="020B0604020202020204" pitchFamily="34" charset="0"/>
                <a:cs typeface="Arial" panose="020B0604020202020204" pitchFamily="34" charset="0"/>
              </a:rPr>
              <a:t>dialogue between ministries </a:t>
            </a:r>
            <a:r>
              <a:rPr lang="en-US" sz="1200" dirty="0">
                <a:latin typeface="Arial" panose="020B0604020202020204" pitchFamily="34" charset="0"/>
                <a:cs typeface="Arial" panose="020B0604020202020204" pitchFamily="34" charset="0"/>
              </a:rPr>
              <a:t>of health and finance.</a:t>
            </a:r>
          </a:p>
          <a:p>
            <a:pPr marL="628650" marR="0" lvl="1"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b="0" i="0" u="none" strike="noStrike" baseline="0" dirty="0">
                <a:solidFill>
                  <a:srgbClr val="1F1F1F"/>
                </a:solidFill>
                <a:latin typeface="Arial" panose="020B0604020202020204" pitchFamily="34" charset="0"/>
                <a:cs typeface="Arial" panose="020B0604020202020204" pitchFamily="34" charset="0"/>
              </a:rPr>
              <a:t>Establishing more productive engagement between the two government authorities will enable the ministry of health to better take advantage of PFM reforms and to better communicate about sector needs (See Box on Tips for Advocacy).</a:t>
            </a:r>
          </a:p>
          <a:p>
            <a:pPr marL="628650" marR="0" lvl="1"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b="0" i="0" u="none" strike="noStrike" baseline="0" dirty="0">
                <a:solidFill>
                  <a:srgbClr val="1F1F1F"/>
                </a:solidFill>
                <a:latin typeface="Arial" panose="020B0604020202020204" pitchFamily="34" charset="0"/>
                <a:cs typeface="Arial" panose="020B0604020202020204" pitchFamily="34" charset="0"/>
              </a:rPr>
              <a:t>The ministry of health can gain the confidence of the ministry of finance by demonstrating that family planning programs are planned and budgeted for based on evidence, that there are systems for monitoring and accountability, and that family planning investments are linked to the government’s midterm expenditure framework. </a:t>
            </a:r>
          </a:p>
          <a:p>
            <a:pPr marL="628650" marR="0" lvl="1"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b="0" i="0" u="none" strike="noStrike" baseline="0" dirty="0">
                <a:solidFill>
                  <a:srgbClr val="1F1F1F"/>
                </a:solidFill>
                <a:latin typeface="Arial" panose="020B0604020202020204" pitchFamily="34" charset="0"/>
                <a:cs typeface="Arial" panose="020B0604020202020204" pitchFamily="34" charset="0"/>
              </a:rPr>
              <a:t>This can help to combat perceptions that the ministry of health is ineffective and inefficient, which often leads to reluctance by the ministry of finance to increase investment in the health sector. </a:t>
            </a:r>
            <a:endParaRPr lang="en-US" sz="1200" b="1"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b="1" dirty="0">
                <a:latin typeface="Arial" panose="020B0604020202020204" pitchFamily="34" charset="0"/>
                <a:cs typeface="Arial" panose="020B0604020202020204" pitchFamily="34" charset="0"/>
              </a:rPr>
              <a:t>Track budgets </a:t>
            </a:r>
            <a:r>
              <a:rPr lang="en-US" sz="1200" dirty="0">
                <a:latin typeface="Arial" panose="020B0604020202020204" pitchFamily="34" charset="0"/>
                <a:cs typeface="Arial" panose="020B0604020202020204" pitchFamily="34" charset="0"/>
              </a:rPr>
              <a:t>to assess whether the budget for family planning is being implemented per the approved budget and timelines.</a:t>
            </a:r>
          </a:p>
          <a:p>
            <a:pPr marL="628650" marR="0" lvl="1"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b="0" i="0" u="none" strike="noStrike" baseline="0" dirty="0">
                <a:solidFill>
                  <a:srgbClr val="1F1F1F"/>
                </a:solidFill>
                <a:latin typeface="Arial" panose="020B0604020202020204" pitchFamily="34" charset="0"/>
                <a:cs typeface="Arial" panose="020B0604020202020204" pitchFamily="34" charset="0"/>
              </a:rPr>
              <a:t>Tracking exercises can take on various forms, with the simplest being an annual comparison of the approved/enacted budget to the total spending during the fiscal year. </a:t>
            </a:r>
          </a:p>
          <a:p>
            <a:pPr marL="628650" marR="0" lvl="1"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b="0" i="0" u="none" strike="noStrike" baseline="0" dirty="0">
                <a:solidFill>
                  <a:srgbClr val="1F1F1F"/>
                </a:solidFill>
                <a:latin typeface="Arial" panose="020B0604020202020204" pitchFamily="34" charset="0"/>
                <a:cs typeface="Arial" panose="020B0604020202020204" pitchFamily="34" charset="0"/>
              </a:rPr>
              <a:t>Where actual spending information is available during implementation, through quarterly expenditure reports for example, tracking exercises can be carried out more regularly, allowing discrepancies to be identified as they arise. </a:t>
            </a:r>
          </a:p>
          <a:p>
            <a:pPr marL="628650" marR="0" lvl="1"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b="0" i="0" u="none" strike="noStrike" baseline="0" dirty="0">
                <a:solidFill>
                  <a:srgbClr val="1F1F1F"/>
                </a:solidFill>
                <a:latin typeface="Arial" panose="020B0604020202020204" pitchFamily="34" charset="0"/>
                <a:cs typeface="Arial" panose="020B0604020202020204" pitchFamily="34" charset="0"/>
              </a:rPr>
              <a:t>More extensive tracking exercises, such as a Public Expenditure Tracking Survey (PETS), can be used to track the flow of funds from each level of government in order to identify the bottlenecks in the system. </a:t>
            </a:r>
          </a:p>
          <a:p>
            <a:pPr marL="628650" marR="0" lvl="1"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b="0" i="0" u="none" strike="noStrike" baseline="0" dirty="0">
                <a:solidFill>
                  <a:srgbClr val="1F1F1F"/>
                </a:solidFill>
                <a:latin typeface="Arial" panose="020B0604020202020204" pitchFamily="34" charset="0"/>
                <a:cs typeface="Arial" panose="020B0604020202020204" pitchFamily="34" charset="0"/>
              </a:rPr>
              <a:t>These exercises require primary data collection and a greater understanding of the national PFM system. </a:t>
            </a:r>
          </a:p>
          <a:p>
            <a:pPr marL="171450" marR="0" lvl="0"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b="1" dirty="0">
                <a:latin typeface="Arial" panose="020B0604020202020204" pitchFamily="34" charset="0"/>
                <a:cs typeface="Arial" panose="020B0604020202020204" pitchFamily="34" charset="0"/>
              </a:rPr>
              <a:t>Advocate for inclusion of family planning </a:t>
            </a:r>
            <a:r>
              <a:rPr lang="en-US" sz="1200" dirty="0">
                <a:latin typeface="Arial" panose="020B0604020202020204" pitchFamily="34" charset="0"/>
                <a:cs typeface="Arial" panose="020B0604020202020204" pitchFamily="34" charset="0"/>
              </a:rPr>
              <a:t>in formal health insurance schemes, including social, national, and private health insurance schemes.</a:t>
            </a:r>
          </a:p>
          <a:p>
            <a:pPr marL="628650" marR="0" lvl="1"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b="0" i="0" u="none" strike="noStrike" baseline="0" dirty="0">
                <a:solidFill>
                  <a:srgbClr val="1F1F1F"/>
                </a:solidFill>
                <a:latin typeface="Arial" panose="020B0604020202020204" pitchFamily="34" charset="0"/>
                <a:cs typeface="Arial" panose="020B0604020202020204" pitchFamily="34" charset="0"/>
              </a:rPr>
              <a:t>Civil society organizations, in collaboration with ministries of health, play an important role in engaging with politicians and decision makers, participating in technical working groups, and developing targeted position papers to raise awareness about the importance and value of family planning. </a:t>
            </a:r>
          </a:p>
        </p:txBody>
      </p:sp>
      <p:sp>
        <p:nvSpPr>
          <p:cNvPr id="4" name="Slide Number Placeholder 3"/>
          <p:cNvSpPr>
            <a:spLocks noGrp="1"/>
          </p:cNvSpPr>
          <p:nvPr>
            <p:ph type="sldNum" sz="quarter" idx="5"/>
          </p:nvPr>
        </p:nvSpPr>
        <p:spPr/>
        <p:txBody>
          <a:bodyPr/>
          <a:lstStyle/>
          <a:p>
            <a:fld id="{F519F06E-5C09-4463-ADDC-863B2CA6F140}" type="slidenum">
              <a:rPr lang="en-US" smtClean="0"/>
              <a:t>19</a:t>
            </a:fld>
            <a:endParaRPr lang="en-US"/>
          </a:p>
        </p:txBody>
      </p:sp>
    </p:spTree>
    <p:extLst>
      <p:ext uri="{BB962C8B-B14F-4D97-AF65-F5344CB8AC3E}">
        <p14:creationId xmlns:p14="http://schemas.microsoft.com/office/powerpoint/2010/main" val="358966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Thank you for using this slide deck! This is a product derived from the HIP brief to assist you in presenting to a variety of audiences. Instructions and additional resources are included in the notes of each slide for your convenience. There is a wealth of information and resources in the “Notes” section of each slide.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This presentation is divided in three parts: an Introduction to the High Impact Practices (HIPs) in Family Planning, Domestic Public Financing, and Extra Slides.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logo for your organization or ministry may be added to these slides. The web addresses provided in the “Notes” section of each slide can be copied and pasted into your web browser.</a:t>
            </a:r>
          </a:p>
        </p:txBody>
      </p:sp>
      <p:sp>
        <p:nvSpPr>
          <p:cNvPr id="4" name="Slide Number Placeholder 3"/>
          <p:cNvSpPr>
            <a:spLocks noGrp="1"/>
          </p:cNvSpPr>
          <p:nvPr>
            <p:ph type="sldNum" sz="quarter" idx="5"/>
          </p:nvPr>
        </p:nvSpPr>
        <p:spPr/>
        <p:txBody>
          <a:bodyPr/>
          <a:lstStyle/>
          <a:p>
            <a:fld id="{F519F06E-5C09-4463-ADDC-863B2CA6F140}" type="slidenum">
              <a:rPr lang="en-US" smtClean="0"/>
              <a:t>2</a:t>
            </a:fld>
            <a:endParaRPr lang="en-US"/>
          </a:p>
        </p:txBody>
      </p:sp>
    </p:spTree>
    <p:extLst>
      <p:ext uri="{BB962C8B-B14F-4D97-AF65-F5344CB8AC3E}">
        <p14:creationId xmlns:p14="http://schemas.microsoft.com/office/powerpoint/2010/main" val="259503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1" u="none" strike="noStrike" baseline="0" dirty="0">
                <a:solidFill>
                  <a:srgbClr val="1F1F1F"/>
                </a:solidFill>
                <a:latin typeface="Arial" panose="020B0604020202020204" pitchFamily="34" charset="0"/>
                <a:cs typeface="Arial" panose="020B0604020202020204" pitchFamily="34" charset="0"/>
              </a:rPr>
              <a:t>Family Planning Financing Roadmap: </a:t>
            </a:r>
            <a:r>
              <a:rPr lang="en-US" sz="1800" b="0" i="0" u="none" strike="noStrike" baseline="0" dirty="0">
                <a:solidFill>
                  <a:srgbClr val="1F1F1F"/>
                </a:solidFill>
                <a:latin typeface="Arial" panose="020B0604020202020204" pitchFamily="34" charset="0"/>
                <a:cs typeface="Arial" panose="020B0604020202020204" pitchFamily="34" charset="0"/>
              </a:rPr>
              <a:t>An interactive tool that provides country specific financing options based on context. </a:t>
            </a:r>
            <a:r>
              <a:rPr lang="en-US" sz="1800" b="0" i="0" u="sng" strike="noStrike" baseline="0" dirty="0">
                <a:solidFill>
                  <a:srgbClr val="004991"/>
                </a:solidFill>
                <a:latin typeface="Arial" panose="020B0604020202020204" pitchFamily="34" charset="0"/>
                <a:cs typeface="Arial" panose="020B0604020202020204" pitchFamily="34" charset="0"/>
              </a:rPr>
              <a:t>http://www.fpfinancingroadmap.org/ </a:t>
            </a:r>
          </a:p>
          <a:p>
            <a:endParaRPr lang="en-US" sz="1800" b="0" i="0" u="none" strike="noStrike" baseline="0" dirty="0">
              <a:solidFill>
                <a:srgbClr val="004991"/>
              </a:solidFill>
              <a:latin typeface="Arial" panose="020B0604020202020204" pitchFamily="34" charset="0"/>
              <a:cs typeface="Arial" panose="020B0604020202020204" pitchFamily="34" charset="0"/>
            </a:endParaRPr>
          </a:p>
          <a:p>
            <a:r>
              <a:rPr lang="en-US" sz="1800" b="1" i="1" u="none" strike="noStrike" baseline="0" dirty="0">
                <a:solidFill>
                  <a:srgbClr val="1F1F1F"/>
                </a:solidFill>
                <a:latin typeface="Arial" panose="020B0604020202020204" pitchFamily="34" charset="0"/>
                <a:cs typeface="Arial" panose="020B0604020202020204" pitchFamily="34" charset="0"/>
              </a:rPr>
              <a:t>A Toolkit for Ministries of Health to Work More Effectively with Ministries of Finance</a:t>
            </a:r>
            <a:r>
              <a:rPr lang="en-US" sz="1800" b="1" i="0" u="none" strike="noStrike" baseline="0" dirty="0">
                <a:solidFill>
                  <a:srgbClr val="1F1F1F"/>
                </a:solidFill>
                <a:latin typeface="Arial" panose="020B0604020202020204" pitchFamily="34" charset="0"/>
                <a:cs typeface="Arial" panose="020B0604020202020204" pitchFamily="34" charset="0"/>
              </a:rPr>
              <a:t>: </a:t>
            </a:r>
            <a:r>
              <a:rPr lang="en-US" sz="1800" b="0" i="0" u="none" strike="noStrike" baseline="0" dirty="0">
                <a:solidFill>
                  <a:srgbClr val="1F1F1F"/>
                </a:solidFill>
                <a:latin typeface="Arial" panose="020B0604020202020204" pitchFamily="34" charset="0"/>
                <a:cs typeface="Arial" panose="020B0604020202020204" pitchFamily="34" charset="0"/>
              </a:rPr>
              <a:t>presents a set of strategies, self-assessment methodologies, and performance management processes to help MOHs better manage their own resources and effectively communicate with MOFs. </a:t>
            </a:r>
            <a:r>
              <a:rPr lang="en-US" sz="1800" b="0" i="0" u="sng" strike="noStrike" baseline="0" dirty="0">
                <a:solidFill>
                  <a:srgbClr val="004991"/>
                </a:solidFill>
                <a:latin typeface="Arial" panose="020B0604020202020204" pitchFamily="34" charset="0"/>
                <a:cs typeface="Arial" panose="020B0604020202020204" pitchFamily="34" charset="0"/>
              </a:rPr>
              <a:t>https://www.hfgproject.org/toolkit-ministries-health-work-effectively-ministries-finance/</a:t>
            </a:r>
          </a:p>
          <a:p>
            <a:endParaRPr lang="en-US" sz="1800" b="0" i="0" u="none" strike="noStrike" baseline="0" dirty="0">
              <a:solidFill>
                <a:srgbClr val="004991"/>
              </a:solidFill>
              <a:latin typeface="Arial" panose="020B0604020202020204" pitchFamily="34" charset="0"/>
              <a:cs typeface="Arial" panose="020B0604020202020204" pitchFamily="34" charset="0"/>
            </a:endParaRPr>
          </a:p>
          <a:p>
            <a:r>
              <a:rPr lang="en-US" sz="1800" b="1" i="1" u="none" strike="noStrike" baseline="0" dirty="0">
                <a:solidFill>
                  <a:srgbClr val="1F1F1F"/>
                </a:solidFill>
                <a:latin typeface="Arial" panose="020B0604020202020204" pitchFamily="34" charset="0"/>
                <a:cs typeface="Arial" panose="020B0604020202020204" pitchFamily="34" charset="0"/>
              </a:rPr>
              <a:t>Budgeting for Health: </a:t>
            </a:r>
            <a:r>
              <a:rPr lang="en-US" sz="1800" b="0" i="0" u="none" strike="noStrike" baseline="0" dirty="0">
                <a:solidFill>
                  <a:srgbClr val="1F1F1F"/>
                </a:solidFill>
                <a:latin typeface="Arial" panose="020B0604020202020204" pitchFamily="34" charset="0"/>
                <a:cs typeface="Arial" panose="020B0604020202020204" pitchFamily="34" charset="0"/>
              </a:rPr>
              <a:t>outlines the role of the </a:t>
            </a:r>
            <a:r>
              <a:rPr lang="en-US" sz="1800" b="0" i="0" u="none" strike="noStrike" baseline="0" dirty="0" err="1">
                <a:solidFill>
                  <a:srgbClr val="1F1F1F"/>
                </a:solidFill>
                <a:latin typeface="Arial" panose="020B0604020202020204" pitchFamily="34" charset="0"/>
                <a:cs typeface="Arial" panose="020B0604020202020204" pitchFamily="34" charset="0"/>
              </a:rPr>
              <a:t>MoH</a:t>
            </a:r>
            <a:r>
              <a:rPr lang="en-US" sz="1800" b="0" i="0" u="none" strike="noStrike" baseline="0" dirty="0">
                <a:solidFill>
                  <a:srgbClr val="1F1F1F"/>
                </a:solidFill>
                <a:latin typeface="Arial" panose="020B0604020202020204" pitchFamily="34" charset="0"/>
                <a:cs typeface="Arial" panose="020B0604020202020204" pitchFamily="34" charset="0"/>
              </a:rPr>
              <a:t> and other stakeholders in providing timely inputs into the national budgeting process. </a:t>
            </a:r>
            <a:r>
              <a:rPr lang="en-US" sz="1800" b="0" i="0" u="sng" strike="noStrike" baseline="0" dirty="0">
                <a:solidFill>
                  <a:srgbClr val="004991"/>
                </a:solidFill>
                <a:latin typeface="Arial" panose="020B0604020202020204" pitchFamily="34" charset="0"/>
                <a:cs typeface="Arial" panose="020B0604020202020204" pitchFamily="34" charset="0"/>
              </a:rPr>
              <a:t>http://who.int/healthsystems/publications/nhpsp-handbook-ch8/en/</a:t>
            </a:r>
            <a:r>
              <a:rPr lang="en-US" sz="1800" b="0" i="0" u="none" strike="noStrike" baseline="0" dirty="0">
                <a:solidFill>
                  <a:srgbClr val="004991"/>
                </a:solidFill>
                <a:latin typeface="Arial" panose="020B0604020202020204" pitchFamily="34" charset="0"/>
                <a:cs typeface="Arial" panose="020B0604020202020204" pitchFamily="34" charset="0"/>
              </a:rPr>
              <a:t> </a:t>
            </a:r>
          </a:p>
          <a:p>
            <a:endParaRPr lang="en-US" sz="1800" b="0" i="0" u="none" strike="noStrike" baseline="0" dirty="0">
              <a:solidFill>
                <a:srgbClr val="004991"/>
              </a:solidFill>
              <a:latin typeface="Arial" panose="020B0604020202020204" pitchFamily="34" charset="0"/>
              <a:cs typeface="Arial" panose="020B0604020202020204" pitchFamily="34" charset="0"/>
            </a:endParaRPr>
          </a:p>
          <a:p>
            <a:r>
              <a:rPr lang="en-US" sz="1800" b="1" i="1" u="none" strike="noStrike" baseline="0" dirty="0">
                <a:solidFill>
                  <a:srgbClr val="1F1F1F"/>
                </a:solidFill>
                <a:latin typeface="Arial" panose="020B0604020202020204" pitchFamily="34" charset="0"/>
                <a:cs typeface="Arial" panose="020B0604020202020204" pitchFamily="34" charset="0"/>
              </a:rPr>
              <a:t>Develop a Strategy: </a:t>
            </a:r>
            <a:r>
              <a:rPr lang="en-US" sz="1800" b="0" i="0" u="none" strike="noStrike" baseline="0" dirty="0">
                <a:solidFill>
                  <a:srgbClr val="1F1F1F"/>
                </a:solidFill>
                <a:latin typeface="Arial" panose="020B0604020202020204" pitchFamily="34" charset="0"/>
                <a:cs typeface="Arial" panose="020B0604020202020204" pitchFamily="34" charset="0"/>
              </a:rPr>
              <a:t>features a tool to understand your context and assess the likelihood of influencing policy development; and a 9-step approach to developing an advocacy strategy. </a:t>
            </a:r>
            <a:r>
              <a:rPr lang="en-US" sz="1800" b="0" i="0" u="sng" strike="noStrike" baseline="0" dirty="0">
                <a:solidFill>
                  <a:srgbClr val="004991"/>
                </a:solidFill>
                <a:latin typeface="Arial" panose="020B0604020202020204" pitchFamily="34" charset="0"/>
                <a:cs typeface="Arial" panose="020B0604020202020204" pitchFamily="34" charset="0"/>
              </a:rPr>
              <a:t>https://www.advancefamilyplanning.org/sites/default/files/2017-07/2%20Develop%20a%20Strategy_Nov%202015_ALL_EN.pdf</a:t>
            </a:r>
            <a:endParaRPr lang="en-US"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20</a:t>
            </a:fld>
            <a:endParaRPr lang="en-US"/>
          </a:p>
        </p:txBody>
      </p:sp>
    </p:spTree>
    <p:extLst>
      <p:ext uri="{BB962C8B-B14F-4D97-AF65-F5344CB8AC3E}">
        <p14:creationId xmlns:p14="http://schemas.microsoft.com/office/powerpoint/2010/main" val="17373949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Subscribe to the HIPs Newsletter here (</a:t>
            </a:r>
            <a:r>
              <a:rPr lang="en-US" dirty="0"/>
              <a:t>copy and paste this link into your web browser)</a:t>
            </a:r>
            <a:r>
              <a:rPr lang="en-US" dirty="0">
                <a:latin typeface="+mn-lt"/>
              </a:rPr>
              <a:t>: </a:t>
            </a:r>
            <a:r>
              <a:rPr lang="en-US" u="sng" dirty="0">
                <a:latin typeface="+mn-lt"/>
              </a:rPr>
              <a:t>https://mailchi.mp/76703a3652c9/hips-newsletter-sign-up</a:t>
            </a:r>
          </a:p>
          <a:p>
            <a:endParaRPr lang="en-US" dirty="0">
              <a:latin typeface="+mn-lt"/>
            </a:endParaRPr>
          </a:p>
          <a:p>
            <a:r>
              <a:rPr lang="en-US" dirty="0">
                <a:latin typeface="+mn-lt"/>
              </a:rPr>
              <a:t>Please visit the five areas of our website to learn more about the HIPs: </a:t>
            </a:r>
          </a:p>
          <a:p>
            <a:pPr marL="171450" indent="-171450">
              <a:buFont typeface="Arial" panose="020B0604020202020204" pitchFamily="34" charset="0"/>
              <a:buChar char="•"/>
            </a:pPr>
            <a:r>
              <a:rPr lang="en-US" dirty="0">
                <a:latin typeface="+mn-lt"/>
              </a:rPr>
              <a:t>HIP Products (</a:t>
            </a:r>
            <a:r>
              <a:rPr lang="en-US" dirty="0"/>
              <a:t>copy and paste this link into your web browser)</a:t>
            </a:r>
            <a:r>
              <a:rPr lang="en-US" dirty="0">
                <a:latin typeface="+mn-lt"/>
              </a:rPr>
              <a:t>: </a:t>
            </a:r>
            <a:r>
              <a:rPr lang="en-US" u="sng" dirty="0">
                <a:latin typeface="+mn-lt"/>
              </a:rPr>
              <a:t>https://www.fphighimpactpractices.org/hip-products/</a:t>
            </a:r>
          </a:p>
          <a:p>
            <a:pPr marL="171450" indent="-171450">
              <a:buFont typeface="Arial" panose="020B0604020202020204" pitchFamily="34" charset="0"/>
              <a:buChar char="•"/>
            </a:pPr>
            <a:r>
              <a:rPr lang="en-US" dirty="0">
                <a:latin typeface="+mn-lt"/>
              </a:rPr>
              <a:t>Resources (</a:t>
            </a:r>
            <a:r>
              <a:rPr lang="en-US" dirty="0"/>
              <a:t>copy and paste this link into your web browser)</a:t>
            </a:r>
            <a:r>
              <a:rPr lang="en-US" dirty="0">
                <a:latin typeface="+mn-lt"/>
              </a:rPr>
              <a:t>: </a:t>
            </a:r>
            <a:r>
              <a:rPr lang="en-US" u="sng" dirty="0">
                <a:latin typeface="+mn-lt"/>
              </a:rPr>
              <a:t>https://www.fphighimpactpractices.org/resources/</a:t>
            </a:r>
          </a:p>
          <a:p>
            <a:pPr marL="171450" indent="-171450">
              <a:buFont typeface="Arial" panose="020B0604020202020204" pitchFamily="34" charset="0"/>
              <a:buChar char="•"/>
            </a:pPr>
            <a:r>
              <a:rPr lang="en-US" dirty="0">
                <a:latin typeface="+mn-lt"/>
              </a:rPr>
              <a:t>Engage (</a:t>
            </a:r>
            <a:r>
              <a:rPr lang="en-US" dirty="0"/>
              <a:t>copy and paste this link into your web browser)</a:t>
            </a:r>
            <a:r>
              <a:rPr lang="en-US" dirty="0">
                <a:latin typeface="+mn-lt"/>
              </a:rPr>
              <a:t>: </a:t>
            </a:r>
            <a:r>
              <a:rPr lang="en-US" u="sng" dirty="0">
                <a:latin typeface="+mn-lt"/>
              </a:rPr>
              <a:t>https://www.fphighimpactpractices.org/engage-with-the-hips/</a:t>
            </a:r>
          </a:p>
          <a:p>
            <a:pPr marL="171450" indent="-171450">
              <a:buFont typeface="Arial" panose="020B0604020202020204" pitchFamily="34" charset="0"/>
              <a:buChar char="•"/>
            </a:pPr>
            <a:r>
              <a:rPr lang="en-US" dirty="0">
                <a:latin typeface="+mn-lt"/>
              </a:rPr>
              <a:t>Overview (</a:t>
            </a:r>
            <a:r>
              <a:rPr lang="en-US" dirty="0"/>
              <a:t>copy and paste this link into your web browser)</a:t>
            </a:r>
            <a:r>
              <a:rPr lang="en-US" dirty="0">
                <a:latin typeface="+mn-lt"/>
              </a:rPr>
              <a:t>: </a:t>
            </a:r>
            <a:r>
              <a:rPr lang="en-US" u="sng" dirty="0">
                <a:latin typeface="+mn-lt"/>
              </a:rPr>
              <a:t>https://www.fphighimpactpractices.org/overview/</a:t>
            </a:r>
          </a:p>
          <a:p>
            <a:pPr marL="171450" indent="-171450">
              <a:buFont typeface="Arial" panose="020B0604020202020204" pitchFamily="34" charset="0"/>
              <a:buChar char="•"/>
            </a:pPr>
            <a:r>
              <a:rPr lang="en-US" dirty="0">
                <a:latin typeface="+mn-lt"/>
              </a:rPr>
              <a:t>About Us (</a:t>
            </a:r>
            <a:r>
              <a:rPr lang="en-US" dirty="0"/>
              <a:t>copy and paste this link into your web browser)</a:t>
            </a:r>
            <a:r>
              <a:rPr lang="en-US" dirty="0">
                <a:latin typeface="+mn-lt"/>
              </a:rPr>
              <a:t>: </a:t>
            </a:r>
            <a:r>
              <a:rPr lang="en-US" u="sng" dirty="0">
                <a:latin typeface="+mn-lt"/>
              </a:rPr>
              <a:t>https://www.fphighimpactpractices.org/partnership-structure/</a:t>
            </a:r>
          </a:p>
        </p:txBody>
      </p:sp>
      <p:sp>
        <p:nvSpPr>
          <p:cNvPr id="4" name="Slide Number Placeholder 3"/>
          <p:cNvSpPr>
            <a:spLocks noGrp="1"/>
          </p:cNvSpPr>
          <p:nvPr>
            <p:ph type="sldNum" sz="quarter" idx="5"/>
          </p:nvPr>
        </p:nvSpPr>
        <p:spPr/>
        <p:txBody>
          <a:bodyPr/>
          <a:lstStyle/>
          <a:p>
            <a:fld id="{F519F06E-5C09-4463-ADDC-863B2CA6F140}" type="slidenum">
              <a:rPr lang="en-US" smtClean="0"/>
              <a:t>21</a:t>
            </a:fld>
            <a:endParaRPr lang="en-US"/>
          </a:p>
        </p:txBody>
      </p:sp>
    </p:spTree>
    <p:extLst>
      <p:ext uri="{BB962C8B-B14F-4D97-AF65-F5344CB8AC3E}">
        <p14:creationId xmlns:p14="http://schemas.microsoft.com/office/powerpoint/2010/main" val="484151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High Impact Practices (HIPs) are a set of evidence-based family planning practices vetted by experts against specific criteria and documented in an easy-to-use format.</a:t>
            </a:r>
          </a:p>
          <a:p>
            <a:br>
              <a:rPr lang="en-US" sz="1200" dirty="0">
                <a:latin typeface="Arial" panose="020B0604020202020204" pitchFamily="34" charset="0"/>
                <a:cs typeface="Arial" panose="020B0604020202020204" pitchFamily="34" charset="0"/>
              </a:rPr>
            </a:br>
            <a:r>
              <a:rPr lang="en-US" sz="1200" b="0" i="0" dirty="0">
                <a:solidFill>
                  <a:srgbClr val="3E3F42"/>
                </a:solidFill>
                <a:effectLst/>
                <a:latin typeface="Arial" panose="020B0604020202020204" pitchFamily="34" charset="0"/>
                <a:cs typeface="Arial" panose="020B0604020202020204" pitchFamily="34" charset="0"/>
              </a:rPr>
              <a:t>The High Impact Practices in Family Planning (HIPs) were first created in 2010 after a survey of FP stakeholders revealed little consensus for “what works” in international FP programming. A small group of leaders in FP were brought together with the task of identifying a short list of HIPs that if implemented at scale would help countries address the unmet need for FP and thereby increase national contraceptive prevalence.</a:t>
            </a:r>
          </a:p>
          <a:p>
            <a:endParaRPr lang="en-US" sz="1200" b="0" i="0" dirty="0">
              <a:solidFill>
                <a:srgbClr val="3E3F42"/>
              </a:solidFill>
              <a:effectLst/>
              <a:latin typeface="Arial" panose="020B0604020202020204" pitchFamily="34" charset="0"/>
              <a:cs typeface="Arial" panose="020B0604020202020204" pitchFamily="34" charset="0"/>
            </a:endParaRPr>
          </a:p>
          <a:p>
            <a:pPr algn="l"/>
            <a:r>
              <a:rPr lang="en-US" sz="1200" b="0" i="0" u="none" strike="noStrike" baseline="0" dirty="0">
                <a:latin typeface="Arial" panose="020B0604020202020204" pitchFamily="34" charset="0"/>
                <a:cs typeface="Arial" panose="020B0604020202020204" pitchFamily="34" charset="0"/>
              </a:rPr>
              <a:t>HIPs are identified based on demonstrated magnitude of </a:t>
            </a:r>
            <a:r>
              <a:rPr lang="en-US" sz="1200" b="0" i="1" u="none" strike="noStrike" baseline="0" dirty="0">
                <a:latin typeface="Arial" panose="020B0604020202020204" pitchFamily="34" charset="0"/>
                <a:cs typeface="Arial" panose="020B0604020202020204" pitchFamily="34" charset="0"/>
              </a:rPr>
              <a:t>impact </a:t>
            </a:r>
            <a:r>
              <a:rPr lang="en-US" sz="1200" b="0" i="0" u="none" strike="noStrike" baseline="0" dirty="0">
                <a:latin typeface="Arial" panose="020B0604020202020204" pitchFamily="34" charset="0"/>
                <a:cs typeface="Arial" panose="020B0604020202020204" pitchFamily="34" charset="0"/>
              </a:rPr>
              <a:t>on contraceptive use and potential application in a wide range of settings. Consideration is also given to other relevant outcome measures including unintended pregnancy, fertility, or one of the primary proximate determinants of fertility (delay of marriage, birth spacing, or breast feeding). Evidence of replicability, scalability, sustainability, and cost-effectiveness are also considered.</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For more information, please copy and paste this link into your web browser to see this video: </a:t>
            </a:r>
            <a:r>
              <a:rPr lang="en-US" sz="1200" u="sng" dirty="0">
                <a:solidFill>
                  <a:srgbClr val="054A8E"/>
                </a:solidFill>
                <a:latin typeface="Arial" panose="020B0604020202020204" pitchFamily="34" charset="0"/>
                <a:cs typeface="Arial" panose="020B0604020202020204" pitchFamily="34" charset="0"/>
              </a:rPr>
              <a:t>https://www.youtube.com/watch?v=N6V0gfl-V3k&amp;ab_channel=KnowledgeSUCCESS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Arial" panose="020B0604020202020204" pitchFamily="34" charset="0"/>
                <a:cs typeface="Arial" panose="020B0604020202020204" pitchFamily="34" charset="0"/>
              </a:rPr>
              <a:t>A 2-pager overview of the HIPs is available in an online and a downloadable PDF format here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rPr>
              <a:t>https://www.fphighimpactpractices.org/high-impact-practices-in-family-planning-list/</a:t>
            </a:r>
            <a:endParaRPr lang="en-US" sz="1200" dirty="0">
              <a:latin typeface="Arial" panose="020B0604020202020204" pitchFamily="34" charset="0"/>
              <a:cs typeface="Arial" panose="020B0604020202020204" pitchFamily="34" charset="0"/>
            </a:endParaRPr>
          </a:p>
          <a:p>
            <a:endParaRPr lang="en-US" sz="1200"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3</a:t>
            </a:fld>
            <a:endParaRPr lang="en-US"/>
          </a:p>
        </p:txBody>
      </p:sp>
    </p:spTree>
    <p:extLst>
      <p:ext uri="{BB962C8B-B14F-4D97-AF65-F5344CB8AC3E}">
        <p14:creationId xmlns:p14="http://schemas.microsoft.com/office/powerpoint/2010/main" val="772890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Arial" panose="020B0604020202020204" pitchFamily="34" charset="0"/>
                <a:cs typeface="Arial" panose="020B0604020202020204" pitchFamily="34" charset="0"/>
              </a:rPr>
              <a:t>There are </a:t>
            </a:r>
            <a:r>
              <a:rPr lang="en-US" sz="1200" b="1" i="0" u="none" strike="noStrike" baseline="0" dirty="0">
                <a:latin typeface="Arial" panose="020B0604020202020204" pitchFamily="34" charset="0"/>
                <a:cs typeface="Arial" panose="020B0604020202020204" pitchFamily="34" charset="0"/>
              </a:rPr>
              <a:t>three categories of HIPs</a:t>
            </a:r>
            <a:r>
              <a:rPr lang="en-US" sz="1200" b="0" i="0" u="none" strike="noStrike" baseline="0" dirty="0">
                <a:latin typeface="Arial" panose="020B0604020202020204" pitchFamily="34" charset="0"/>
                <a:cs typeface="Arial" panose="020B0604020202020204" pitchFamily="34" charset="0"/>
              </a:rPr>
              <a:t>: Enabling Environment, Service Delivery and Social and Behavioral Change. Domestic Public Financing is an Enabling Environment HIP. This information came from the HIP List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rPr>
              <a:t>https://www.fphighimpactpractices.org/high-impact-practices-in-family-planning-list/</a:t>
            </a:r>
            <a:endParaRPr lang="en-US" sz="1200" b="0" i="0" u="none" strike="noStrike" baseline="0" dirty="0">
              <a:latin typeface="Arial" panose="020B0604020202020204" pitchFamily="34" charset="0"/>
              <a:cs typeface="Arial" panose="020B0604020202020204" pitchFamily="34" charset="0"/>
            </a:endParaRPr>
          </a:p>
          <a:p>
            <a:pPr algn="l"/>
            <a:endParaRPr lang="en-US" sz="1200" b="0" i="0" u="none" strike="noStrike" baseline="0" dirty="0">
              <a:latin typeface="Arial" panose="020B0604020202020204" pitchFamily="34" charset="0"/>
              <a:cs typeface="Arial" panose="020B0604020202020204" pitchFamily="34" charset="0"/>
            </a:endParaRPr>
          </a:p>
          <a:p>
            <a:pPr algn="l"/>
            <a:r>
              <a:rPr lang="en-US" sz="1200" b="0" i="0" u="none" strike="noStrike" baseline="0" dirty="0">
                <a:latin typeface="Arial" panose="020B0604020202020204" pitchFamily="34" charset="0"/>
                <a:cs typeface="Arial" panose="020B0604020202020204" pitchFamily="34" charset="0"/>
              </a:rPr>
              <a:t>A </a:t>
            </a:r>
            <a:r>
              <a:rPr lang="en-US" sz="1200" b="1" i="1" u="none" strike="noStrike" baseline="0" dirty="0">
                <a:latin typeface="Arial" panose="020B0604020202020204" pitchFamily="34" charset="0"/>
                <a:cs typeface="Arial" panose="020B0604020202020204" pitchFamily="34" charset="0"/>
              </a:rPr>
              <a:t>HIP Enhancement </a:t>
            </a:r>
            <a:r>
              <a:rPr lang="en-US" sz="1200" b="0" i="0" u="none" strike="noStrike" baseline="0" dirty="0">
                <a:latin typeface="Arial" panose="020B0604020202020204" pitchFamily="34" charset="0"/>
                <a:cs typeface="Arial" panose="020B0604020202020204" pitchFamily="34" charset="0"/>
              </a:rPr>
              <a:t>is a tool or approach that is not a standalone practice, but it is often used in conjunction with HIPs to maximize the impact of HIP implementation or increase the reach and access for specific audiences. The intended purpose and impact of enhancements are focused and, therefore the evidence-based and impact of an enhancement is subjected to different standards than a HIP.</a:t>
            </a:r>
          </a:p>
          <a:p>
            <a:pPr algn="l"/>
            <a:endParaRPr lang="en-US" sz="1200" b="0" i="0" u="none" strike="noStrike" baseline="0" dirty="0">
              <a:latin typeface="Arial" panose="020B0604020202020204" pitchFamily="34" charset="0"/>
              <a:cs typeface="Arial" panose="020B0604020202020204" pitchFamily="34" charset="0"/>
            </a:endParaRPr>
          </a:p>
          <a:p>
            <a:r>
              <a:rPr lang="en-US" sz="1200" b="0" i="0" u="none" strike="noStrike" baseline="0" dirty="0">
                <a:latin typeface="Arial" panose="020B0604020202020204" pitchFamily="34" charset="0"/>
                <a:cs typeface="Arial" panose="020B0604020202020204" pitchFamily="34" charset="0"/>
              </a:rPr>
              <a:t>For more information about the HIP Categories and Enhancements, please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rPr>
              <a:t>https://www.fphighimpactpractices.org/high-impact-practices-in-family-planning-list/</a:t>
            </a:r>
            <a:endParaRPr lang="en-US" sz="1200" dirty="0">
              <a:latin typeface="Arial" panose="020B0604020202020204" pitchFamily="34" charset="0"/>
              <a:cs typeface="Arial" panose="020B0604020202020204" pitchFamily="34" charset="0"/>
            </a:endParaRPr>
          </a:p>
          <a:p>
            <a:pPr algn="l"/>
            <a:endParaRPr lang="en-US" sz="1200" b="0" i="0" u="none" strike="noStrike" baseline="0" dirty="0">
              <a:latin typeface="Arial" panose="020B0604020202020204" pitchFamily="34" charset="0"/>
              <a:cs typeface="Arial" panose="020B0604020202020204" pitchFamily="34" charset="0"/>
            </a:endParaRPr>
          </a:p>
          <a:p>
            <a:pPr marL="0" indent="0">
              <a:lnSpc>
                <a:spcPct val="100000"/>
              </a:lnSpc>
              <a:spcBef>
                <a:spcPts val="1600"/>
              </a:spcBef>
              <a:buSzPts val="1800"/>
              <a:buFont typeface="Arial" panose="020B0604020202020204" pitchFamily="34" charset="0"/>
              <a:buNone/>
            </a:pPr>
            <a:r>
              <a:rPr lang="en-US" sz="1200" b="0" dirty="0">
                <a:solidFill>
                  <a:srgbClr val="163E8F"/>
                </a:solidFill>
                <a:latin typeface="Arial" panose="020B0604020202020204" pitchFamily="34" charset="0"/>
                <a:ea typeface="Proxima Nova"/>
                <a:cs typeface="Arial" panose="020B0604020202020204" pitchFamily="34" charset="0"/>
                <a:sym typeface="Proxima Nova"/>
              </a:rPr>
              <a:t>Here are a few examples of HIPs from each category:</a:t>
            </a:r>
          </a:p>
          <a:p>
            <a:pPr marL="0" indent="0">
              <a:lnSpc>
                <a:spcPct val="100000"/>
              </a:lnSpc>
              <a:spcBef>
                <a:spcPts val="1600"/>
              </a:spcBef>
              <a:buSzPts val="1800"/>
              <a:buFont typeface="Arial" panose="020B0604020202020204" pitchFamily="34" charset="0"/>
              <a:buNone/>
            </a:pPr>
            <a:r>
              <a:rPr lang="en-US" sz="1200" b="1" dirty="0">
                <a:solidFill>
                  <a:srgbClr val="163E8F"/>
                </a:solidFill>
                <a:latin typeface="Arial" panose="020B0604020202020204" pitchFamily="34" charset="0"/>
                <a:ea typeface="Proxima Nova"/>
                <a:cs typeface="Arial" panose="020B0604020202020204" pitchFamily="34" charset="0"/>
                <a:sym typeface="Proxima Nova"/>
              </a:rPr>
              <a:t>Service Delivery:</a:t>
            </a:r>
            <a:r>
              <a:rPr lang="en-US" sz="1200" dirty="0">
                <a:latin typeface="Arial" panose="020B0604020202020204" pitchFamily="34" charset="0"/>
                <a:ea typeface="Proxima Nova"/>
                <a:cs typeface="Arial" panose="020B0604020202020204" pitchFamily="34" charset="0"/>
                <a:sym typeface="Proxima Nova"/>
              </a:rPr>
              <a:t> </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Immediate Postpartum Family Planning</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Mobile Outreach Services</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Postabortion Family Planning</a:t>
            </a:r>
          </a:p>
          <a:p>
            <a:pPr indent="-50800">
              <a:spcBef>
                <a:spcPts val="0"/>
              </a:spcBef>
              <a:buClr>
                <a:schemeClr val="dk1"/>
              </a:buClr>
              <a:buSzPts val="2800"/>
              <a:buFont typeface="Arial"/>
              <a:buNone/>
            </a:pPr>
            <a:endParaRPr lang="en-US" sz="1200" dirty="0">
              <a:latin typeface="Arial" panose="020B0604020202020204" pitchFamily="34" charset="0"/>
              <a:cs typeface="Arial" panose="020B0604020202020204" pitchFamily="34" charset="0"/>
            </a:endParaRPr>
          </a:p>
          <a:p>
            <a:pPr marL="0" marR="0" lvl="0" indent="0" algn="l" rtl="0">
              <a:lnSpc>
                <a:spcPct val="100000"/>
              </a:lnSpc>
              <a:spcBef>
                <a:spcPts val="1600"/>
              </a:spcBef>
              <a:spcAft>
                <a:spcPts val="0"/>
              </a:spcAft>
              <a:buClr>
                <a:srgbClr val="000000"/>
              </a:buClr>
              <a:buSzPts val="2000"/>
              <a:buFont typeface="Arial"/>
              <a:buNone/>
            </a:pPr>
            <a:r>
              <a:rPr lang="en-US" sz="1200" b="1" i="0" u="none" strike="noStrike" cap="none" dirty="0">
                <a:solidFill>
                  <a:srgbClr val="BB1256"/>
                </a:solidFill>
                <a:latin typeface="Arial" panose="020B0604020202020204" pitchFamily="34" charset="0"/>
                <a:ea typeface="Proxima Nova"/>
                <a:cs typeface="Arial" panose="020B0604020202020204" pitchFamily="34" charset="0"/>
                <a:sym typeface="Proxima Nova"/>
              </a:rPr>
              <a:t>Enabling Environment:</a:t>
            </a:r>
            <a:r>
              <a:rPr lang="en-US" sz="1200" b="1" i="0" u="none" strike="noStrike" cap="none" dirty="0">
                <a:solidFill>
                  <a:srgbClr val="D87987"/>
                </a:solidFill>
                <a:latin typeface="Arial" panose="020B0604020202020204" pitchFamily="34" charset="0"/>
                <a:ea typeface="Proxima Nova"/>
                <a:cs typeface="Arial" panose="020B0604020202020204" pitchFamily="34" charset="0"/>
                <a:sym typeface="Proxima Nova"/>
              </a:rPr>
              <a:t> </a:t>
            </a:r>
          </a:p>
          <a:p>
            <a:pPr marL="457200" marR="0" lvl="0" indent="-355600" algn="l" rtl="0">
              <a:lnSpc>
                <a:spcPct val="100000"/>
              </a:lnSpc>
              <a:spcBef>
                <a:spcPts val="1600"/>
              </a:spcBef>
              <a:spcAft>
                <a:spcPts val="0"/>
              </a:spcAft>
              <a:buClr>
                <a:srgbClr val="000000"/>
              </a:buClr>
              <a:buSzPts val="2000"/>
              <a:buFont typeface="Proxima Nova"/>
              <a:buChar char="●"/>
            </a:pPr>
            <a:r>
              <a:rPr lang="en-US" sz="1200" b="0" i="0" u="none" strike="noStrike" cap="none" dirty="0">
                <a:solidFill>
                  <a:srgbClr val="000000"/>
                </a:solidFill>
                <a:latin typeface="Arial" panose="020B0604020202020204" pitchFamily="34" charset="0"/>
                <a:ea typeface="Proxima Nova"/>
                <a:cs typeface="Arial" panose="020B0604020202020204" pitchFamily="34" charset="0"/>
                <a:sym typeface="Proxima Nova"/>
              </a:rPr>
              <a:t>Domestic Public Financing</a:t>
            </a:r>
          </a:p>
          <a:p>
            <a:pPr marL="457200" marR="0" lvl="0" indent="-355600" algn="l" rtl="0">
              <a:lnSpc>
                <a:spcPct val="100000"/>
              </a:lnSpc>
              <a:spcBef>
                <a:spcPts val="0"/>
              </a:spcBef>
              <a:spcAft>
                <a:spcPts val="0"/>
              </a:spcAft>
              <a:buClr>
                <a:srgbClr val="000000"/>
              </a:buClr>
              <a:buSzPts val="2000"/>
              <a:buFont typeface="Proxima Nova"/>
              <a:buChar char="●"/>
            </a:pPr>
            <a:r>
              <a:rPr lang="en-US" sz="1200" b="0" i="0" u="none" strike="noStrike" cap="none" dirty="0">
                <a:solidFill>
                  <a:srgbClr val="000000"/>
                </a:solidFill>
                <a:latin typeface="Arial" panose="020B0604020202020204" pitchFamily="34" charset="0"/>
                <a:ea typeface="Proxima Nova"/>
                <a:cs typeface="Arial" panose="020B0604020202020204" pitchFamily="34" charset="0"/>
                <a:sym typeface="Proxima Nova"/>
              </a:rPr>
              <a:t>Educating Girls</a:t>
            </a:r>
          </a:p>
          <a:p>
            <a:pPr marL="457200" marR="0" lvl="0" indent="-355600" algn="l" rtl="0">
              <a:lnSpc>
                <a:spcPct val="100000"/>
              </a:lnSpc>
              <a:spcBef>
                <a:spcPts val="0"/>
              </a:spcBef>
              <a:spcAft>
                <a:spcPts val="0"/>
              </a:spcAft>
              <a:buClr>
                <a:srgbClr val="000000"/>
              </a:buClr>
              <a:buSzPts val="2000"/>
              <a:buFont typeface="Proxima Nova"/>
              <a:buChar char="●"/>
            </a:pPr>
            <a:r>
              <a:rPr lang="en-US" sz="1200" b="0" i="0" u="none" strike="noStrike" cap="none" dirty="0">
                <a:solidFill>
                  <a:srgbClr val="000000"/>
                </a:solidFill>
                <a:latin typeface="Arial" panose="020B0604020202020204" pitchFamily="34" charset="0"/>
                <a:ea typeface="Proxima Nova"/>
                <a:cs typeface="Arial" panose="020B0604020202020204" pitchFamily="34" charset="0"/>
                <a:sym typeface="Proxima Nova"/>
              </a:rPr>
              <a:t>Supply Chain Management</a:t>
            </a:r>
          </a:p>
          <a:p>
            <a:pPr marL="101600" marR="0" lvl="0" indent="0" algn="l" rtl="0">
              <a:lnSpc>
                <a:spcPct val="100000"/>
              </a:lnSpc>
              <a:spcBef>
                <a:spcPts val="0"/>
              </a:spcBef>
              <a:spcAft>
                <a:spcPts val="0"/>
              </a:spcAft>
              <a:buClr>
                <a:srgbClr val="000000"/>
              </a:buClr>
              <a:buSzPts val="2000"/>
              <a:buFont typeface="Proxima Nova"/>
              <a:buNone/>
            </a:pPr>
            <a:endParaRPr lang="en-US" sz="1200" b="0" i="0" u="none" strike="noStrike" cap="none" dirty="0">
              <a:solidFill>
                <a:srgbClr val="000000"/>
              </a:solidFill>
              <a:latin typeface="Arial" panose="020B0604020202020204" pitchFamily="34" charset="0"/>
              <a:ea typeface="Proxima Nova"/>
              <a:cs typeface="Arial" panose="020B0604020202020204" pitchFamily="34" charset="0"/>
              <a:sym typeface="Proxima Nova"/>
            </a:endParaRPr>
          </a:p>
          <a:p>
            <a:pPr marL="0" marR="0" lvl="0" indent="0" algn="l" rtl="0">
              <a:lnSpc>
                <a:spcPct val="100000"/>
              </a:lnSpc>
              <a:spcBef>
                <a:spcPts val="1600"/>
              </a:spcBef>
              <a:spcAft>
                <a:spcPts val="0"/>
              </a:spcAft>
              <a:buClr>
                <a:srgbClr val="000000"/>
              </a:buClr>
              <a:buSzPts val="2000"/>
              <a:buFont typeface="Arial"/>
              <a:buNone/>
            </a:pPr>
            <a:r>
              <a:rPr lang="en-US" sz="1200" b="1" i="0" u="none" strike="noStrike" cap="none" dirty="0">
                <a:solidFill>
                  <a:srgbClr val="62C3B4"/>
                </a:solidFill>
                <a:latin typeface="Arial" panose="020B0604020202020204" pitchFamily="34" charset="0"/>
                <a:ea typeface="Proxima Nova"/>
                <a:cs typeface="Arial" panose="020B0604020202020204" pitchFamily="34" charset="0"/>
                <a:sym typeface="Proxima Nova"/>
              </a:rPr>
              <a:t>Social and Behavior Change:</a:t>
            </a:r>
            <a:r>
              <a:rPr lang="en-US" sz="1200" b="1" i="0" u="none" strike="noStrike" cap="none" dirty="0">
                <a:solidFill>
                  <a:srgbClr val="212121"/>
                </a:solidFill>
                <a:latin typeface="Arial" panose="020B0604020202020204" pitchFamily="34" charset="0"/>
                <a:ea typeface="Proxima Nova"/>
                <a:cs typeface="Arial" panose="020B0604020202020204" pitchFamily="34" charset="0"/>
                <a:sym typeface="Proxima Nova"/>
              </a:rPr>
              <a:t> </a:t>
            </a:r>
            <a:endPar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endParaRPr>
          </a:p>
          <a:p>
            <a:pPr marL="457200" marR="0" lvl="0" indent="-355600" algn="l" rtl="0">
              <a:lnSpc>
                <a:spcPct val="100000"/>
              </a:lnSpc>
              <a:spcBef>
                <a:spcPts val="1600"/>
              </a:spcBef>
              <a:spcAft>
                <a:spcPts val="0"/>
              </a:spcAft>
              <a:buClr>
                <a:srgbClr val="212121"/>
              </a:buClr>
              <a:buSzPts val="2000"/>
              <a:buFont typeface="Proxima Nova"/>
              <a:buChar char="●"/>
            </a:pPr>
            <a:r>
              <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rPr>
              <a:t>Community Group Engagement</a:t>
            </a:r>
          </a:p>
          <a:p>
            <a:pPr marL="457200" marR="0" lvl="0" indent="-355600" algn="l" rtl="0">
              <a:lnSpc>
                <a:spcPct val="100000"/>
              </a:lnSpc>
              <a:spcBef>
                <a:spcPts val="0"/>
              </a:spcBef>
              <a:spcAft>
                <a:spcPts val="0"/>
              </a:spcAft>
              <a:buClr>
                <a:srgbClr val="212121"/>
              </a:buClr>
              <a:buSzPts val="2000"/>
              <a:buFont typeface="Proxima Nova"/>
              <a:buChar char="●"/>
            </a:pPr>
            <a:r>
              <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rPr>
              <a:t>Digital Health for SBC</a:t>
            </a:r>
          </a:p>
          <a:p>
            <a:pPr marL="457200" marR="0" lvl="0" indent="-355600" algn="l" rtl="0">
              <a:lnSpc>
                <a:spcPct val="100000"/>
              </a:lnSpc>
              <a:spcBef>
                <a:spcPts val="0"/>
              </a:spcBef>
              <a:spcAft>
                <a:spcPts val="0"/>
              </a:spcAft>
              <a:buClr>
                <a:srgbClr val="212121"/>
              </a:buClr>
              <a:buSzPts val="2000"/>
              <a:buFont typeface="Proxima Nova"/>
              <a:buChar char="●"/>
            </a:pPr>
            <a:r>
              <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rPr>
              <a:t>Mass Media</a:t>
            </a:r>
          </a:p>
          <a:p>
            <a:pPr marL="101600" marR="0" lvl="0" indent="0" algn="l" rtl="0">
              <a:lnSpc>
                <a:spcPct val="100000"/>
              </a:lnSpc>
              <a:spcBef>
                <a:spcPts val="0"/>
              </a:spcBef>
              <a:spcAft>
                <a:spcPts val="0"/>
              </a:spcAft>
              <a:buClr>
                <a:srgbClr val="212121"/>
              </a:buClr>
              <a:buSzPts val="2000"/>
              <a:buFont typeface="Proxima Nova"/>
              <a:buNone/>
            </a:pPr>
            <a:endPar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endParaRPr>
          </a:p>
          <a:p>
            <a:pPr marL="0" indent="0">
              <a:lnSpc>
                <a:spcPct val="100000"/>
              </a:lnSpc>
              <a:spcBef>
                <a:spcPts val="1600"/>
              </a:spcBef>
              <a:buSzPts val="1800"/>
              <a:buFont typeface="Arial" panose="020B0604020202020204" pitchFamily="34" charset="0"/>
              <a:buNone/>
            </a:pPr>
            <a:r>
              <a:rPr lang="en-US" sz="1200" b="1" dirty="0">
                <a:solidFill>
                  <a:srgbClr val="E69138"/>
                </a:solidFill>
                <a:latin typeface="Arial" panose="020B0604020202020204" pitchFamily="34" charset="0"/>
                <a:ea typeface="Proxima Nova"/>
                <a:cs typeface="Arial" panose="020B0604020202020204" pitchFamily="34" charset="0"/>
                <a:sym typeface="Proxima Nova"/>
              </a:rPr>
              <a:t>Enhancements:</a:t>
            </a:r>
            <a:r>
              <a:rPr lang="en-US" sz="1200" dirty="0">
                <a:latin typeface="Arial" panose="020B0604020202020204" pitchFamily="34" charset="0"/>
                <a:ea typeface="Proxima Nova"/>
                <a:cs typeface="Arial" panose="020B0604020202020204" pitchFamily="34" charset="0"/>
                <a:sym typeface="Proxima Nova"/>
              </a:rPr>
              <a:t> </a:t>
            </a:r>
          </a:p>
          <a:p>
            <a:pPr marL="457200" indent="-355600">
              <a:lnSpc>
                <a:spcPct val="100000"/>
              </a:lnSpc>
              <a:spcBef>
                <a:spcPts val="160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Digital Health for Systems</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Adolescent-Friendly Contraceptive Services</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Family Planning Vouchers</a:t>
            </a:r>
            <a:endPar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endParaRPr>
          </a:p>
          <a:p>
            <a:pPr marL="457200" marR="0" lvl="0" indent="0" algn="l" rtl="0">
              <a:lnSpc>
                <a:spcPct val="100000"/>
              </a:lnSpc>
              <a:spcBef>
                <a:spcPts val="1600"/>
              </a:spcBef>
              <a:spcAft>
                <a:spcPts val="0"/>
              </a:spcAft>
              <a:buClr>
                <a:srgbClr val="000000"/>
              </a:buClr>
              <a:buSzPts val="2000"/>
              <a:buFont typeface="Arial"/>
              <a:buNone/>
            </a:pPr>
            <a:endPar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endParaRPr>
          </a:p>
          <a:p>
            <a:pPr marL="0" marR="0" lvl="0" indent="0" algn="l" defTabSz="914400" rtl="0" eaLnBrk="1" fontAlgn="auto" latinLnBrk="0" hangingPunct="1">
              <a:lnSpc>
                <a:spcPct val="100000"/>
              </a:lnSpc>
              <a:spcBef>
                <a:spcPts val="0"/>
              </a:spcBef>
              <a:spcAft>
                <a:spcPts val="0"/>
              </a:spcAft>
              <a:buClrTx/>
              <a:buSzPts val="1800"/>
              <a:buFont typeface="Arial" panose="020B0604020202020204" pitchFamily="34" charset="0"/>
              <a:buNone/>
              <a:tabLst/>
              <a:defRPr/>
            </a:pPr>
            <a:r>
              <a:rPr lang="en-US" sz="1200" b="0" i="0" u="none" strike="noStrike" cap="none" dirty="0">
                <a:solidFill>
                  <a:schemeClr val="lt1"/>
                </a:solidFill>
                <a:latin typeface="Arial" panose="020B0604020202020204" pitchFamily="34" charset="0"/>
                <a:ea typeface="Arial"/>
                <a:cs typeface="Arial" panose="020B0604020202020204" pitchFamily="34" charset="0"/>
                <a:sym typeface="Arial"/>
              </a:rPr>
              <a:t>All HIPs are Available in English, Spanish, French, and Portuguese.</a:t>
            </a:r>
          </a:p>
          <a:p>
            <a:pPr marL="0" indent="0">
              <a:buSzPts val="1800"/>
              <a:buFont typeface="Arial" panose="020B0604020202020204" pitchFamily="34" charset="0"/>
              <a:buNone/>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4</a:t>
            </a:fld>
            <a:endParaRPr lang="en-US"/>
          </a:p>
        </p:txBody>
      </p:sp>
    </p:spTree>
    <p:extLst>
      <p:ext uri="{BB962C8B-B14F-4D97-AF65-F5344CB8AC3E}">
        <p14:creationId xmlns:p14="http://schemas.microsoft.com/office/powerpoint/2010/main" val="370181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E3F42"/>
                </a:solidFill>
                <a:effectLst/>
                <a:latin typeface="Arial" panose="020B0604020202020204" pitchFamily="34" charset="0"/>
                <a:cs typeface="Arial" panose="020B0604020202020204" pitchFamily="34" charset="0"/>
              </a:rPr>
              <a:t>The High Impact Practices in Family Planning (HIPs) are supported by over 65 organizations. These organizations play a vital role in developing, reviewing, disseminating, and implementing HIPs in family planning.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E3F42"/>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E3F42"/>
                </a:solidFill>
                <a:effectLst/>
                <a:latin typeface="Arial" panose="020B0604020202020204" pitchFamily="34" charset="0"/>
                <a:cs typeface="Arial" panose="020B0604020202020204" pitchFamily="34" charset="0"/>
              </a:rPr>
              <a:t>The HIPs partnership includes various structures to ensure HIP products are developed, kept up to date, and disseminated widely. These include: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Co-sponsors – Serve as the secretariat for the HIPs.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Partners – Contribute to key HIP products and endorse the HIPs.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Technical Advisory Group – Ensure high technical quality of key HIP products and approve HIP brief and SPG concepts for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P&amp;D Team – Support the production and dissemination (P&amp;D) of HIP products.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Technical Expert Groups – Write new HIP briefs and ensure they are up-to-date.</a:t>
            </a: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For more information about the HIP Partnership, please copy and paste this link into your web browser: </a:t>
            </a:r>
            <a:r>
              <a:rPr lang="en-US" dirty="0">
                <a:latin typeface="Arial" panose="020B0604020202020204" pitchFamily="34" charset="0"/>
                <a:cs typeface="Arial" panose="020B0604020202020204" pitchFamily="34" charset="0"/>
                <a:hlinkClick r:id="rId3"/>
              </a:rPr>
              <a:t>https://www.fphighimpactpractices.org/partnership-structure/</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5</a:t>
            </a:fld>
            <a:endParaRPr lang="en-US"/>
          </a:p>
        </p:txBody>
      </p:sp>
    </p:spTree>
    <p:extLst>
      <p:ext uri="{BB962C8B-B14F-4D97-AF65-F5344CB8AC3E}">
        <p14:creationId xmlns:p14="http://schemas.microsoft.com/office/powerpoint/2010/main" val="3302517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Arial" panose="020B0604020202020204" pitchFamily="34" charset="0"/>
                <a:cs typeface="Arial" panose="020B0604020202020204" pitchFamily="34" charset="0"/>
              </a:rPr>
              <a:t>I</a:t>
            </a:r>
            <a:r>
              <a:rPr lang="en-US" sz="1200" b="0" i="0" u="none" strike="noStrike" baseline="0" dirty="0">
                <a:solidFill>
                  <a:srgbClr val="1F1F1F"/>
                </a:solidFill>
                <a:latin typeface="Arial" panose="020B0604020202020204" pitchFamily="34" charset="0"/>
                <a:cs typeface="Arial" panose="020B0604020202020204" pitchFamily="34" charset="0"/>
              </a:rPr>
              <a:t>n order for voluntary family planning programs to be successful and sustainable, there needs to be strong national capacity to implement and manage programs, including capacity to mobilize and spend the necessary financial resources for family planning commodities, service delivery, demand creation, and training.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1F1F1F"/>
              </a:solidFill>
              <a:latin typeface="Arial" panose="020B0604020202020204" pitchFamily="34" charset="0"/>
              <a:cs typeface="Arial" panose="020B0604020202020204" pitchFamily="34" charset="0"/>
            </a:endParaRPr>
          </a:p>
          <a:p>
            <a:pPr algn="l"/>
            <a:r>
              <a:rPr lang="en-US" sz="1200" b="0" i="0" u="none" strike="noStrike" baseline="0" dirty="0">
                <a:solidFill>
                  <a:srgbClr val="000000"/>
                </a:solidFill>
                <a:latin typeface="Arial" panose="020B0604020202020204" pitchFamily="34" charset="0"/>
                <a:cs typeface="Arial" panose="020B0604020202020204" pitchFamily="34" charset="0"/>
              </a:rPr>
              <a:t>T</a:t>
            </a:r>
            <a:r>
              <a:rPr lang="en-US" sz="1200" b="0" i="0" u="none" strike="noStrike" baseline="0" dirty="0">
                <a:solidFill>
                  <a:srgbClr val="1F1F1F"/>
                </a:solidFill>
                <a:latin typeface="Arial" panose="020B0604020202020204" pitchFamily="34" charset="0"/>
                <a:cs typeface="Arial" panose="020B0604020202020204" pitchFamily="34" charset="0"/>
              </a:rPr>
              <a:t>his brief focuses primarily on </a:t>
            </a:r>
            <a:r>
              <a:rPr lang="en-US" sz="1200" b="1" i="0" u="none" strike="noStrike" baseline="0" dirty="0">
                <a:solidFill>
                  <a:srgbClr val="1F1F1F"/>
                </a:solidFill>
                <a:latin typeface="Arial" panose="020B0604020202020204" pitchFamily="34" charset="0"/>
                <a:cs typeface="Arial" panose="020B0604020202020204" pitchFamily="34" charset="0"/>
              </a:rPr>
              <a:t>public financing from general tax revenues</a:t>
            </a:r>
            <a:r>
              <a:rPr lang="en-US" sz="1200" b="0" i="0" u="none" strike="noStrike" baseline="0" dirty="0">
                <a:solidFill>
                  <a:srgbClr val="1F1F1F"/>
                </a:solidFill>
                <a:latin typeface="Arial" panose="020B0604020202020204" pitchFamily="34" charset="0"/>
                <a:cs typeface="Arial" panose="020B0604020202020204" pitchFamily="34" charset="0"/>
              </a:rPr>
              <a:t>, which are typically the primary source of domestic financing for health.</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6</a:t>
            </a:fld>
            <a:endParaRPr lang="en-US"/>
          </a:p>
        </p:txBody>
      </p:sp>
    </p:spTree>
    <p:extLst>
      <p:ext uri="{BB962C8B-B14F-4D97-AF65-F5344CB8AC3E}">
        <p14:creationId xmlns:p14="http://schemas.microsoft.com/office/powerpoint/2010/main" val="2598480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US" sz="1200" b="1" i="0" u="none" strike="noStrike" baseline="0" dirty="0">
                <a:solidFill>
                  <a:srgbClr val="1F1F1F"/>
                </a:solidFill>
                <a:latin typeface="Arial" panose="020B0604020202020204" pitchFamily="34" charset="0"/>
                <a:cs typeface="Arial" panose="020B0604020202020204" pitchFamily="34" charset="0"/>
              </a:rPr>
              <a:t>Budget allocation: </a:t>
            </a:r>
            <a:r>
              <a:rPr lang="en-US" sz="1200" b="0" i="0" u="none" strike="noStrike" baseline="0" dirty="0">
                <a:solidFill>
                  <a:srgbClr val="1F1F1F"/>
                </a:solidFill>
                <a:latin typeface="Arial" panose="020B0604020202020204" pitchFamily="34" charset="0"/>
                <a:cs typeface="Arial" panose="020B0604020202020204" pitchFamily="34" charset="0"/>
              </a:rPr>
              <a:t>securing sufficient resources in national and sub-national budgets to purchase family planning commodities and supplies, service delivery, social and behavior change activities, and other core components of the family planning program</a:t>
            </a:r>
          </a:p>
          <a:p>
            <a:pPr marL="171450" indent="-171450" algn="just">
              <a:buFont typeface="Arial" panose="020B0604020202020204" pitchFamily="34" charset="0"/>
              <a:buChar char="•"/>
            </a:pPr>
            <a:r>
              <a:rPr lang="en-US" sz="1200" b="1" i="0" u="none" strike="noStrike" baseline="0" dirty="0">
                <a:solidFill>
                  <a:srgbClr val="1F1F1F"/>
                </a:solidFill>
                <a:latin typeface="Arial" panose="020B0604020202020204" pitchFamily="34" charset="0"/>
                <a:cs typeface="Arial" panose="020B0604020202020204" pitchFamily="34" charset="0"/>
              </a:rPr>
              <a:t>Budget execution: </a:t>
            </a:r>
            <a:r>
              <a:rPr lang="en-US" sz="1200" b="0" i="0" u="none" strike="noStrike" baseline="0" dirty="0">
                <a:solidFill>
                  <a:srgbClr val="1F1F1F"/>
                </a:solidFill>
                <a:latin typeface="Arial" panose="020B0604020202020204" pitchFamily="34" charset="0"/>
                <a:cs typeface="Arial" panose="020B0604020202020204" pitchFamily="34" charset="0"/>
              </a:rPr>
              <a:t>ensuring the approved budget is fully spent in line with stated priorities and within appropriate timelines</a:t>
            </a:r>
          </a:p>
          <a:p>
            <a:pPr marL="171450" indent="-171450" algn="just">
              <a:buFont typeface="Arial" panose="020B0604020202020204" pitchFamily="34" charset="0"/>
              <a:buChar char="•"/>
            </a:pPr>
            <a:r>
              <a:rPr lang="en-US" sz="1200" b="1" i="0" u="none" strike="noStrike" baseline="0" dirty="0">
                <a:solidFill>
                  <a:srgbClr val="1F1F1F"/>
                </a:solidFill>
                <a:latin typeface="Arial" panose="020B0604020202020204" pitchFamily="34" charset="0"/>
                <a:cs typeface="Arial" panose="020B0604020202020204" pitchFamily="34" charset="0"/>
              </a:rPr>
              <a:t>Efficiency: </a:t>
            </a:r>
            <a:r>
              <a:rPr lang="en-US" sz="1200" b="0" i="0" u="none" strike="noStrike" baseline="0" dirty="0">
                <a:solidFill>
                  <a:srgbClr val="1F1F1F"/>
                </a:solidFill>
                <a:latin typeface="Arial" panose="020B0604020202020204" pitchFamily="34" charset="0"/>
                <a:cs typeface="Arial" panose="020B0604020202020204" pitchFamily="34" charset="0"/>
              </a:rPr>
              <a:t>using available resources in the most cost-effective way to maximize their impact</a:t>
            </a:r>
          </a:p>
          <a:p>
            <a:pPr marL="0" indent="0">
              <a:spcAft>
                <a:spcPts val="2400"/>
              </a:spcAft>
              <a:buFont typeface="Arial" panose="020B0604020202020204" pitchFamily="34" charset="0"/>
              <a:buNone/>
            </a:pPr>
            <a:endParaRPr lang="en-US" sz="1200" dirty="0">
              <a:latin typeface="Arial" panose="020B0604020202020204" pitchFamily="34" charset="0"/>
              <a:cs typeface="Arial" panose="020B0604020202020204" pitchFamily="34" charset="0"/>
            </a:endParaRPr>
          </a:p>
          <a:p>
            <a:pPr marL="171450" indent="-171450">
              <a:spcAft>
                <a:spcPts val="2400"/>
              </a:spcAft>
              <a:buFont typeface="Arial" panose="020B0604020202020204" pitchFamily="34" charset="0"/>
              <a:buChar char="•"/>
            </a:pPr>
            <a:r>
              <a:rPr lang="en-US" sz="1200" b="1" i="0" u="none" strike="noStrike" baseline="0" dirty="0">
                <a:solidFill>
                  <a:srgbClr val="1F1F1F"/>
                </a:solidFill>
                <a:latin typeface="Arial" panose="020B0604020202020204" pitchFamily="34" charset="0"/>
                <a:cs typeface="Arial" panose="020B0604020202020204" pitchFamily="34" charset="0"/>
              </a:rPr>
              <a:t>Family planning has been shown to be a “best buy” for governments</a:t>
            </a:r>
            <a:r>
              <a:rPr lang="en-US" sz="1200" b="0" i="0" u="none" strike="noStrike" baseline="0" dirty="0">
                <a:solidFill>
                  <a:srgbClr val="1F1F1F"/>
                </a:solidFill>
                <a:latin typeface="Arial" panose="020B0604020202020204" pitchFamily="34" charset="0"/>
                <a:cs typeface="Arial" panose="020B0604020202020204" pitchFamily="34" charset="0"/>
              </a:rPr>
              <a:t>: for each additional dollar spent on contraceptive services in developing countries, the cost of maternal and newborn health care could be reduced by $2.20. </a:t>
            </a:r>
          </a:p>
          <a:p>
            <a:pPr marL="171450" indent="-171450">
              <a:spcAft>
                <a:spcPts val="2400"/>
              </a:spcAft>
              <a:buFont typeface="Arial" panose="020B0604020202020204" pitchFamily="34" charset="0"/>
              <a:buChar char="•"/>
            </a:pPr>
            <a:r>
              <a:rPr lang="en-US" sz="1200" b="1" i="0" u="none" strike="noStrike" baseline="0" dirty="0">
                <a:solidFill>
                  <a:srgbClr val="1F1F1F"/>
                </a:solidFill>
                <a:latin typeface="Arial" panose="020B0604020202020204" pitchFamily="34" charset="0"/>
                <a:cs typeface="Arial" panose="020B0604020202020204" pitchFamily="34" charset="0"/>
              </a:rPr>
              <a:t>A mix of financing from a variety of sources</a:t>
            </a:r>
            <a:r>
              <a:rPr lang="en-US" sz="1200" b="0" i="0" u="none" strike="noStrike" baseline="0" dirty="0">
                <a:solidFill>
                  <a:srgbClr val="1F1F1F"/>
                </a:solidFill>
                <a:latin typeface="Arial" panose="020B0604020202020204" pitchFamily="34" charset="0"/>
                <a:cs typeface="Arial" panose="020B0604020202020204" pitchFamily="34" charset="0"/>
              </a:rPr>
              <a:t>, including funds from dedicated revenue sources (e.g., earmarked taxes) and prepayment schemes (i.e., contributory insurance), loans for health, and the private sector, </a:t>
            </a:r>
            <a:r>
              <a:rPr lang="en-US" sz="1200" b="1" i="0" u="none" strike="noStrike" baseline="0" dirty="0">
                <a:solidFill>
                  <a:srgbClr val="1F1F1F"/>
                </a:solidFill>
                <a:latin typeface="Arial" panose="020B0604020202020204" pitchFamily="34" charset="0"/>
                <a:cs typeface="Arial" panose="020B0604020202020204" pitchFamily="34" charset="0"/>
              </a:rPr>
              <a:t>is required to achieve predictable, adequate, and sustainable financing for family planning</a:t>
            </a:r>
            <a:r>
              <a:rPr lang="en-US" sz="1200" b="0" i="0" u="none" strike="noStrike" baseline="0" dirty="0">
                <a:solidFill>
                  <a:srgbClr val="1F1F1F"/>
                </a:solidFill>
                <a:latin typeface="Arial" panose="020B0604020202020204" pitchFamily="34" charset="0"/>
                <a:cs typeface="Arial" panose="020B0604020202020204" pitchFamily="34" charset="0"/>
              </a:rPr>
              <a:t>. </a:t>
            </a:r>
          </a:p>
          <a:p>
            <a:pPr marL="171450" indent="-171450">
              <a:spcAft>
                <a:spcPts val="2400"/>
              </a:spcAft>
              <a:buFont typeface="Arial" panose="020B0604020202020204" pitchFamily="34" charset="0"/>
              <a:buChar char="•"/>
            </a:pPr>
            <a:r>
              <a:rPr lang="en-US" sz="1200" b="0" i="0" u="none" strike="noStrike" baseline="0" dirty="0">
                <a:solidFill>
                  <a:srgbClr val="1F1F1F"/>
                </a:solidFill>
                <a:latin typeface="Arial" panose="020B0604020202020204" pitchFamily="34" charset="0"/>
                <a:cs typeface="Arial" panose="020B0604020202020204" pitchFamily="34" charset="0"/>
              </a:rPr>
              <a:t>This brief focuses primarily on </a:t>
            </a:r>
            <a:r>
              <a:rPr lang="en-US" sz="1200" b="1" i="0" u="none" strike="noStrike" baseline="0" dirty="0">
                <a:solidFill>
                  <a:srgbClr val="1F1F1F"/>
                </a:solidFill>
                <a:latin typeface="Arial" panose="020B0604020202020204" pitchFamily="34" charset="0"/>
                <a:cs typeface="Arial" panose="020B0604020202020204" pitchFamily="34" charset="0"/>
              </a:rPr>
              <a:t>public financing from general tax revenues</a:t>
            </a:r>
            <a:r>
              <a:rPr lang="en-US" sz="1200" b="0" i="0" u="none" strike="noStrike" baseline="0" dirty="0">
                <a:solidFill>
                  <a:srgbClr val="1F1F1F"/>
                </a:solidFill>
                <a:latin typeface="Arial" panose="020B0604020202020204" pitchFamily="34" charset="0"/>
                <a:cs typeface="Arial" panose="020B0604020202020204" pitchFamily="34" charset="0"/>
              </a:rPr>
              <a:t>, which are typically the primary source of domestic financing for health in low- and lower-middle-income countries.</a:t>
            </a:r>
          </a:p>
          <a:p>
            <a:pPr marL="0" indent="0">
              <a:spcAft>
                <a:spcPts val="2400"/>
              </a:spcAft>
              <a:buFont typeface="Arial" panose="020B0604020202020204" pitchFamily="34" charset="0"/>
              <a:buNone/>
            </a:pPr>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For more information, please copy and paste this link into your web browser to reference the “Background” section on the HIP brief: </a:t>
            </a:r>
            <a:r>
              <a:rPr lang="en-US" sz="1200" u="sng" dirty="0">
                <a:latin typeface="Arial" panose="020B0604020202020204" pitchFamily="34" charset="0"/>
                <a:cs typeface="Arial" panose="020B0604020202020204" pitchFamily="34" charset="0"/>
              </a:rPr>
              <a:t>https://www.fphighimpactpractices.org/briefs/domestic-public-financing/</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7</a:t>
            </a:fld>
            <a:endParaRPr lang="en-US"/>
          </a:p>
        </p:txBody>
      </p:sp>
    </p:spTree>
    <p:extLst>
      <p:ext uri="{BB962C8B-B14F-4D97-AF65-F5344CB8AC3E}">
        <p14:creationId xmlns:p14="http://schemas.microsoft.com/office/powerpoint/2010/main" val="2473821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Figure 1</a:t>
            </a:r>
            <a:r>
              <a:rPr lang="en-US" sz="1200" dirty="0">
                <a:latin typeface="Arial" panose="020B0604020202020204" pitchFamily="34" charset="0"/>
                <a:cs typeface="Arial" panose="020B0604020202020204" pitchFamily="34" charset="0"/>
              </a:rPr>
              <a:t>: </a:t>
            </a:r>
            <a:r>
              <a:rPr lang="en-US" sz="1200" b="0" dirty="0">
                <a:solidFill>
                  <a:srgbClr val="000000"/>
                </a:solidFill>
                <a:latin typeface="Arial" panose="020B0604020202020204" pitchFamily="34" charset="0"/>
                <a:cs typeface="Arial" panose="020B0604020202020204" pitchFamily="34" charset="0"/>
              </a:rPr>
              <a:t>Improved Domestic Public Financing: Theory of 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solidFill>
                  <a:srgbClr val="000000"/>
                </a:solidFill>
                <a:latin typeface="Arial" panose="020B0604020202020204" pitchFamily="34" charset="0"/>
                <a:cs typeface="Arial" panose="020B0604020202020204" pitchFamily="34" charset="0"/>
              </a:rPr>
              <a:t>Assumption: Family planning services are heavily dependent on donor and/or out-of-pocket expenditures.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dirty="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1F1F1F"/>
                </a:solidFill>
                <a:latin typeface="Arial" panose="020B0604020202020204" pitchFamily="34" charset="0"/>
                <a:cs typeface="Arial" panose="020B0604020202020204" pitchFamily="34" charset="0"/>
              </a:rPr>
              <a:t>The purpose of this brief is to aid ministries of health and family planning programmers, including implementers and advocates, in these countries to increase the value of public expenditure by improving budget allocation, budget execution, and efficiency.</a:t>
            </a:r>
            <a:endParaRPr lang="en-US" sz="1200" b="0" i="1" dirty="0">
              <a:solidFill>
                <a:srgbClr val="000000"/>
              </a:solidFill>
              <a:latin typeface="Arial" panose="020B0604020202020204" pitchFamily="34" charset="0"/>
              <a:cs typeface="Arial" panose="020B0604020202020204" pitchFamily="34" charset="0"/>
            </a:endParaRPr>
          </a:p>
          <a:p>
            <a:pPr algn="l"/>
            <a:endParaRPr lang="en-US" sz="1200" b="0" i="0" u="none" strike="noStrike"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211D1E"/>
                </a:solidFill>
                <a:latin typeface="Arial" panose="020B0604020202020204" pitchFamily="34" charset="0"/>
                <a:cs typeface="Arial" panose="020B0604020202020204" pitchFamily="34" charset="0"/>
              </a:rPr>
              <a:t>View Figure 1 in the HIP brief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rgbClr val="211D1E"/>
                </a:solidFill>
                <a:latin typeface="Arial" panose="020B0604020202020204" pitchFamily="34" charset="0"/>
                <a:cs typeface="Arial" panose="020B0604020202020204" pitchFamily="34" charset="0"/>
              </a:rPr>
              <a:t>: </a:t>
            </a:r>
            <a:r>
              <a:rPr lang="en-US" sz="1200" b="0" i="0" u="sng" strike="noStrike" baseline="0" dirty="0">
                <a:solidFill>
                  <a:srgbClr val="211D1E"/>
                </a:solidFill>
                <a:latin typeface="Arial" panose="020B0604020202020204" pitchFamily="34" charset="0"/>
                <a:cs typeface="Arial" panose="020B0604020202020204" pitchFamily="34" charset="0"/>
              </a:rPr>
              <a:t>https://www.fphighimpactpractices.org/briefs/domestic-public-financing/</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8</a:t>
            </a:fld>
            <a:endParaRPr lang="en-US"/>
          </a:p>
        </p:txBody>
      </p:sp>
    </p:spTree>
    <p:extLst>
      <p:ext uri="{BB962C8B-B14F-4D97-AF65-F5344CB8AC3E}">
        <p14:creationId xmlns:p14="http://schemas.microsoft.com/office/powerpoint/2010/main" val="3351150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b="1" i="0" u="none" strike="noStrike" baseline="0" dirty="0">
                <a:solidFill>
                  <a:srgbClr val="221E1F"/>
                </a:solidFill>
                <a:latin typeface="Arial" panose="020B0604020202020204" pitchFamily="34" charset="0"/>
                <a:cs typeface="Arial" panose="020B0604020202020204" pitchFamily="34" charset="0"/>
              </a:rPr>
              <a:t>Current domestic allocations </a:t>
            </a:r>
            <a:r>
              <a:rPr lang="en-US" sz="1200" b="0" i="0" u="none" strike="noStrike" baseline="0" dirty="0">
                <a:solidFill>
                  <a:srgbClr val="221E1F"/>
                </a:solidFill>
                <a:latin typeface="Arial" panose="020B0604020202020204" pitchFamily="34" charset="0"/>
                <a:cs typeface="Arial" panose="020B0604020202020204" pitchFamily="34" charset="0"/>
              </a:rPr>
              <a:t>and expenditure in many low- and middle-income countries </a:t>
            </a:r>
            <a:r>
              <a:rPr lang="en-US" sz="1200" b="1" i="0" u="none" strike="noStrike" baseline="0" dirty="0">
                <a:solidFill>
                  <a:srgbClr val="221E1F"/>
                </a:solidFill>
                <a:latin typeface="Arial" panose="020B0604020202020204" pitchFamily="34" charset="0"/>
                <a:cs typeface="Arial" panose="020B0604020202020204" pitchFamily="34" charset="0"/>
              </a:rPr>
              <a:t>are insufficient </a:t>
            </a:r>
            <a:r>
              <a:rPr lang="en-US" sz="1200" b="0" i="0" u="none" strike="noStrike" baseline="0" dirty="0">
                <a:solidFill>
                  <a:srgbClr val="221E1F"/>
                </a:solidFill>
                <a:latin typeface="Arial" panose="020B0604020202020204" pitchFamily="34" charset="0"/>
                <a:cs typeface="Arial" panose="020B0604020202020204" pitchFamily="34" charset="0"/>
              </a:rPr>
              <a:t>and the growing demand for voluntary family planning will </a:t>
            </a:r>
            <a:r>
              <a:rPr lang="en-US" sz="1200" b="1" i="0" u="none" strike="noStrike" baseline="0" dirty="0">
                <a:solidFill>
                  <a:srgbClr val="221E1F"/>
                </a:solidFill>
                <a:latin typeface="Arial" panose="020B0604020202020204" pitchFamily="34" charset="0"/>
                <a:cs typeface="Arial" panose="020B0604020202020204" pitchFamily="34" charset="0"/>
              </a:rPr>
              <a:t>require a substantial increase in financial resources</a:t>
            </a:r>
            <a:r>
              <a:rPr lang="en-US" sz="1200" b="0" i="0" u="none" strike="noStrike" baseline="0" dirty="0">
                <a:solidFill>
                  <a:srgbClr val="221E1F"/>
                </a:solidFill>
                <a:latin typeface="Arial" panose="020B0604020202020204" pitchFamily="34" charset="0"/>
                <a:cs typeface="Arial" panose="020B0604020202020204" pitchFamily="34" charset="0"/>
              </a:rPr>
              <a:t>. </a:t>
            </a:r>
          </a:p>
          <a:p>
            <a:pPr marL="628650" lvl="1" indent="-171450">
              <a:spcAft>
                <a:spcPts val="2400"/>
              </a:spcAft>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Many low- and middle-income countries continue to rely heavily on donor financing for family planning and other health areas. Domestic financial commitments, including those made as part of the Family Planning 2020 (FP2020) initiative, have not always translated to increased spending on family planning. </a:t>
            </a:r>
            <a:endParaRPr lang="en-US" sz="1200" b="0" i="0" u="none" strike="noStrike" baseline="0" dirty="0">
              <a:solidFill>
                <a:srgbClr val="221E1F"/>
              </a:solidFill>
              <a:latin typeface="Arial" panose="020B0604020202020204" pitchFamily="34" charset="0"/>
              <a:cs typeface="Arial" panose="020B0604020202020204" pitchFamily="34" charset="0"/>
            </a:endParaRPr>
          </a:p>
          <a:p>
            <a:pPr marL="628650" lvl="1" indent="-171450">
              <a:spcAft>
                <a:spcPts val="2400"/>
              </a:spcAft>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Growing populations coupled with higher rates of modern contraceptive use will greatly increase the number of contraceptive users supported by national health systems. </a:t>
            </a:r>
          </a:p>
          <a:p>
            <a:pPr marL="628650" lvl="1" indent="-171450">
              <a:spcAft>
                <a:spcPts val="2400"/>
              </a:spcAft>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If current trends in increased contraceptive use in 135 low- and middle-income countries continue, the funding gap for commodities alone will be $290 million in 2020 and a cumulative $793 million for 2018–2020, which reflects only a portion of the total cost of providing family planning services.</a:t>
            </a:r>
          </a:p>
          <a:p>
            <a:pPr marL="171450" lvl="0" indent="-171450">
              <a:spcAft>
                <a:spcPts val="2400"/>
              </a:spcAft>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Inadequate public financing </a:t>
            </a:r>
            <a:r>
              <a:rPr lang="en-US" sz="1200" b="1" i="0" u="none" strike="noStrike" baseline="0" dirty="0">
                <a:solidFill>
                  <a:srgbClr val="221E1F"/>
                </a:solidFill>
                <a:latin typeface="Arial" panose="020B0604020202020204" pitchFamily="34" charset="0"/>
                <a:cs typeface="Arial" panose="020B0604020202020204" pitchFamily="34" charset="0"/>
              </a:rPr>
              <a:t>contributes to inequities in access </a:t>
            </a:r>
            <a:r>
              <a:rPr lang="en-US" sz="1200" b="0" i="0" u="none" strike="noStrike" baseline="0" dirty="0">
                <a:solidFill>
                  <a:srgbClr val="221E1F"/>
                </a:solidFill>
                <a:latin typeface="Arial" panose="020B0604020202020204" pitchFamily="34" charset="0"/>
                <a:cs typeface="Arial" panose="020B0604020202020204" pitchFamily="34" charset="0"/>
              </a:rPr>
              <a:t>to voluntary family planning services and financial hardship for the poor.</a:t>
            </a:r>
          </a:p>
          <a:p>
            <a:pPr marL="628650" lvl="1" indent="-171450">
              <a:spcAft>
                <a:spcPts val="2400"/>
              </a:spcAft>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The lack of public financing for family planning and limited coverage of prepayment mechanisms means that </a:t>
            </a:r>
            <a:r>
              <a:rPr lang="en-US" sz="1200" b="1" i="0" u="none" strike="noStrike" baseline="0" dirty="0">
                <a:solidFill>
                  <a:srgbClr val="211D1E"/>
                </a:solidFill>
                <a:latin typeface="Arial" panose="020B0604020202020204" pitchFamily="34" charset="0"/>
                <a:cs typeface="Arial" panose="020B0604020202020204" pitchFamily="34" charset="0"/>
              </a:rPr>
              <a:t>individuals often rely on out-of-pocket (OOP) expenditure </a:t>
            </a:r>
            <a:r>
              <a:rPr lang="en-US" sz="1200" b="0" i="0" u="none" strike="noStrike" baseline="0" dirty="0">
                <a:solidFill>
                  <a:srgbClr val="211D1E"/>
                </a:solidFill>
                <a:latin typeface="Arial" panose="020B0604020202020204" pitchFamily="34" charset="0"/>
                <a:cs typeface="Arial" panose="020B0604020202020204" pitchFamily="34" charset="0"/>
              </a:rPr>
              <a:t>to pay for contraceptives and services. </a:t>
            </a:r>
          </a:p>
          <a:p>
            <a:pPr marL="628650" lvl="1" indent="-171450">
              <a:spcAft>
                <a:spcPts val="2400"/>
              </a:spcAft>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The need to pay OOP for contraception can propose a particularly significant barrier for adolescents and women who lack financial autonomy. </a:t>
            </a:r>
          </a:p>
          <a:p>
            <a:pPr marL="628650" lvl="1" indent="-171450">
              <a:spcAft>
                <a:spcPts val="2400"/>
              </a:spcAft>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Even in countries where family planning is theoretically free, there is an overreliance on OOP expenditure. </a:t>
            </a:r>
          </a:p>
          <a:p>
            <a:pPr marL="628650" lvl="1" indent="-171450">
              <a:spcAft>
                <a:spcPts val="2400"/>
              </a:spcAft>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Research indicates that OOP expenditure on health in general can have impoverishing effects on individuals regardless of the country where they live or their income levels.</a:t>
            </a:r>
            <a:endParaRPr lang="en-US" sz="1200" b="0" i="0" u="none" strike="noStrike"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9</a:t>
            </a:fld>
            <a:endParaRPr lang="en-US"/>
          </a:p>
        </p:txBody>
      </p:sp>
    </p:spTree>
    <p:extLst>
      <p:ext uri="{BB962C8B-B14F-4D97-AF65-F5344CB8AC3E}">
        <p14:creationId xmlns:p14="http://schemas.microsoft.com/office/powerpoint/2010/main" val="1452805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fphighimpactpractices.org/briefs/domestic-public-financing/"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1.sv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22.png"/><Relationship Id="rId4" Type="http://schemas.openxmlformats.org/officeDocument/2006/relationships/hyperlink" Target="https://www.fphighimpactpractices.org/briefs/galvanizing-commitmen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s://www.fpfinancingroadmap.org/" TargetMode="External"/><Relationship Id="rId13" Type="http://schemas.openxmlformats.org/officeDocument/2006/relationships/image" Target="../media/image27.jpeg"/><Relationship Id="rId3" Type="http://schemas.openxmlformats.org/officeDocument/2006/relationships/image" Target="../media/image6.png"/><Relationship Id="rId7" Type="http://schemas.openxmlformats.org/officeDocument/2006/relationships/image" Target="../media/image24.svg"/><Relationship Id="rId12" Type="http://schemas.openxmlformats.org/officeDocument/2006/relationships/hyperlink" Target="http://who.int/healthsystems/publications/nhpsp-handbook-ch8/en/"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6.png"/><Relationship Id="rId5" Type="http://schemas.openxmlformats.org/officeDocument/2006/relationships/hyperlink" Target="https://www.who.int/healthsystems/publications/nhpsp-handbook-ch8/en/" TargetMode="External"/><Relationship Id="rId10" Type="http://schemas.openxmlformats.org/officeDocument/2006/relationships/image" Target="../media/image25.png"/><Relationship Id="rId4" Type="http://schemas.openxmlformats.org/officeDocument/2006/relationships/hyperlink" Target="https://www.hfgproject.org/toolkit-ministries-health-work-effectively-ministries-finance/" TargetMode="External"/><Relationship Id="rId9" Type="http://schemas.openxmlformats.org/officeDocument/2006/relationships/hyperlink" Target="https://www.advancefamilyplanning.org/sites/default/files/2017-07/2%20Develop%20a%20Strategy_Nov%202015_ALL_EN.pdf" TargetMode="External"/><Relationship Id="rId1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hyperlink" Target="https://www.fphighimpactpractices.org/"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0D43251-0947-4D8F-88E9-9836BA0F9130}"/>
              </a:ext>
            </a:extLst>
          </p:cNvPr>
          <p:cNvPicPr>
            <a:picLocks noChangeAspect="1"/>
          </p:cNvPicPr>
          <p:nvPr/>
        </p:nvPicPr>
        <p:blipFill rotWithShape="1">
          <a:blip r:embed="rId3">
            <a:extLst>
              <a:ext uri="{28A0092B-C50C-407E-A947-70E740481C1C}">
                <a14:useLocalDpi xmlns:a14="http://schemas.microsoft.com/office/drawing/2010/main" val="0"/>
              </a:ext>
            </a:extLst>
          </a:blip>
          <a:srcRect t="4647"/>
          <a:stretch/>
        </p:blipFill>
        <p:spPr>
          <a:xfrm>
            <a:off x="6720221" y="-7649"/>
            <a:ext cx="11582463" cy="7360949"/>
          </a:xfrm>
          <a:prstGeom prst="rect">
            <a:avLst/>
          </a:prstGeom>
        </p:spPr>
      </p:pic>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0" y="7086014"/>
            <a:ext cx="3221692" cy="3221692"/>
          </a:xfrm>
          <a:prstGeom prst="rect">
            <a:avLst/>
          </a:prstGeom>
        </p:spPr>
      </p:pic>
      <p:grpSp>
        <p:nvGrpSpPr>
          <p:cNvPr id="4" name="Group 4"/>
          <p:cNvGrpSpPr/>
          <p:nvPr/>
        </p:nvGrpSpPr>
        <p:grpSpPr>
          <a:xfrm rot="18705092">
            <a:off x="8386966" y="-261501"/>
            <a:ext cx="4053517" cy="10580700"/>
            <a:chOff x="0" y="0"/>
            <a:chExt cx="35276568" cy="15213202"/>
          </a:xfrm>
        </p:grpSpPr>
        <p:sp>
          <p:nvSpPr>
            <p:cNvPr id="5" name="Freeform 5"/>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p>
          </p:txBody>
        </p:sp>
      </p:grpSp>
      <p:grpSp>
        <p:nvGrpSpPr>
          <p:cNvPr id="10" name="Group 4">
            <a:extLst>
              <a:ext uri="{FF2B5EF4-FFF2-40B4-BE49-F238E27FC236}">
                <a16:creationId xmlns:a16="http://schemas.microsoft.com/office/drawing/2014/main" id="{96467B4C-B9C5-4DAF-A4C8-53FF49F9AD2B}"/>
              </a:ext>
            </a:extLst>
          </p:cNvPr>
          <p:cNvGrpSpPr/>
          <p:nvPr/>
        </p:nvGrpSpPr>
        <p:grpSpPr>
          <a:xfrm rot="18705092">
            <a:off x="3400015" y="220381"/>
            <a:ext cx="4448895" cy="10047622"/>
            <a:chOff x="0" y="0"/>
            <a:chExt cx="35276568" cy="15213202"/>
          </a:xfrm>
        </p:grpSpPr>
        <p:sp>
          <p:nvSpPr>
            <p:cNvPr id="11" name="Freeform 5">
              <a:extLst>
                <a:ext uri="{FF2B5EF4-FFF2-40B4-BE49-F238E27FC236}">
                  <a16:creationId xmlns:a16="http://schemas.microsoft.com/office/drawing/2014/main" id="{063AF8E7-6655-4ADF-8534-D3317F24A569}"/>
                </a:ext>
              </a:extLst>
            </p:cNvPr>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p>
          </p:txBody>
        </p:sp>
      </p:grpSp>
      <p:sp>
        <p:nvSpPr>
          <p:cNvPr id="6" name="TextBox 6"/>
          <p:cNvSpPr txBox="1"/>
          <p:nvPr/>
        </p:nvSpPr>
        <p:spPr>
          <a:xfrm>
            <a:off x="1712349" y="5750577"/>
            <a:ext cx="13052442" cy="1218282"/>
          </a:xfrm>
          <a:prstGeom prst="rect">
            <a:avLst/>
          </a:prstGeom>
        </p:spPr>
        <p:txBody>
          <a:bodyPr wrap="square" lIns="0" tIns="0" rIns="0" bIns="0" rtlCol="0" anchor="t">
            <a:spAutoFit/>
          </a:bodyPr>
          <a:lstStyle/>
          <a:p>
            <a:pPr>
              <a:lnSpc>
                <a:spcPts val="9500"/>
              </a:lnSpc>
            </a:pPr>
            <a:r>
              <a:rPr lang="en-US" sz="8000" b="1" spc="-95" dirty="0">
                <a:solidFill>
                  <a:srgbClr val="000000"/>
                </a:solidFill>
                <a:latin typeface="Arial" panose="020B0604020202020204" pitchFamily="34" charset="0"/>
                <a:cs typeface="Arial" panose="020B0604020202020204" pitchFamily="34" charset="0"/>
              </a:rPr>
              <a:t>Domestic Public Financing</a:t>
            </a:r>
          </a:p>
        </p:txBody>
      </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11151231" y="3155109"/>
            <a:ext cx="7151453" cy="7151453"/>
          </a:xfrm>
          <a:prstGeom prst="rect">
            <a:avLst/>
          </a:prstGeom>
        </p:spPr>
      </p:pic>
      <p:grpSp>
        <p:nvGrpSpPr>
          <p:cNvPr id="12" name="Group 4">
            <a:extLst>
              <a:ext uri="{FF2B5EF4-FFF2-40B4-BE49-F238E27FC236}">
                <a16:creationId xmlns:a16="http://schemas.microsoft.com/office/drawing/2014/main" id="{B2439C9D-2F81-4A5F-B670-1E5FDEF71EFD}"/>
              </a:ext>
            </a:extLst>
          </p:cNvPr>
          <p:cNvGrpSpPr/>
          <p:nvPr/>
        </p:nvGrpSpPr>
        <p:grpSpPr>
          <a:xfrm rot="16200000">
            <a:off x="3688243" y="-114491"/>
            <a:ext cx="4053517" cy="4267201"/>
            <a:chOff x="0" y="0"/>
            <a:chExt cx="35276568" cy="15213202"/>
          </a:xfrm>
        </p:grpSpPr>
        <p:sp>
          <p:nvSpPr>
            <p:cNvPr id="13" name="Freeform 5">
              <a:extLst>
                <a:ext uri="{FF2B5EF4-FFF2-40B4-BE49-F238E27FC236}">
                  <a16:creationId xmlns:a16="http://schemas.microsoft.com/office/drawing/2014/main" id="{6FBCF90D-30F6-4168-BD28-4AF7EC8DCBE0}"/>
                </a:ext>
              </a:extLst>
            </p:cNvPr>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p>
          </p:txBody>
        </p:sp>
      </p:grpSp>
      <p:pic>
        <p:nvPicPr>
          <p:cNvPr id="8" name="Picture 8"/>
          <p:cNvPicPr>
            <a:picLocks noChangeAspect="1"/>
          </p:cNvPicPr>
          <p:nvPr/>
        </p:nvPicPr>
        <p:blipFill>
          <a:blip r:embed="rId8"/>
          <a:srcRect/>
          <a:stretch>
            <a:fillRect/>
          </a:stretch>
        </p:blipFill>
        <p:spPr>
          <a:xfrm>
            <a:off x="1712349" y="4629368"/>
            <a:ext cx="4451409" cy="1112852"/>
          </a:xfrm>
          <a:prstGeom prst="rect">
            <a:avLst/>
          </a:prstGeom>
        </p:spPr>
      </p:pic>
      <p:sp>
        <p:nvSpPr>
          <p:cNvPr id="9" name="TextBox 9"/>
          <p:cNvSpPr txBox="1"/>
          <p:nvPr/>
        </p:nvSpPr>
        <p:spPr>
          <a:xfrm>
            <a:off x="1713359" y="6976506"/>
            <a:ext cx="7698084" cy="1103315"/>
          </a:xfrm>
          <a:prstGeom prst="rect">
            <a:avLst/>
          </a:prstGeom>
        </p:spPr>
        <p:txBody>
          <a:bodyPr wrap="square" lIns="0" tIns="0" rIns="0" bIns="0" rtlCol="0" anchor="t">
            <a:spAutoFit/>
          </a:bodyPr>
          <a:lstStyle/>
          <a:p>
            <a:pPr marL="0" lvl="0" indent="0" algn="l">
              <a:lnSpc>
                <a:spcPts val="4480"/>
              </a:lnSpc>
              <a:spcBef>
                <a:spcPct val="0"/>
              </a:spcBef>
            </a:pPr>
            <a:r>
              <a:rPr lang="en-US" sz="3200" spc="64" dirty="0">
                <a:solidFill>
                  <a:srgbClr val="000000"/>
                </a:solidFill>
                <a:latin typeface="Arial" panose="020B0604020202020204" pitchFamily="34" charset="0"/>
                <a:cs typeface="Arial" panose="020B0604020202020204" pitchFamily="34" charset="0"/>
              </a:rPr>
              <a:t>Building a sustainable future for family planning programs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D62C9A53-6467-47D8-B5C5-AFEF0102C7E1}"/>
              </a:ext>
            </a:extLst>
          </p:cNvPr>
          <p:cNvSpPr/>
          <p:nvPr/>
        </p:nvSpPr>
        <p:spPr>
          <a:xfrm flipV="1">
            <a:off x="0" y="-2"/>
            <a:ext cx="18257632" cy="3924300"/>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TextBox 24"/>
          <p:cNvSpPr txBox="1"/>
          <p:nvPr/>
        </p:nvSpPr>
        <p:spPr>
          <a:xfrm>
            <a:off x="784921" y="9358938"/>
            <a:ext cx="487558" cy="327718"/>
          </a:xfrm>
          <a:prstGeom prst="rect">
            <a:avLst/>
          </a:prstGeom>
        </p:spPr>
        <p:txBody>
          <a:bodyPr lIns="0" tIns="0" rIns="0" bIns="0" rtlCol="0" anchor="t">
            <a:spAutoFit/>
          </a:bodyPr>
          <a:lstStyle/>
          <a:p>
            <a:pPr marL="0" lvl="0" indent="0" algn="l">
              <a:lnSpc>
                <a:spcPts val="2800"/>
              </a:lnSpc>
              <a:spcBef>
                <a:spcPct val="0"/>
              </a:spcBef>
            </a:pPr>
            <a:r>
              <a:rPr lang="en-US" sz="2000" b="1" spc="40" dirty="0">
                <a:solidFill>
                  <a:srgbClr val="FFFFFF"/>
                </a:solidFill>
                <a:latin typeface="Arial" panose="020B0604020202020204" pitchFamily="34" charset="0"/>
                <a:cs typeface="Arial" panose="020B0604020202020204" pitchFamily="34" charset="0"/>
              </a:rPr>
              <a:t>05</a:t>
            </a:r>
          </a:p>
        </p:txBody>
      </p:sp>
      <p:grpSp>
        <p:nvGrpSpPr>
          <p:cNvPr id="45" name="Group 44">
            <a:extLst>
              <a:ext uri="{FF2B5EF4-FFF2-40B4-BE49-F238E27FC236}">
                <a16:creationId xmlns:a16="http://schemas.microsoft.com/office/drawing/2014/main" id="{93DDC5C8-4833-44E5-AFBD-AAEE732FCF02}"/>
              </a:ext>
            </a:extLst>
          </p:cNvPr>
          <p:cNvGrpSpPr/>
          <p:nvPr/>
        </p:nvGrpSpPr>
        <p:grpSpPr>
          <a:xfrm>
            <a:off x="1752600" y="9182100"/>
            <a:ext cx="14325600" cy="833948"/>
            <a:chOff x="1752600" y="9182100"/>
            <a:chExt cx="14325600" cy="833948"/>
          </a:xfrm>
        </p:grpSpPr>
        <p:pic>
          <p:nvPicPr>
            <p:cNvPr id="46" name="Picture 22">
              <a:extLst>
                <a:ext uri="{FF2B5EF4-FFF2-40B4-BE49-F238E27FC236}">
                  <a16:creationId xmlns:a16="http://schemas.microsoft.com/office/drawing/2014/main" id="{F7499B89-D856-4142-A894-88C5F7323072}"/>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7">
              <a:extLst>
                <a:ext uri="{FF2B5EF4-FFF2-40B4-BE49-F238E27FC236}">
                  <a16:creationId xmlns:a16="http://schemas.microsoft.com/office/drawing/2014/main" id="{D4C841E2-AFA4-48CF-A6A6-5A891A150143}"/>
                </a:ext>
              </a:extLst>
            </p:cNvPr>
            <p:cNvSpPr txBox="1"/>
            <p:nvPr/>
          </p:nvSpPr>
          <p:spPr>
            <a:xfrm>
              <a:off x="15199624" y="9497862"/>
              <a:ext cx="343436" cy="350737"/>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10</a:t>
              </a:r>
            </a:p>
          </p:txBody>
        </p:sp>
        <p:cxnSp>
          <p:nvCxnSpPr>
            <p:cNvPr id="49" name="Straight Connector 48">
              <a:extLst>
                <a:ext uri="{FF2B5EF4-FFF2-40B4-BE49-F238E27FC236}">
                  <a16:creationId xmlns:a16="http://schemas.microsoft.com/office/drawing/2014/main" id="{5466EFBA-DD37-4132-84FE-93D41F50C963}"/>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9" name="TextBox 10">
            <a:extLst>
              <a:ext uri="{FF2B5EF4-FFF2-40B4-BE49-F238E27FC236}">
                <a16:creationId xmlns:a16="http://schemas.microsoft.com/office/drawing/2014/main" id="{485C1431-6EF1-4EA0-89F1-C60656C74D46}"/>
              </a:ext>
            </a:extLst>
          </p:cNvPr>
          <p:cNvSpPr txBox="1"/>
          <p:nvPr/>
        </p:nvSpPr>
        <p:spPr>
          <a:xfrm>
            <a:off x="773198" y="688118"/>
            <a:ext cx="14930263"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Evidence of Impact</a:t>
            </a:r>
          </a:p>
          <a:p>
            <a:pPr>
              <a:lnSpc>
                <a:spcPts val="6500"/>
              </a:lnSpc>
            </a:pPr>
            <a:r>
              <a:rPr lang="en-US" sz="4500" b="1" dirty="0">
                <a:solidFill>
                  <a:schemeClr val="bg1"/>
                </a:solidFill>
                <a:latin typeface="Arial" panose="020B0604020202020204" pitchFamily="34" charset="0"/>
                <a:cs typeface="Arial" panose="020B0604020202020204" pitchFamily="34" charset="0"/>
              </a:rPr>
              <a:t>Summary</a:t>
            </a:r>
          </a:p>
        </p:txBody>
      </p:sp>
      <p:sp>
        <p:nvSpPr>
          <p:cNvPr id="12" name="TextBox 8">
            <a:extLst>
              <a:ext uri="{FF2B5EF4-FFF2-40B4-BE49-F238E27FC236}">
                <a16:creationId xmlns:a16="http://schemas.microsoft.com/office/drawing/2014/main" id="{A48F1E31-6095-4098-ADF7-655406A36854}"/>
              </a:ext>
            </a:extLst>
          </p:cNvPr>
          <p:cNvSpPr txBox="1"/>
          <p:nvPr/>
        </p:nvSpPr>
        <p:spPr>
          <a:xfrm>
            <a:off x="1524000" y="3701976"/>
            <a:ext cx="14554200" cy="5293757"/>
          </a:xfrm>
          <a:prstGeom prst="rect">
            <a:avLst/>
          </a:prstGeom>
        </p:spPr>
        <p:txBody>
          <a:bodyPr wrap="square" lIns="0" tIns="0" rIns="0" bIns="0" rtlCol="0" anchor="t">
            <a:spAutoFit/>
          </a:bodyPr>
          <a:lstStyle/>
          <a:p>
            <a:pPr>
              <a:spcAft>
                <a:spcPts val="2400"/>
              </a:spcAft>
            </a:pPr>
            <a:r>
              <a:rPr lang="en-US" sz="4000" dirty="0">
                <a:latin typeface="Arial" panose="020B0604020202020204" pitchFamily="34" charset="0"/>
                <a:cs typeface="Arial" panose="020B0604020202020204" pitchFamily="34" charset="0"/>
              </a:rPr>
              <a:t>There are encouraging examples of countries that have been able to increase the share of domestic public financing for family planning through: </a:t>
            </a:r>
          </a:p>
          <a:p>
            <a:pPr marL="1028700" lvl="1" indent="-571500">
              <a:spcAft>
                <a:spcPts val="2400"/>
              </a:spcAft>
              <a:buFont typeface="Arial" panose="020B0604020202020204" pitchFamily="34" charset="0"/>
              <a:buChar char="•"/>
            </a:pPr>
            <a:r>
              <a:rPr lang="en-US" sz="3600" b="1" dirty="0">
                <a:solidFill>
                  <a:srgbClr val="AD013E"/>
                </a:solidFill>
                <a:latin typeface="Arial" panose="020B0604020202020204" pitchFamily="34" charset="0"/>
                <a:cs typeface="Arial" panose="020B0604020202020204" pitchFamily="34" charset="0"/>
              </a:rPr>
              <a:t>Increased allocation </a:t>
            </a:r>
            <a:r>
              <a:rPr lang="en-US" sz="3600" dirty="0">
                <a:solidFill>
                  <a:srgbClr val="000000"/>
                </a:solidFill>
                <a:latin typeface="Arial" panose="020B0604020202020204" pitchFamily="34" charset="0"/>
                <a:cs typeface="Arial" panose="020B0604020202020204" pitchFamily="34" charset="0"/>
              </a:rPr>
              <a:t>of public revenues to family planning.</a:t>
            </a:r>
          </a:p>
          <a:p>
            <a:pPr marL="1028700" lvl="1" indent="-571500">
              <a:spcAft>
                <a:spcPts val="2400"/>
              </a:spcAft>
              <a:buFont typeface="Arial" panose="020B0604020202020204" pitchFamily="34" charset="0"/>
              <a:buChar char="•"/>
            </a:pPr>
            <a:r>
              <a:rPr lang="en-US" sz="3600" b="1" dirty="0">
                <a:solidFill>
                  <a:srgbClr val="AD013E"/>
                </a:solidFill>
                <a:latin typeface="Arial" panose="020B0604020202020204" pitchFamily="34" charset="0"/>
                <a:cs typeface="Arial" panose="020B0604020202020204" pitchFamily="34" charset="0"/>
              </a:rPr>
              <a:t>Increased execution </a:t>
            </a:r>
            <a:r>
              <a:rPr lang="en-US" sz="3600" dirty="0">
                <a:solidFill>
                  <a:srgbClr val="000000"/>
                </a:solidFill>
                <a:latin typeface="Arial" panose="020B0604020202020204" pitchFamily="34" charset="0"/>
                <a:cs typeface="Arial" panose="020B0604020202020204" pitchFamily="34" charset="0"/>
              </a:rPr>
              <a:t>of funds allocated to family planning.</a:t>
            </a:r>
          </a:p>
          <a:p>
            <a:pPr marL="1028700" lvl="1" indent="-571500">
              <a:spcAft>
                <a:spcPts val="2400"/>
              </a:spcAft>
              <a:buFont typeface="Arial" panose="020B0604020202020204" pitchFamily="34" charset="0"/>
              <a:buChar char="•"/>
            </a:pPr>
            <a:r>
              <a:rPr lang="en-US" sz="3600" dirty="0">
                <a:solidFill>
                  <a:srgbClr val="000000"/>
                </a:solidFill>
                <a:latin typeface="Arial" panose="020B0604020202020204" pitchFamily="34" charset="0"/>
                <a:cs typeface="Arial" panose="020B0604020202020204" pitchFamily="34" charset="0"/>
              </a:rPr>
              <a:t>Improved </a:t>
            </a:r>
            <a:r>
              <a:rPr lang="en-US" sz="3600" b="1" dirty="0">
                <a:solidFill>
                  <a:srgbClr val="AD013E"/>
                </a:solidFill>
                <a:latin typeface="Arial" panose="020B0604020202020204" pitchFamily="34" charset="0"/>
                <a:cs typeface="Arial" panose="020B0604020202020204" pitchFamily="34" charset="0"/>
              </a:rPr>
              <a:t>efficiency in the use </a:t>
            </a:r>
            <a:r>
              <a:rPr lang="en-US" sz="3600" dirty="0">
                <a:solidFill>
                  <a:srgbClr val="000000"/>
                </a:solidFill>
                <a:latin typeface="Arial" panose="020B0604020202020204" pitchFamily="34" charset="0"/>
                <a:cs typeface="Arial" panose="020B0604020202020204" pitchFamily="34" charset="0"/>
              </a:rPr>
              <a:t>of funds.</a:t>
            </a:r>
          </a:p>
          <a:p>
            <a:pPr marL="1028700" lvl="1" indent="-571500">
              <a:spcAft>
                <a:spcPts val="2400"/>
              </a:spcAft>
              <a:buFont typeface="Arial" panose="020B0604020202020204" pitchFamily="34" charset="0"/>
              <a:buChar char="•"/>
            </a:pPr>
            <a:r>
              <a:rPr lang="en-US" sz="3600" b="1" dirty="0">
                <a:solidFill>
                  <a:srgbClr val="AD013E"/>
                </a:solidFill>
                <a:latin typeface="Arial" panose="020B0604020202020204" pitchFamily="34" charset="0"/>
                <a:cs typeface="Arial" panose="020B0604020202020204" pitchFamily="34" charset="0"/>
              </a:rPr>
              <a:t>Additional financing mechanisms </a:t>
            </a:r>
            <a:r>
              <a:rPr lang="en-US" sz="3600" dirty="0">
                <a:solidFill>
                  <a:srgbClr val="000000"/>
                </a:solidFill>
                <a:latin typeface="Arial" panose="020B0604020202020204" pitchFamily="34" charset="0"/>
                <a:cs typeface="Arial" panose="020B0604020202020204" pitchFamily="34" charset="0"/>
              </a:rPr>
              <a:t>leveraged.</a:t>
            </a:r>
          </a:p>
        </p:txBody>
      </p:sp>
      <p:sp>
        <p:nvSpPr>
          <p:cNvPr id="13" name="TextBox 23">
            <a:extLst>
              <a:ext uri="{FF2B5EF4-FFF2-40B4-BE49-F238E27FC236}">
                <a16:creationId xmlns:a16="http://schemas.microsoft.com/office/drawing/2014/main" id="{FD1E8B83-EFF2-413B-B805-CFC59DD774B8}"/>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Domestic Public Financing</a:t>
            </a:r>
          </a:p>
        </p:txBody>
      </p:sp>
    </p:spTree>
    <p:extLst>
      <p:ext uri="{BB962C8B-B14F-4D97-AF65-F5344CB8AC3E}">
        <p14:creationId xmlns:p14="http://schemas.microsoft.com/office/powerpoint/2010/main" val="3466676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Isosceles Triangle 31">
            <a:extLst>
              <a:ext uri="{FF2B5EF4-FFF2-40B4-BE49-F238E27FC236}">
                <a16:creationId xmlns:a16="http://schemas.microsoft.com/office/drawing/2014/main" id="{98CC6B84-8BA3-441D-8B78-BEA216C520B0}"/>
              </a:ext>
            </a:extLst>
          </p:cNvPr>
          <p:cNvSpPr/>
          <p:nvPr/>
        </p:nvSpPr>
        <p:spPr>
          <a:xfrm flipV="1">
            <a:off x="0" y="-2"/>
            <a:ext cx="18257632" cy="3924300"/>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TextBox 24"/>
          <p:cNvSpPr txBox="1"/>
          <p:nvPr/>
        </p:nvSpPr>
        <p:spPr>
          <a:xfrm>
            <a:off x="784921" y="9358938"/>
            <a:ext cx="487558" cy="327718"/>
          </a:xfrm>
          <a:prstGeom prst="rect">
            <a:avLst/>
          </a:prstGeom>
        </p:spPr>
        <p:txBody>
          <a:bodyPr lIns="0" tIns="0" rIns="0" bIns="0" rtlCol="0" anchor="t">
            <a:spAutoFit/>
          </a:bodyPr>
          <a:lstStyle/>
          <a:p>
            <a:pPr marL="0" lvl="0" indent="0" algn="l">
              <a:lnSpc>
                <a:spcPts val="2800"/>
              </a:lnSpc>
              <a:spcBef>
                <a:spcPct val="0"/>
              </a:spcBef>
            </a:pPr>
            <a:r>
              <a:rPr lang="en-US" sz="2000" b="1" spc="40" dirty="0">
                <a:solidFill>
                  <a:srgbClr val="FFFFFF"/>
                </a:solidFill>
                <a:latin typeface="Arial" panose="020B0604020202020204" pitchFamily="34" charset="0"/>
                <a:cs typeface="Arial" panose="020B0604020202020204" pitchFamily="34" charset="0"/>
              </a:rPr>
              <a:t>05</a:t>
            </a:r>
          </a:p>
        </p:txBody>
      </p:sp>
      <p:grpSp>
        <p:nvGrpSpPr>
          <p:cNvPr id="45" name="Group 44">
            <a:extLst>
              <a:ext uri="{FF2B5EF4-FFF2-40B4-BE49-F238E27FC236}">
                <a16:creationId xmlns:a16="http://schemas.microsoft.com/office/drawing/2014/main" id="{93DDC5C8-4833-44E5-AFBD-AAEE732FCF02}"/>
              </a:ext>
            </a:extLst>
          </p:cNvPr>
          <p:cNvGrpSpPr/>
          <p:nvPr/>
        </p:nvGrpSpPr>
        <p:grpSpPr>
          <a:xfrm>
            <a:off x="1752600" y="9182100"/>
            <a:ext cx="14325600" cy="833948"/>
            <a:chOff x="1752600" y="9182100"/>
            <a:chExt cx="14325600" cy="833948"/>
          </a:xfrm>
        </p:grpSpPr>
        <p:pic>
          <p:nvPicPr>
            <p:cNvPr id="46" name="Picture 22">
              <a:extLst>
                <a:ext uri="{FF2B5EF4-FFF2-40B4-BE49-F238E27FC236}">
                  <a16:creationId xmlns:a16="http://schemas.microsoft.com/office/drawing/2014/main" id="{F7499B89-D856-4142-A894-88C5F7323072}"/>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7">
              <a:extLst>
                <a:ext uri="{FF2B5EF4-FFF2-40B4-BE49-F238E27FC236}">
                  <a16:creationId xmlns:a16="http://schemas.microsoft.com/office/drawing/2014/main" id="{D4C841E2-AFA4-48CF-A6A6-5A891A150143}"/>
                </a:ext>
              </a:extLst>
            </p:cNvPr>
            <p:cNvSpPr txBox="1"/>
            <p:nvPr/>
          </p:nvSpPr>
          <p:spPr>
            <a:xfrm>
              <a:off x="15199624" y="9497862"/>
              <a:ext cx="343436" cy="350737"/>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11</a:t>
              </a:r>
            </a:p>
          </p:txBody>
        </p:sp>
        <p:cxnSp>
          <p:nvCxnSpPr>
            <p:cNvPr id="49" name="Straight Connector 48">
              <a:extLst>
                <a:ext uri="{FF2B5EF4-FFF2-40B4-BE49-F238E27FC236}">
                  <a16:creationId xmlns:a16="http://schemas.microsoft.com/office/drawing/2014/main" id="{5466EFBA-DD37-4132-84FE-93D41F50C963}"/>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9" name="TextBox 10">
            <a:extLst>
              <a:ext uri="{FF2B5EF4-FFF2-40B4-BE49-F238E27FC236}">
                <a16:creationId xmlns:a16="http://schemas.microsoft.com/office/drawing/2014/main" id="{485C1431-6EF1-4EA0-89F1-C60656C74D46}"/>
              </a:ext>
            </a:extLst>
          </p:cNvPr>
          <p:cNvSpPr txBox="1"/>
          <p:nvPr/>
        </p:nvSpPr>
        <p:spPr>
          <a:xfrm>
            <a:off x="773198" y="688118"/>
            <a:ext cx="14930263"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Evidence of Impact</a:t>
            </a:r>
          </a:p>
          <a:p>
            <a:pPr>
              <a:lnSpc>
                <a:spcPts val="6500"/>
              </a:lnSpc>
            </a:pPr>
            <a:r>
              <a:rPr lang="en-US" sz="4000" b="1" dirty="0">
                <a:solidFill>
                  <a:schemeClr val="bg1"/>
                </a:solidFill>
                <a:latin typeface="Arial" panose="020B0604020202020204" pitchFamily="34" charset="0"/>
                <a:cs typeface="Arial" panose="020B0604020202020204" pitchFamily="34" charset="0"/>
              </a:rPr>
              <a:t>Increased allocation</a:t>
            </a:r>
          </a:p>
        </p:txBody>
      </p:sp>
      <p:sp>
        <p:nvSpPr>
          <p:cNvPr id="12" name="TextBox 8">
            <a:extLst>
              <a:ext uri="{FF2B5EF4-FFF2-40B4-BE49-F238E27FC236}">
                <a16:creationId xmlns:a16="http://schemas.microsoft.com/office/drawing/2014/main" id="{A48F1E31-6095-4098-ADF7-655406A36854}"/>
              </a:ext>
            </a:extLst>
          </p:cNvPr>
          <p:cNvSpPr txBox="1"/>
          <p:nvPr/>
        </p:nvSpPr>
        <p:spPr>
          <a:xfrm>
            <a:off x="8951042" y="2209216"/>
            <a:ext cx="7848600" cy="923330"/>
          </a:xfrm>
          <a:prstGeom prst="rect">
            <a:avLst/>
          </a:prstGeom>
        </p:spPr>
        <p:txBody>
          <a:bodyPr wrap="square" lIns="0" tIns="0" rIns="0" bIns="0" rtlCol="0" anchor="t">
            <a:spAutoFit/>
          </a:bodyPr>
          <a:lstStyle/>
          <a:p>
            <a:pPr>
              <a:spcAft>
                <a:spcPts val="2400"/>
              </a:spcAft>
            </a:pPr>
            <a:r>
              <a:rPr lang="en-US" sz="3000" b="1" dirty="0">
                <a:latin typeface="Arial" panose="020B0604020202020204" pitchFamily="34" charset="0"/>
                <a:cs typeface="Arial" panose="020B0604020202020204" pitchFamily="34" charset="0"/>
              </a:rPr>
              <a:t>Increased allocation </a:t>
            </a:r>
            <a:r>
              <a:rPr lang="en-US" sz="3000" b="1" dirty="0">
                <a:solidFill>
                  <a:srgbClr val="000000"/>
                </a:solidFill>
                <a:latin typeface="Arial" panose="020B0604020202020204" pitchFamily="34" charset="0"/>
                <a:cs typeface="Arial" panose="020B0604020202020204" pitchFamily="34" charset="0"/>
              </a:rPr>
              <a:t>of public revenues to family planning, in millions of USD</a:t>
            </a:r>
          </a:p>
        </p:txBody>
      </p:sp>
      <p:sp>
        <p:nvSpPr>
          <p:cNvPr id="13" name="TextBox 23">
            <a:extLst>
              <a:ext uri="{FF2B5EF4-FFF2-40B4-BE49-F238E27FC236}">
                <a16:creationId xmlns:a16="http://schemas.microsoft.com/office/drawing/2014/main" id="{FD1E8B83-EFF2-413B-B805-CFC59DD774B8}"/>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Domestic Public Financing</a:t>
            </a:r>
          </a:p>
        </p:txBody>
      </p:sp>
      <p:graphicFrame>
        <p:nvGraphicFramePr>
          <p:cNvPr id="4" name="Chart 3">
            <a:extLst>
              <a:ext uri="{FF2B5EF4-FFF2-40B4-BE49-F238E27FC236}">
                <a16:creationId xmlns:a16="http://schemas.microsoft.com/office/drawing/2014/main" id="{5F96F568-4C96-4A12-AFA5-19B79A0990BD}"/>
              </a:ext>
            </a:extLst>
          </p:cNvPr>
          <p:cNvGraphicFramePr/>
          <p:nvPr>
            <p:extLst>
              <p:ext uri="{D42A27DB-BD31-4B8C-83A1-F6EECF244321}">
                <p14:modId xmlns:p14="http://schemas.microsoft.com/office/powerpoint/2010/main" val="4163131451"/>
              </p:ext>
            </p:extLst>
          </p:nvPr>
        </p:nvGraphicFramePr>
        <p:xfrm>
          <a:off x="8469043" y="3171308"/>
          <a:ext cx="8371157" cy="5257364"/>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8">
            <a:extLst>
              <a:ext uri="{FF2B5EF4-FFF2-40B4-BE49-F238E27FC236}">
                <a16:creationId xmlns:a16="http://schemas.microsoft.com/office/drawing/2014/main" id="{3F627310-0AFA-4292-A9EA-963E79447B92}"/>
              </a:ext>
            </a:extLst>
          </p:cNvPr>
          <p:cNvSpPr txBox="1"/>
          <p:nvPr/>
        </p:nvSpPr>
        <p:spPr>
          <a:xfrm>
            <a:off x="1447800" y="3943880"/>
            <a:ext cx="6781800" cy="4308872"/>
          </a:xfrm>
          <a:prstGeom prst="rect">
            <a:avLst/>
          </a:prstGeom>
        </p:spPr>
        <p:txBody>
          <a:bodyPr wrap="square" lIns="0" tIns="0" rIns="0" bIns="0" rtlCol="0" anchor="t">
            <a:spAutoFit/>
          </a:bodyPr>
          <a:lstStyle/>
          <a:p>
            <a:pPr>
              <a:spcAft>
                <a:spcPts val="2400"/>
              </a:spcAft>
              <a:defRPr/>
            </a:pPr>
            <a:r>
              <a:rPr lang="en-US" sz="4000" b="0" i="0" u="none" strike="noStrike" baseline="0" dirty="0">
                <a:solidFill>
                  <a:srgbClr val="211D1E"/>
                </a:solidFill>
                <a:latin typeface="Arial" panose="020B0604020202020204" pitchFamily="34" charset="0"/>
                <a:cs typeface="Arial" panose="020B0604020202020204" pitchFamily="34" charset="0"/>
              </a:rPr>
              <a:t>At the national and local levels, governments have committed budgetary resources to family planning, most commonly for the purchase of contraceptive commodities and supplies. </a:t>
            </a:r>
          </a:p>
        </p:txBody>
      </p:sp>
      <p:sp>
        <p:nvSpPr>
          <p:cNvPr id="18" name="TextBox 17">
            <a:extLst>
              <a:ext uri="{FF2B5EF4-FFF2-40B4-BE49-F238E27FC236}">
                <a16:creationId xmlns:a16="http://schemas.microsoft.com/office/drawing/2014/main" id="{3577F22B-3260-4EDC-90C6-016EDD76CF4E}"/>
              </a:ext>
            </a:extLst>
          </p:cNvPr>
          <p:cNvSpPr txBox="1"/>
          <p:nvPr/>
        </p:nvSpPr>
        <p:spPr>
          <a:xfrm>
            <a:off x="8910484" y="8497007"/>
            <a:ext cx="7929716" cy="646331"/>
          </a:xfrm>
          <a:prstGeom prst="rect">
            <a:avLst/>
          </a:prstGeom>
          <a:noFill/>
        </p:spPr>
        <p:txBody>
          <a:bodyPr wrap="square">
            <a:spAutoFit/>
          </a:bodyPr>
          <a:lstStyle/>
          <a:p>
            <a:pPr algn="l"/>
            <a:r>
              <a:rPr lang="en-US" b="0" i="0" u="none" strike="noStrike" baseline="0" dirty="0">
                <a:latin typeface="Arial" panose="020B0604020202020204" pitchFamily="34" charset="0"/>
                <a:cs typeface="Arial" panose="020B0604020202020204" pitchFamily="34" charset="0"/>
              </a:rPr>
              <a:t>Source: Family Planning 2020 (FP2020). (2017); Advance Family Planning (AFP). (2018)</a:t>
            </a:r>
            <a:endParaRPr lang="en-US"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D61E03C8-0717-4361-8789-24B2F1686A47}"/>
              </a:ext>
            </a:extLst>
          </p:cNvPr>
          <p:cNvSpPr txBox="1"/>
          <p:nvPr/>
        </p:nvSpPr>
        <p:spPr>
          <a:xfrm>
            <a:off x="8951042" y="8244006"/>
            <a:ext cx="7929716" cy="369332"/>
          </a:xfrm>
          <a:prstGeom prst="rect">
            <a:avLst/>
          </a:prstGeom>
          <a:noFill/>
        </p:spPr>
        <p:txBody>
          <a:bodyPr wrap="square">
            <a:spAutoFit/>
          </a:bodyPr>
          <a:lstStyle/>
          <a:p>
            <a:r>
              <a:rPr lang="en-US" b="0" i="0" u="none" strike="noStrike" baseline="0" dirty="0">
                <a:solidFill>
                  <a:schemeClr val="tx1">
                    <a:lumMod val="65000"/>
                    <a:lumOff val="35000"/>
                  </a:schemeClr>
                </a:solidFill>
                <a:latin typeface="Arial" panose="020B0604020202020204" pitchFamily="34" charset="0"/>
                <a:cs typeface="Arial" panose="020B0604020202020204" pitchFamily="34" charset="0"/>
              </a:rPr>
              <a:t>               (2005-2013)                    (2014-2016)                    (2016-2017)</a:t>
            </a:r>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8173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Isosceles Triangle 31">
            <a:extLst>
              <a:ext uri="{FF2B5EF4-FFF2-40B4-BE49-F238E27FC236}">
                <a16:creationId xmlns:a16="http://schemas.microsoft.com/office/drawing/2014/main" id="{98CC6B84-8BA3-441D-8B78-BEA216C520B0}"/>
              </a:ext>
            </a:extLst>
          </p:cNvPr>
          <p:cNvSpPr/>
          <p:nvPr/>
        </p:nvSpPr>
        <p:spPr>
          <a:xfrm flipV="1">
            <a:off x="0" y="-2"/>
            <a:ext cx="18257632" cy="3924300"/>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TextBox 24"/>
          <p:cNvSpPr txBox="1"/>
          <p:nvPr/>
        </p:nvSpPr>
        <p:spPr>
          <a:xfrm>
            <a:off x="784921" y="9358938"/>
            <a:ext cx="487558" cy="327718"/>
          </a:xfrm>
          <a:prstGeom prst="rect">
            <a:avLst/>
          </a:prstGeom>
        </p:spPr>
        <p:txBody>
          <a:bodyPr lIns="0" tIns="0" rIns="0" bIns="0" rtlCol="0" anchor="t">
            <a:spAutoFit/>
          </a:bodyPr>
          <a:lstStyle/>
          <a:p>
            <a:pPr marL="0" lvl="0" indent="0" algn="l">
              <a:lnSpc>
                <a:spcPts val="2800"/>
              </a:lnSpc>
              <a:spcBef>
                <a:spcPct val="0"/>
              </a:spcBef>
            </a:pPr>
            <a:r>
              <a:rPr lang="en-US" sz="2000" b="1" spc="40" dirty="0">
                <a:solidFill>
                  <a:srgbClr val="FFFFFF"/>
                </a:solidFill>
                <a:latin typeface="Arial" panose="020B0604020202020204" pitchFamily="34" charset="0"/>
                <a:cs typeface="Arial" panose="020B0604020202020204" pitchFamily="34" charset="0"/>
              </a:rPr>
              <a:t>05</a:t>
            </a:r>
          </a:p>
        </p:txBody>
      </p:sp>
      <p:grpSp>
        <p:nvGrpSpPr>
          <p:cNvPr id="45" name="Group 44">
            <a:extLst>
              <a:ext uri="{FF2B5EF4-FFF2-40B4-BE49-F238E27FC236}">
                <a16:creationId xmlns:a16="http://schemas.microsoft.com/office/drawing/2014/main" id="{93DDC5C8-4833-44E5-AFBD-AAEE732FCF02}"/>
              </a:ext>
            </a:extLst>
          </p:cNvPr>
          <p:cNvGrpSpPr/>
          <p:nvPr/>
        </p:nvGrpSpPr>
        <p:grpSpPr>
          <a:xfrm>
            <a:off x="1752600" y="9182100"/>
            <a:ext cx="14325600" cy="833948"/>
            <a:chOff x="1752600" y="9182100"/>
            <a:chExt cx="14325600" cy="833948"/>
          </a:xfrm>
        </p:grpSpPr>
        <p:pic>
          <p:nvPicPr>
            <p:cNvPr id="46" name="Picture 22">
              <a:extLst>
                <a:ext uri="{FF2B5EF4-FFF2-40B4-BE49-F238E27FC236}">
                  <a16:creationId xmlns:a16="http://schemas.microsoft.com/office/drawing/2014/main" id="{F7499B89-D856-4142-A894-88C5F7323072}"/>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7">
              <a:extLst>
                <a:ext uri="{FF2B5EF4-FFF2-40B4-BE49-F238E27FC236}">
                  <a16:creationId xmlns:a16="http://schemas.microsoft.com/office/drawing/2014/main" id="{D4C841E2-AFA4-48CF-A6A6-5A891A150143}"/>
                </a:ext>
              </a:extLst>
            </p:cNvPr>
            <p:cNvSpPr txBox="1"/>
            <p:nvPr/>
          </p:nvSpPr>
          <p:spPr>
            <a:xfrm>
              <a:off x="15199624" y="9497862"/>
              <a:ext cx="343436" cy="350737"/>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12</a:t>
              </a:r>
            </a:p>
          </p:txBody>
        </p:sp>
        <p:cxnSp>
          <p:nvCxnSpPr>
            <p:cNvPr id="49" name="Straight Connector 48">
              <a:extLst>
                <a:ext uri="{FF2B5EF4-FFF2-40B4-BE49-F238E27FC236}">
                  <a16:creationId xmlns:a16="http://schemas.microsoft.com/office/drawing/2014/main" id="{5466EFBA-DD37-4132-84FE-93D41F50C963}"/>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9" name="TextBox 10">
            <a:extLst>
              <a:ext uri="{FF2B5EF4-FFF2-40B4-BE49-F238E27FC236}">
                <a16:creationId xmlns:a16="http://schemas.microsoft.com/office/drawing/2014/main" id="{485C1431-6EF1-4EA0-89F1-C60656C74D46}"/>
              </a:ext>
            </a:extLst>
          </p:cNvPr>
          <p:cNvSpPr txBox="1"/>
          <p:nvPr/>
        </p:nvSpPr>
        <p:spPr>
          <a:xfrm>
            <a:off x="773198" y="688118"/>
            <a:ext cx="14930263"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Evidence of Impact</a:t>
            </a:r>
          </a:p>
          <a:p>
            <a:pPr>
              <a:lnSpc>
                <a:spcPts val="6500"/>
              </a:lnSpc>
            </a:pPr>
            <a:r>
              <a:rPr lang="en-US" sz="4000" b="1" dirty="0">
                <a:solidFill>
                  <a:schemeClr val="bg1"/>
                </a:solidFill>
                <a:latin typeface="Arial" panose="020B0604020202020204" pitchFamily="34" charset="0"/>
                <a:cs typeface="Arial" panose="020B0604020202020204" pitchFamily="34" charset="0"/>
              </a:rPr>
              <a:t>Increased execution</a:t>
            </a:r>
          </a:p>
        </p:txBody>
      </p:sp>
      <p:sp>
        <p:nvSpPr>
          <p:cNvPr id="13" name="TextBox 23">
            <a:extLst>
              <a:ext uri="{FF2B5EF4-FFF2-40B4-BE49-F238E27FC236}">
                <a16:creationId xmlns:a16="http://schemas.microsoft.com/office/drawing/2014/main" id="{FD1E8B83-EFF2-413B-B805-CFC59DD774B8}"/>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Domestic Public Financing</a:t>
            </a:r>
          </a:p>
        </p:txBody>
      </p:sp>
      <p:sp>
        <p:nvSpPr>
          <p:cNvPr id="17" name="TextBox 8">
            <a:extLst>
              <a:ext uri="{FF2B5EF4-FFF2-40B4-BE49-F238E27FC236}">
                <a16:creationId xmlns:a16="http://schemas.microsoft.com/office/drawing/2014/main" id="{3F627310-0AFA-4292-A9EA-963E79447B92}"/>
              </a:ext>
            </a:extLst>
          </p:cNvPr>
          <p:cNvSpPr txBox="1"/>
          <p:nvPr/>
        </p:nvSpPr>
        <p:spPr>
          <a:xfrm>
            <a:off x="1447800" y="3943880"/>
            <a:ext cx="5603811" cy="4308872"/>
          </a:xfrm>
          <a:prstGeom prst="rect">
            <a:avLst/>
          </a:prstGeom>
        </p:spPr>
        <p:txBody>
          <a:bodyPr wrap="square" lIns="0" tIns="0" rIns="0" bIns="0" rtlCol="0" anchor="t">
            <a:spAutoFit/>
          </a:bodyPr>
          <a:lstStyle/>
          <a:p>
            <a:pPr marL="0" indent="0" algn="l">
              <a:spcAft>
                <a:spcPts val="2400"/>
              </a:spcAft>
              <a:buFont typeface="Arial" panose="020B0604020202020204" pitchFamily="34" charset="0"/>
              <a:buNone/>
            </a:pPr>
            <a:r>
              <a:rPr lang="en-US" sz="4000" b="0" i="0" u="none" strike="noStrike" baseline="0" dirty="0">
                <a:solidFill>
                  <a:srgbClr val="221E1F"/>
                </a:solidFill>
                <a:latin typeface="Arial" panose="020B0604020202020204" pitchFamily="34" charset="0"/>
                <a:cs typeface="Arial" panose="020B0604020202020204" pitchFamily="34" charset="0"/>
              </a:rPr>
              <a:t>Budget underspending in the health sector is common. This represents a missed opportunity to deliver priority programs such as family planning. </a:t>
            </a:r>
            <a:endParaRPr lang="en-US" sz="4000" b="1" dirty="0">
              <a:solidFill>
                <a:srgbClr val="AD013E"/>
              </a:solidFill>
              <a:latin typeface="Arial" panose="020B0604020202020204" pitchFamily="34" charset="0"/>
              <a:cs typeface="Arial" panose="020B0604020202020204" pitchFamily="34" charset="0"/>
            </a:endParaRPr>
          </a:p>
        </p:txBody>
      </p:sp>
      <p:sp>
        <p:nvSpPr>
          <p:cNvPr id="15" name="TextBox 8">
            <a:extLst>
              <a:ext uri="{FF2B5EF4-FFF2-40B4-BE49-F238E27FC236}">
                <a16:creationId xmlns:a16="http://schemas.microsoft.com/office/drawing/2014/main" id="{20371F3F-8CF6-463C-95D9-9267356E8239}"/>
              </a:ext>
            </a:extLst>
          </p:cNvPr>
          <p:cNvSpPr txBox="1"/>
          <p:nvPr/>
        </p:nvSpPr>
        <p:spPr>
          <a:xfrm>
            <a:off x="7532742" y="3018584"/>
            <a:ext cx="8561500" cy="5847755"/>
          </a:xfrm>
          <a:prstGeom prst="rect">
            <a:avLst/>
          </a:prstGeom>
        </p:spPr>
        <p:txBody>
          <a:bodyPr wrap="square" lIns="0" tIns="0" rIns="0" bIns="0" rtlCol="0" anchor="t">
            <a:spAutoFit/>
          </a:bodyPr>
          <a:lstStyle/>
          <a:p>
            <a:pPr marL="0" indent="0" algn="l">
              <a:spcAft>
                <a:spcPts val="2400"/>
              </a:spcAft>
              <a:buFont typeface="Arial" panose="020B0604020202020204" pitchFamily="34" charset="0"/>
              <a:buNone/>
            </a:pPr>
            <a:r>
              <a:rPr lang="en-US" sz="4000" b="1" i="0" u="none" strike="noStrike" baseline="0" dirty="0">
                <a:solidFill>
                  <a:srgbClr val="AD013E"/>
                </a:solidFill>
                <a:latin typeface="Arial" panose="020B0604020202020204" pitchFamily="34" charset="0"/>
                <a:cs typeface="Arial" panose="020B0604020202020204" pitchFamily="34" charset="0"/>
              </a:rPr>
              <a:t>Guatemala</a:t>
            </a:r>
            <a:r>
              <a:rPr lang="en-US" sz="4000" b="0" i="0" u="none" strike="noStrike" baseline="0" dirty="0">
                <a:solidFill>
                  <a:srgbClr val="000000"/>
                </a:solidFill>
                <a:latin typeface="Arial" panose="020B0604020202020204" pitchFamily="34" charset="0"/>
                <a:cs typeface="Arial" panose="020B0604020202020204" pitchFamily="34" charset="0"/>
              </a:rPr>
              <a:t> increased its allocation of public-sector funds for contraceptive procurement from $0.43 million </a:t>
            </a:r>
            <a:r>
              <a:rPr lang="en-US" sz="4000" b="0" i="0" u="none" strike="noStrike" baseline="0" dirty="0">
                <a:solidFill>
                  <a:srgbClr val="1F1F1F"/>
                </a:solidFill>
                <a:latin typeface="Arial" panose="020B0604020202020204" pitchFamily="34" charset="0"/>
                <a:cs typeface="Arial" panose="020B0604020202020204" pitchFamily="34" charset="0"/>
              </a:rPr>
              <a:t>in 2006 to $3.5 million in 2016.</a:t>
            </a:r>
          </a:p>
          <a:p>
            <a:pPr marL="0" indent="0" algn="l">
              <a:spcAft>
                <a:spcPts val="2400"/>
              </a:spcAft>
              <a:buFont typeface="Arial" panose="020B0604020202020204" pitchFamily="34" charset="0"/>
              <a:buNone/>
            </a:pPr>
            <a:r>
              <a:rPr lang="en-US" sz="4000" b="0" i="0" u="none" strike="noStrike" baseline="0" dirty="0">
                <a:solidFill>
                  <a:srgbClr val="1F1F1F"/>
                </a:solidFill>
                <a:latin typeface="Arial" panose="020B0604020202020204" pitchFamily="34" charset="0"/>
                <a:cs typeface="Arial" panose="020B0604020202020204" pitchFamily="34" charset="0"/>
              </a:rPr>
              <a:t>In </a:t>
            </a:r>
            <a:r>
              <a:rPr lang="en-US" sz="4000" b="1" i="0" u="none" strike="noStrike" baseline="0" dirty="0">
                <a:solidFill>
                  <a:srgbClr val="AD013E"/>
                </a:solidFill>
                <a:latin typeface="Arial" panose="020B0604020202020204" pitchFamily="34" charset="0"/>
                <a:cs typeface="Arial" panose="020B0604020202020204" pitchFamily="34" charset="0"/>
              </a:rPr>
              <a:t>eSwatini</a:t>
            </a:r>
            <a:r>
              <a:rPr lang="en-US" sz="4000" b="0" i="0" u="none" strike="noStrike" baseline="0" dirty="0">
                <a:solidFill>
                  <a:srgbClr val="1F1F1F"/>
                </a:solidFill>
                <a:latin typeface="Arial" panose="020B0604020202020204" pitchFamily="34" charset="0"/>
                <a:cs typeface="Arial" panose="020B0604020202020204" pitchFamily="34" charset="0"/>
              </a:rPr>
              <a:t>, the Ministry of Health has succeeded in increasing budget execution through routine budget performance monitoring, improving budget utilization from 92% to 98%. </a:t>
            </a:r>
            <a:endParaRPr lang="en-US" sz="4000" b="1" dirty="0">
              <a:solidFill>
                <a:srgbClr val="AD013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4453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31">
            <a:extLst>
              <a:ext uri="{FF2B5EF4-FFF2-40B4-BE49-F238E27FC236}">
                <a16:creationId xmlns:a16="http://schemas.microsoft.com/office/drawing/2014/main" id="{2C95537E-94EE-4350-9C7B-F98BFCACEFF0}"/>
              </a:ext>
            </a:extLst>
          </p:cNvPr>
          <p:cNvSpPr/>
          <p:nvPr/>
        </p:nvSpPr>
        <p:spPr>
          <a:xfrm flipV="1">
            <a:off x="0" y="-2"/>
            <a:ext cx="18257632" cy="3924300"/>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TextBox 24"/>
          <p:cNvSpPr txBox="1"/>
          <p:nvPr/>
        </p:nvSpPr>
        <p:spPr>
          <a:xfrm>
            <a:off x="784921" y="9358938"/>
            <a:ext cx="487558" cy="327718"/>
          </a:xfrm>
          <a:prstGeom prst="rect">
            <a:avLst/>
          </a:prstGeom>
        </p:spPr>
        <p:txBody>
          <a:bodyPr lIns="0" tIns="0" rIns="0" bIns="0" rtlCol="0" anchor="t">
            <a:spAutoFit/>
          </a:bodyPr>
          <a:lstStyle/>
          <a:p>
            <a:pPr marL="0" lvl="0" indent="0" algn="l">
              <a:lnSpc>
                <a:spcPts val="2800"/>
              </a:lnSpc>
              <a:spcBef>
                <a:spcPct val="0"/>
              </a:spcBef>
            </a:pPr>
            <a:r>
              <a:rPr lang="en-US" sz="2000" b="1" spc="40" dirty="0">
                <a:solidFill>
                  <a:srgbClr val="FFFFFF"/>
                </a:solidFill>
                <a:latin typeface="Arial" panose="020B0604020202020204" pitchFamily="34" charset="0"/>
                <a:cs typeface="Arial" panose="020B0604020202020204" pitchFamily="34" charset="0"/>
              </a:rPr>
              <a:t>05</a:t>
            </a:r>
          </a:p>
        </p:txBody>
      </p:sp>
      <p:grpSp>
        <p:nvGrpSpPr>
          <p:cNvPr id="45" name="Group 44">
            <a:extLst>
              <a:ext uri="{FF2B5EF4-FFF2-40B4-BE49-F238E27FC236}">
                <a16:creationId xmlns:a16="http://schemas.microsoft.com/office/drawing/2014/main" id="{93DDC5C8-4833-44E5-AFBD-AAEE732FCF02}"/>
              </a:ext>
            </a:extLst>
          </p:cNvPr>
          <p:cNvGrpSpPr/>
          <p:nvPr/>
        </p:nvGrpSpPr>
        <p:grpSpPr>
          <a:xfrm>
            <a:off x="1752600" y="9182100"/>
            <a:ext cx="14325600" cy="833948"/>
            <a:chOff x="1752600" y="9182100"/>
            <a:chExt cx="14325600" cy="833948"/>
          </a:xfrm>
        </p:grpSpPr>
        <p:pic>
          <p:nvPicPr>
            <p:cNvPr id="46" name="Picture 22">
              <a:extLst>
                <a:ext uri="{FF2B5EF4-FFF2-40B4-BE49-F238E27FC236}">
                  <a16:creationId xmlns:a16="http://schemas.microsoft.com/office/drawing/2014/main" id="{F7499B89-D856-4142-A894-88C5F7323072}"/>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7">
              <a:extLst>
                <a:ext uri="{FF2B5EF4-FFF2-40B4-BE49-F238E27FC236}">
                  <a16:creationId xmlns:a16="http://schemas.microsoft.com/office/drawing/2014/main" id="{D4C841E2-AFA4-48CF-A6A6-5A891A150143}"/>
                </a:ext>
              </a:extLst>
            </p:cNvPr>
            <p:cNvSpPr txBox="1"/>
            <p:nvPr/>
          </p:nvSpPr>
          <p:spPr>
            <a:xfrm>
              <a:off x="15199624" y="9497862"/>
              <a:ext cx="343436" cy="350737"/>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13</a:t>
              </a:r>
            </a:p>
          </p:txBody>
        </p:sp>
        <p:cxnSp>
          <p:nvCxnSpPr>
            <p:cNvPr id="49" name="Straight Connector 48">
              <a:extLst>
                <a:ext uri="{FF2B5EF4-FFF2-40B4-BE49-F238E27FC236}">
                  <a16:creationId xmlns:a16="http://schemas.microsoft.com/office/drawing/2014/main" id="{5466EFBA-DD37-4132-84FE-93D41F50C963}"/>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extBox 8">
            <a:extLst>
              <a:ext uri="{FF2B5EF4-FFF2-40B4-BE49-F238E27FC236}">
                <a16:creationId xmlns:a16="http://schemas.microsoft.com/office/drawing/2014/main" id="{A48F1E31-6095-4098-ADF7-655406A36854}"/>
              </a:ext>
            </a:extLst>
          </p:cNvPr>
          <p:cNvSpPr txBox="1"/>
          <p:nvPr/>
        </p:nvSpPr>
        <p:spPr>
          <a:xfrm>
            <a:off x="8915400" y="2841389"/>
            <a:ext cx="8167593" cy="5509200"/>
          </a:xfrm>
          <a:prstGeom prst="rect">
            <a:avLst/>
          </a:prstGeom>
        </p:spPr>
        <p:txBody>
          <a:bodyPr wrap="square" lIns="0" tIns="0" rIns="0" bIns="0" rtlCol="0" anchor="t">
            <a:spAutoFit/>
          </a:bodyPr>
          <a:lstStyle/>
          <a:p>
            <a:pPr>
              <a:spcAft>
                <a:spcPts val="2400"/>
              </a:spcAft>
            </a:pPr>
            <a:r>
              <a:rPr lang="en-US" sz="3200" b="1" dirty="0">
                <a:latin typeface="Arial" panose="020B0604020202020204" pitchFamily="34" charset="0"/>
                <a:cs typeface="Arial" panose="020B0604020202020204" pitchFamily="34" charset="0"/>
              </a:rPr>
              <a:t>Improved efficiency in the use of funds</a:t>
            </a:r>
          </a:p>
          <a:p>
            <a:pPr marL="571500" indent="-571500">
              <a:spcAft>
                <a:spcPts val="1200"/>
              </a:spcAft>
              <a:buFont typeface="Arial" panose="020B0604020202020204" pitchFamily="34" charset="0"/>
              <a:buChar char="•"/>
            </a:pPr>
            <a:r>
              <a:rPr lang="en-US" sz="3200" i="0" u="none" strike="noStrike" baseline="0" dirty="0">
                <a:solidFill>
                  <a:srgbClr val="1F1F1F"/>
                </a:solidFill>
                <a:latin typeface="Arial" panose="020B0604020202020204" pitchFamily="34" charset="0"/>
                <a:cs typeface="Arial" panose="020B0604020202020204" pitchFamily="34" charset="0"/>
              </a:rPr>
              <a:t>Investing in evidence-based programming </a:t>
            </a:r>
          </a:p>
          <a:p>
            <a:pPr marL="571500" indent="-571500">
              <a:spcAft>
                <a:spcPts val="1200"/>
              </a:spcAft>
              <a:buFont typeface="Arial" panose="020B0604020202020204" pitchFamily="34" charset="0"/>
              <a:buChar char="•"/>
            </a:pPr>
            <a:r>
              <a:rPr lang="en-US" sz="3200" i="0" u="none" strike="noStrike" baseline="0" dirty="0">
                <a:solidFill>
                  <a:srgbClr val="1F1F1F"/>
                </a:solidFill>
                <a:latin typeface="Arial" panose="020B0604020202020204" pitchFamily="34" charset="0"/>
                <a:cs typeface="Arial" panose="020B0604020202020204" pitchFamily="34" charset="0"/>
              </a:rPr>
              <a:t>Implementing strategic purchasing reforms</a:t>
            </a:r>
            <a:endParaRPr lang="en-US" sz="3200" dirty="0">
              <a:solidFill>
                <a:srgbClr val="1F1F1F"/>
              </a:solidFill>
              <a:latin typeface="Arial" panose="020B0604020202020204" pitchFamily="34" charset="0"/>
              <a:cs typeface="Arial" panose="020B0604020202020204" pitchFamily="34" charset="0"/>
            </a:endParaRPr>
          </a:p>
          <a:p>
            <a:pPr marL="571500" indent="-571500">
              <a:spcAft>
                <a:spcPts val="1200"/>
              </a:spcAft>
              <a:buFont typeface="Arial" panose="020B0604020202020204" pitchFamily="34" charset="0"/>
              <a:buChar char="•"/>
            </a:pPr>
            <a:r>
              <a:rPr lang="en-US" sz="3200" i="0" u="none" strike="noStrike" baseline="0" dirty="0">
                <a:solidFill>
                  <a:srgbClr val="1F1F1F"/>
                </a:solidFill>
                <a:latin typeface="Arial" panose="020B0604020202020204" pitchFamily="34" charset="0"/>
                <a:cs typeface="Arial" panose="020B0604020202020204" pitchFamily="34" charset="0"/>
              </a:rPr>
              <a:t>Procuring in bulk </a:t>
            </a:r>
          </a:p>
          <a:p>
            <a:pPr marL="571500" indent="-571500">
              <a:spcAft>
                <a:spcPts val="1200"/>
              </a:spcAft>
              <a:buFont typeface="Arial" panose="020B0604020202020204" pitchFamily="34" charset="0"/>
              <a:buChar char="•"/>
            </a:pPr>
            <a:r>
              <a:rPr lang="en-US" sz="3200" i="0" u="none" strike="noStrike" baseline="0" dirty="0">
                <a:solidFill>
                  <a:srgbClr val="1F1F1F"/>
                </a:solidFill>
                <a:latin typeface="Arial" panose="020B0604020202020204" pitchFamily="34" charset="0"/>
                <a:cs typeface="Arial" panose="020B0604020202020204" pitchFamily="34" charset="0"/>
              </a:rPr>
              <a:t>Using pooled or coordinated buying</a:t>
            </a:r>
          </a:p>
          <a:p>
            <a:pPr marL="571500" indent="-571500">
              <a:spcAft>
                <a:spcPts val="1200"/>
              </a:spcAft>
              <a:buFont typeface="Arial" panose="020B0604020202020204" pitchFamily="34" charset="0"/>
              <a:buChar char="•"/>
            </a:pPr>
            <a:r>
              <a:rPr lang="en-US" sz="3200" i="0" u="none" strike="noStrike" baseline="0" dirty="0">
                <a:solidFill>
                  <a:srgbClr val="1F1F1F"/>
                </a:solidFill>
                <a:latin typeface="Arial" panose="020B0604020202020204" pitchFamily="34" charset="0"/>
                <a:cs typeface="Arial" panose="020B0604020202020204" pitchFamily="34" charset="0"/>
              </a:rPr>
              <a:t>Organizing service delivery to optimize the health workforce</a:t>
            </a:r>
          </a:p>
          <a:p>
            <a:pPr marL="571500" indent="-571500">
              <a:spcAft>
                <a:spcPts val="1200"/>
              </a:spcAft>
              <a:buFont typeface="Arial" panose="020B0604020202020204" pitchFamily="34" charset="0"/>
              <a:buChar char="•"/>
            </a:pPr>
            <a:r>
              <a:rPr lang="en-US" sz="3200" i="0" u="none" strike="noStrike" baseline="0" dirty="0">
                <a:solidFill>
                  <a:srgbClr val="1F1F1F"/>
                </a:solidFill>
                <a:latin typeface="Arial" panose="020B0604020202020204" pitchFamily="34" charset="0"/>
                <a:cs typeface="Arial" panose="020B0604020202020204" pitchFamily="34" charset="0"/>
              </a:rPr>
              <a:t>Adopting a total market approach</a:t>
            </a:r>
            <a:endParaRPr lang="en-US" sz="3200" dirty="0">
              <a:latin typeface="Arial" panose="020B0604020202020204" pitchFamily="34" charset="0"/>
              <a:cs typeface="Arial" panose="020B0604020202020204" pitchFamily="34" charset="0"/>
            </a:endParaRPr>
          </a:p>
        </p:txBody>
      </p:sp>
      <p:sp>
        <p:nvSpPr>
          <p:cNvPr id="13" name="TextBox 23">
            <a:extLst>
              <a:ext uri="{FF2B5EF4-FFF2-40B4-BE49-F238E27FC236}">
                <a16:creationId xmlns:a16="http://schemas.microsoft.com/office/drawing/2014/main" id="{FD1E8B83-EFF2-413B-B805-CFC59DD774B8}"/>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Domestic Public Financing</a:t>
            </a:r>
          </a:p>
        </p:txBody>
      </p:sp>
      <p:sp>
        <p:nvSpPr>
          <p:cNvPr id="14" name="TextBox 10">
            <a:extLst>
              <a:ext uri="{FF2B5EF4-FFF2-40B4-BE49-F238E27FC236}">
                <a16:creationId xmlns:a16="http://schemas.microsoft.com/office/drawing/2014/main" id="{0A674615-BF97-49C2-A665-FBF91AED9086}"/>
              </a:ext>
            </a:extLst>
          </p:cNvPr>
          <p:cNvSpPr txBox="1"/>
          <p:nvPr/>
        </p:nvSpPr>
        <p:spPr>
          <a:xfrm>
            <a:off x="773198" y="688118"/>
            <a:ext cx="14930263"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Evidence of Impact</a:t>
            </a:r>
          </a:p>
          <a:p>
            <a:pPr>
              <a:lnSpc>
                <a:spcPts val="6500"/>
              </a:lnSpc>
            </a:pPr>
            <a:r>
              <a:rPr lang="en-US" sz="4000" b="1" dirty="0">
                <a:solidFill>
                  <a:schemeClr val="bg1"/>
                </a:solidFill>
                <a:latin typeface="Arial" panose="020B0604020202020204" pitchFamily="34" charset="0"/>
                <a:cs typeface="Arial" panose="020B0604020202020204" pitchFamily="34" charset="0"/>
              </a:rPr>
              <a:t>Improved efficiency</a:t>
            </a:r>
          </a:p>
        </p:txBody>
      </p:sp>
      <p:sp>
        <p:nvSpPr>
          <p:cNvPr id="16" name="TextBox 8">
            <a:extLst>
              <a:ext uri="{FF2B5EF4-FFF2-40B4-BE49-F238E27FC236}">
                <a16:creationId xmlns:a16="http://schemas.microsoft.com/office/drawing/2014/main" id="{9798661C-E7EB-49DD-97EF-39546DF940B3}"/>
              </a:ext>
            </a:extLst>
          </p:cNvPr>
          <p:cNvSpPr txBox="1"/>
          <p:nvPr/>
        </p:nvSpPr>
        <p:spPr>
          <a:xfrm>
            <a:off x="1752600" y="3749329"/>
            <a:ext cx="6172200" cy="3693319"/>
          </a:xfrm>
          <a:prstGeom prst="rect">
            <a:avLst/>
          </a:prstGeom>
        </p:spPr>
        <p:txBody>
          <a:bodyPr wrap="square" lIns="0" tIns="0" rIns="0" bIns="0" rtlCol="0" anchor="t">
            <a:spAutoFit/>
          </a:bodyPr>
          <a:lstStyle/>
          <a:p>
            <a:pPr marL="0" indent="0" algn="l">
              <a:spcAft>
                <a:spcPts val="2400"/>
              </a:spcAft>
              <a:buFont typeface="Arial" panose="020B0604020202020204" pitchFamily="34" charset="0"/>
              <a:buNone/>
            </a:pPr>
            <a:r>
              <a:rPr lang="en-US" sz="4000" b="0" i="0" u="none" strike="noStrike" baseline="0" dirty="0">
                <a:solidFill>
                  <a:srgbClr val="221E1F"/>
                </a:solidFill>
                <a:latin typeface="Arial" panose="020B0604020202020204" pitchFamily="34" charset="0"/>
                <a:cs typeface="Arial" panose="020B0604020202020204" pitchFamily="34" charset="0"/>
              </a:rPr>
              <a:t>Regardless of the size of the family planning budget, it is essential to scrutinize how funds are used to deliver the best results for the cost.</a:t>
            </a:r>
            <a:endParaRPr lang="en-US" sz="4000" b="1" dirty="0">
              <a:solidFill>
                <a:srgbClr val="AD013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6475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31">
            <a:extLst>
              <a:ext uri="{FF2B5EF4-FFF2-40B4-BE49-F238E27FC236}">
                <a16:creationId xmlns:a16="http://schemas.microsoft.com/office/drawing/2014/main" id="{25FD7EFA-ECB4-4668-BA9F-8D89CBA42DED}"/>
              </a:ext>
            </a:extLst>
          </p:cNvPr>
          <p:cNvSpPr/>
          <p:nvPr/>
        </p:nvSpPr>
        <p:spPr>
          <a:xfrm flipV="1">
            <a:off x="0" y="-2"/>
            <a:ext cx="18257632" cy="3924300"/>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TextBox 24"/>
          <p:cNvSpPr txBox="1"/>
          <p:nvPr/>
        </p:nvSpPr>
        <p:spPr>
          <a:xfrm>
            <a:off x="784921" y="9358938"/>
            <a:ext cx="487558" cy="327718"/>
          </a:xfrm>
          <a:prstGeom prst="rect">
            <a:avLst/>
          </a:prstGeom>
        </p:spPr>
        <p:txBody>
          <a:bodyPr lIns="0" tIns="0" rIns="0" bIns="0" rtlCol="0" anchor="t">
            <a:spAutoFit/>
          </a:bodyPr>
          <a:lstStyle/>
          <a:p>
            <a:pPr marL="0" lvl="0" indent="0" algn="l">
              <a:lnSpc>
                <a:spcPts val="2800"/>
              </a:lnSpc>
              <a:spcBef>
                <a:spcPct val="0"/>
              </a:spcBef>
            </a:pPr>
            <a:r>
              <a:rPr lang="en-US" sz="2000" b="1" spc="40" dirty="0">
                <a:solidFill>
                  <a:srgbClr val="FFFFFF"/>
                </a:solidFill>
                <a:latin typeface="Arial" panose="020B0604020202020204" pitchFamily="34" charset="0"/>
                <a:cs typeface="Arial" panose="020B0604020202020204" pitchFamily="34" charset="0"/>
              </a:rPr>
              <a:t>05</a:t>
            </a:r>
          </a:p>
        </p:txBody>
      </p:sp>
      <p:grpSp>
        <p:nvGrpSpPr>
          <p:cNvPr id="45" name="Group 44">
            <a:extLst>
              <a:ext uri="{FF2B5EF4-FFF2-40B4-BE49-F238E27FC236}">
                <a16:creationId xmlns:a16="http://schemas.microsoft.com/office/drawing/2014/main" id="{93DDC5C8-4833-44E5-AFBD-AAEE732FCF02}"/>
              </a:ext>
            </a:extLst>
          </p:cNvPr>
          <p:cNvGrpSpPr/>
          <p:nvPr/>
        </p:nvGrpSpPr>
        <p:grpSpPr>
          <a:xfrm>
            <a:off x="1752600" y="9182100"/>
            <a:ext cx="14325600" cy="833948"/>
            <a:chOff x="1752600" y="9182100"/>
            <a:chExt cx="14325600" cy="833948"/>
          </a:xfrm>
        </p:grpSpPr>
        <p:pic>
          <p:nvPicPr>
            <p:cNvPr id="46" name="Picture 22">
              <a:extLst>
                <a:ext uri="{FF2B5EF4-FFF2-40B4-BE49-F238E27FC236}">
                  <a16:creationId xmlns:a16="http://schemas.microsoft.com/office/drawing/2014/main" id="{F7499B89-D856-4142-A894-88C5F7323072}"/>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7">
              <a:extLst>
                <a:ext uri="{FF2B5EF4-FFF2-40B4-BE49-F238E27FC236}">
                  <a16:creationId xmlns:a16="http://schemas.microsoft.com/office/drawing/2014/main" id="{D4C841E2-AFA4-48CF-A6A6-5A891A150143}"/>
                </a:ext>
              </a:extLst>
            </p:cNvPr>
            <p:cNvSpPr txBox="1"/>
            <p:nvPr/>
          </p:nvSpPr>
          <p:spPr>
            <a:xfrm>
              <a:off x="15199624" y="9497862"/>
              <a:ext cx="343436" cy="350737"/>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14</a:t>
              </a:r>
            </a:p>
          </p:txBody>
        </p:sp>
        <p:cxnSp>
          <p:nvCxnSpPr>
            <p:cNvPr id="49" name="Straight Connector 48">
              <a:extLst>
                <a:ext uri="{FF2B5EF4-FFF2-40B4-BE49-F238E27FC236}">
                  <a16:creationId xmlns:a16="http://schemas.microsoft.com/office/drawing/2014/main" id="{5466EFBA-DD37-4132-84FE-93D41F50C963}"/>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extBox 8">
            <a:extLst>
              <a:ext uri="{FF2B5EF4-FFF2-40B4-BE49-F238E27FC236}">
                <a16:creationId xmlns:a16="http://schemas.microsoft.com/office/drawing/2014/main" id="{A48F1E31-6095-4098-ADF7-655406A36854}"/>
              </a:ext>
            </a:extLst>
          </p:cNvPr>
          <p:cNvSpPr txBox="1"/>
          <p:nvPr/>
        </p:nvSpPr>
        <p:spPr>
          <a:xfrm>
            <a:off x="1752600" y="4097341"/>
            <a:ext cx="6096000" cy="3693319"/>
          </a:xfrm>
          <a:prstGeom prst="rect">
            <a:avLst/>
          </a:prstGeom>
        </p:spPr>
        <p:txBody>
          <a:bodyPr wrap="square" lIns="0" tIns="0" rIns="0" bIns="0" rtlCol="0" anchor="t">
            <a:spAutoFit/>
          </a:bodyPr>
          <a:lstStyle/>
          <a:p>
            <a:pPr>
              <a:spcAft>
                <a:spcPts val="2400"/>
              </a:spcAft>
              <a:defRPr/>
            </a:pPr>
            <a:r>
              <a:rPr lang="en-US" sz="4000" b="0" i="0" u="none" strike="noStrike" baseline="0" dirty="0">
                <a:solidFill>
                  <a:srgbClr val="211D1E"/>
                </a:solidFill>
                <a:latin typeface="Arial" panose="020B0604020202020204" pitchFamily="34" charset="0"/>
                <a:cs typeface="Arial" panose="020B0604020202020204" pitchFamily="34" charset="0"/>
              </a:rPr>
              <a:t>Other non-budgetary mechanisms may be used to fund health services, particularly in countries with more developed health financing systems. </a:t>
            </a:r>
          </a:p>
        </p:txBody>
      </p:sp>
      <p:sp>
        <p:nvSpPr>
          <p:cNvPr id="13" name="TextBox 23">
            <a:extLst>
              <a:ext uri="{FF2B5EF4-FFF2-40B4-BE49-F238E27FC236}">
                <a16:creationId xmlns:a16="http://schemas.microsoft.com/office/drawing/2014/main" id="{FD1E8B83-EFF2-413B-B805-CFC59DD774B8}"/>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Domestic Public Financing</a:t>
            </a:r>
          </a:p>
        </p:txBody>
      </p:sp>
      <p:sp>
        <p:nvSpPr>
          <p:cNvPr id="14" name="TextBox 10">
            <a:extLst>
              <a:ext uri="{FF2B5EF4-FFF2-40B4-BE49-F238E27FC236}">
                <a16:creationId xmlns:a16="http://schemas.microsoft.com/office/drawing/2014/main" id="{E6142B54-0E25-464A-8093-FE5D1735209F}"/>
              </a:ext>
            </a:extLst>
          </p:cNvPr>
          <p:cNvSpPr txBox="1"/>
          <p:nvPr/>
        </p:nvSpPr>
        <p:spPr>
          <a:xfrm>
            <a:off x="773198" y="688118"/>
            <a:ext cx="14930263"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Evidence of Impact</a:t>
            </a:r>
          </a:p>
          <a:p>
            <a:pPr>
              <a:lnSpc>
                <a:spcPts val="6500"/>
              </a:lnSpc>
            </a:pPr>
            <a:r>
              <a:rPr lang="en-US" sz="4000" b="1" dirty="0">
                <a:solidFill>
                  <a:schemeClr val="bg1"/>
                </a:solidFill>
                <a:latin typeface="Arial" panose="020B0604020202020204" pitchFamily="34" charset="0"/>
                <a:cs typeface="Arial" panose="020B0604020202020204" pitchFamily="34" charset="0"/>
              </a:rPr>
              <a:t>Additional financing</a:t>
            </a:r>
          </a:p>
        </p:txBody>
      </p:sp>
      <p:sp>
        <p:nvSpPr>
          <p:cNvPr id="16" name="TextBox 8">
            <a:extLst>
              <a:ext uri="{FF2B5EF4-FFF2-40B4-BE49-F238E27FC236}">
                <a16:creationId xmlns:a16="http://schemas.microsoft.com/office/drawing/2014/main" id="{6AEFB392-26D7-4F83-A5E5-0D7C0F1D45FD}"/>
              </a:ext>
            </a:extLst>
          </p:cNvPr>
          <p:cNvSpPr txBox="1"/>
          <p:nvPr/>
        </p:nvSpPr>
        <p:spPr>
          <a:xfrm>
            <a:off x="9144000" y="4158896"/>
            <a:ext cx="7620000" cy="3570208"/>
          </a:xfrm>
          <a:prstGeom prst="rect">
            <a:avLst/>
          </a:prstGeom>
        </p:spPr>
        <p:txBody>
          <a:bodyPr wrap="square" lIns="0" tIns="0" rIns="0" bIns="0" rtlCol="0" anchor="t">
            <a:spAutoFit/>
          </a:bodyPr>
          <a:lstStyle/>
          <a:p>
            <a:pPr>
              <a:spcAft>
                <a:spcPts val="2400"/>
              </a:spcAft>
            </a:pPr>
            <a:r>
              <a:rPr lang="en-US" sz="3200" b="1" dirty="0">
                <a:latin typeface="Arial" panose="020B0604020202020204" pitchFamily="34" charset="0"/>
                <a:cs typeface="Arial" panose="020B0604020202020204" pitchFamily="34" charset="0"/>
              </a:rPr>
              <a:t>Additional financing mechanisms leveraged</a:t>
            </a:r>
          </a:p>
          <a:p>
            <a:pPr marL="571500" indent="-571500">
              <a:spcAft>
                <a:spcPts val="1200"/>
              </a:spcAft>
              <a:buFont typeface="Arial" panose="020B0604020202020204" pitchFamily="34" charset="0"/>
              <a:buChar char="•"/>
            </a:pPr>
            <a:r>
              <a:rPr lang="en-US" sz="3200" i="0" u="none" strike="noStrike" baseline="0" dirty="0">
                <a:solidFill>
                  <a:srgbClr val="1F1F1F"/>
                </a:solidFill>
                <a:latin typeface="Arial" panose="020B0604020202020204" pitchFamily="34" charset="0"/>
                <a:cs typeface="Arial" panose="020B0604020202020204" pitchFamily="34" charset="0"/>
              </a:rPr>
              <a:t>Integration of family planning into national and social health insurance</a:t>
            </a:r>
          </a:p>
          <a:p>
            <a:pPr marL="571500" indent="-571500">
              <a:spcAft>
                <a:spcPts val="1200"/>
              </a:spcAft>
              <a:buFont typeface="Arial" panose="020B0604020202020204" pitchFamily="34" charset="0"/>
              <a:buChar char="•"/>
            </a:pPr>
            <a:r>
              <a:rPr lang="en-US" sz="3200" i="0" u="none" strike="noStrike" baseline="0" dirty="0">
                <a:solidFill>
                  <a:srgbClr val="1F1F1F"/>
                </a:solidFill>
                <a:latin typeface="Arial" panose="020B0604020202020204" pitchFamily="34" charset="0"/>
                <a:cs typeface="Arial" panose="020B0604020202020204" pitchFamily="34" charset="0"/>
              </a:rPr>
              <a:t>New government loans</a:t>
            </a:r>
          </a:p>
          <a:p>
            <a:pPr marL="571500" indent="-571500">
              <a:spcAft>
                <a:spcPts val="1200"/>
              </a:spcAft>
              <a:buFont typeface="Arial" panose="020B0604020202020204" pitchFamily="34" charset="0"/>
              <a:buChar char="•"/>
            </a:pPr>
            <a:r>
              <a:rPr lang="en-US" sz="3200" i="0" u="none" strike="noStrike" baseline="0" dirty="0">
                <a:solidFill>
                  <a:srgbClr val="1F1F1F"/>
                </a:solidFill>
                <a:latin typeface="Arial" panose="020B0604020202020204" pitchFamily="34" charset="0"/>
                <a:cs typeface="Arial" panose="020B0604020202020204" pitchFamily="34" charset="0"/>
              </a:rPr>
              <a:t>Earmarking</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7983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5674" y="5645695"/>
            <a:ext cx="11503126" cy="2545988"/>
            <a:chOff x="-1192946" y="454439"/>
            <a:chExt cx="14009365" cy="3394651"/>
          </a:xfrm>
        </p:grpSpPr>
        <p:sp>
          <p:nvSpPr>
            <p:cNvPr id="5" name="TextBox 5"/>
            <p:cNvSpPr txBox="1"/>
            <p:nvPr/>
          </p:nvSpPr>
          <p:spPr>
            <a:xfrm>
              <a:off x="-1161685" y="2139220"/>
              <a:ext cx="13501365" cy="1709870"/>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Continue to the extra slides or access the </a:t>
              </a:r>
              <a:r>
                <a:rPr lang="en-US" sz="4400" dirty="0">
                  <a:solidFill>
                    <a:srgbClr val="AD013E"/>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HIP brief</a:t>
              </a:r>
              <a:r>
                <a:rPr lang="en-US" sz="4400" dirty="0">
                  <a:solidFill>
                    <a:srgbClr val="AD013E"/>
                  </a:solidFill>
                  <a:latin typeface="Arial" panose="020B0604020202020204" pitchFamily="34" charset="0"/>
                  <a:cs typeface="Arial" panose="020B0604020202020204" pitchFamily="34" charset="0"/>
                </a:rPr>
                <a:t> </a:t>
              </a:r>
              <a:r>
                <a:rPr lang="en-US" sz="4400" dirty="0">
                  <a:solidFill>
                    <a:srgbClr val="000000"/>
                  </a:solidFill>
                  <a:latin typeface="Arial" panose="020B0604020202020204" pitchFamily="34" charset="0"/>
                  <a:cs typeface="Arial" panose="020B0604020202020204" pitchFamily="34" charset="0"/>
                </a:rPr>
                <a:t>for more information.</a:t>
              </a:r>
            </a:p>
          </p:txBody>
        </p:sp>
        <p:sp>
          <p:nvSpPr>
            <p:cNvPr id="6" name="TextBox 6"/>
            <p:cNvSpPr txBox="1"/>
            <p:nvPr/>
          </p:nvSpPr>
          <p:spPr>
            <a:xfrm>
              <a:off x="-1192946" y="454439"/>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Thank You</a:t>
              </a:r>
            </a:p>
          </p:txBody>
        </p:sp>
      </p:grpSp>
      <p:grpSp>
        <p:nvGrpSpPr>
          <p:cNvPr id="7" name="Group 6">
            <a:extLst>
              <a:ext uri="{FF2B5EF4-FFF2-40B4-BE49-F238E27FC236}">
                <a16:creationId xmlns:a16="http://schemas.microsoft.com/office/drawing/2014/main" id="{B7F15E4F-745B-4351-B980-FF037E4EF728}"/>
              </a:ext>
            </a:extLst>
          </p:cNvPr>
          <p:cNvGrpSpPr/>
          <p:nvPr/>
        </p:nvGrpSpPr>
        <p:grpSpPr>
          <a:xfrm flipH="1">
            <a:off x="10515600" y="0"/>
            <a:ext cx="7772400" cy="10287000"/>
            <a:chOff x="0" y="-14289"/>
            <a:chExt cx="8982646" cy="8997039"/>
          </a:xfrm>
          <a:solidFill>
            <a:srgbClr val="D60751"/>
          </a:solidFill>
        </p:grpSpPr>
        <p:grpSp>
          <p:nvGrpSpPr>
            <p:cNvPr id="2" name="Group 2"/>
            <p:cNvGrpSpPr/>
            <p:nvPr/>
          </p:nvGrpSpPr>
          <p:grpSpPr>
            <a:xfrm rot="5400000">
              <a:off x="-7196" y="-7091"/>
              <a:ext cx="8997039" cy="8982644"/>
              <a:chOff x="0" y="0"/>
              <a:chExt cx="6350000" cy="6339840"/>
            </a:xfrm>
            <a:grpFill/>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AD013E"/>
              </a:solidFill>
              <a:ln>
                <a:solidFill>
                  <a:srgbClr val="AD013E"/>
                </a:solidFill>
              </a:ln>
            </p:spPr>
          </p:sp>
        </p:grpSp>
        <p:sp>
          <p:nvSpPr>
            <p:cNvPr id="13" name="Right Triangle 12">
              <a:extLst>
                <a:ext uri="{FF2B5EF4-FFF2-40B4-BE49-F238E27FC236}">
                  <a16:creationId xmlns:a16="http://schemas.microsoft.com/office/drawing/2014/main" id="{D335F4FF-5790-4859-87A6-AF0734772D9B}"/>
                </a:ext>
              </a:extLst>
            </p:cNvPr>
            <p:cNvSpPr/>
            <p:nvPr/>
          </p:nvSpPr>
          <p:spPr>
            <a:xfrm>
              <a:off x="0" y="-1"/>
              <a:ext cx="4403258" cy="448422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60751"/>
                </a:solidFill>
              </a:endParaRPr>
            </a:p>
          </p:txBody>
        </p:sp>
      </p:grpSp>
      <p:grpSp>
        <p:nvGrpSpPr>
          <p:cNvPr id="14" name="Group 13">
            <a:extLst>
              <a:ext uri="{FF2B5EF4-FFF2-40B4-BE49-F238E27FC236}">
                <a16:creationId xmlns:a16="http://schemas.microsoft.com/office/drawing/2014/main" id="{EE04395C-A2C2-4451-AAA5-0F9648C6FFFD}"/>
              </a:ext>
            </a:extLst>
          </p:cNvPr>
          <p:cNvGrpSpPr/>
          <p:nvPr/>
        </p:nvGrpSpPr>
        <p:grpSpPr>
          <a:xfrm>
            <a:off x="1752600" y="9182100"/>
            <a:ext cx="14325600" cy="833948"/>
            <a:chOff x="1752600" y="9182100"/>
            <a:chExt cx="14325600" cy="833948"/>
          </a:xfrm>
        </p:grpSpPr>
        <p:pic>
          <p:nvPicPr>
            <p:cNvPr id="15" name="Picture 22">
              <a:extLst>
                <a:ext uri="{FF2B5EF4-FFF2-40B4-BE49-F238E27FC236}">
                  <a16:creationId xmlns:a16="http://schemas.microsoft.com/office/drawing/2014/main" id="{DA20DB96-E6E7-4E76-84A3-0BBF28FA26F9}"/>
                </a:ext>
              </a:extLst>
            </p:cNvPr>
            <p:cNvPicPr>
              <a:picLocks noChangeAspect="1"/>
            </p:cNvPicPr>
            <p:nvPr/>
          </p:nvPicPr>
          <p:blipFill>
            <a:blip r:embed="rId4"/>
            <a:srcRect/>
            <a:stretch>
              <a:fillRect/>
            </a:stretch>
          </p:blipFill>
          <p:spPr>
            <a:xfrm>
              <a:off x="2469294" y="9396516"/>
              <a:ext cx="2478129" cy="619532"/>
            </a:xfrm>
            <a:prstGeom prst="rect">
              <a:avLst/>
            </a:prstGeom>
          </p:spPr>
        </p:pic>
        <p:sp>
          <p:nvSpPr>
            <p:cNvPr id="17" name="TextBox 27">
              <a:extLst>
                <a:ext uri="{FF2B5EF4-FFF2-40B4-BE49-F238E27FC236}">
                  <a16:creationId xmlns:a16="http://schemas.microsoft.com/office/drawing/2014/main" id="{D222905A-0B6C-4078-A5AF-D56573029A1F}"/>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15</a:t>
              </a:r>
            </a:p>
          </p:txBody>
        </p:sp>
        <p:cxnSp>
          <p:nvCxnSpPr>
            <p:cNvPr id="18" name="Straight Connector 17">
              <a:extLst>
                <a:ext uri="{FF2B5EF4-FFF2-40B4-BE49-F238E27FC236}">
                  <a16:creationId xmlns:a16="http://schemas.microsoft.com/office/drawing/2014/main" id="{B403503F-987F-4A74-9BA9-D2D61FDAEBE4}"/>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23">
            <a:extLst>
              <a:ext uri="{FF2B5EF4-FFF2-40B4-BE49-F238E27FC236}">
                <a16:creationId xmlns:a16="http://schemas.microsoft.com/office/drawing/2014/main" id="{66B62DF1-E857-4CB7-AF47-90764DFB6A73}"/>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Domestic Public Financing</a:t>
            </a:r>
          </a:p>
        </p:txBody>
      </p:sp>
    </p:spTree>
    <p:extLst>
      <p:ext uri="{BB962C8B-B14F-4D97-AF65-F5344CB8AC3E}">
        <p14:creationId xmlns:p14="http://schemas.microsoft.com/office/powerpoint/2010/main" val="945500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5674" y="5645695"/>
            <a:ext cx="11503126" cy="2545988"/>
            <a:chOff x="-1192946" y="454439"/>
            <a:chExt cx="14009365" cy="3394650"/>
          </a:xfrm>
        </p:grpSpPr>
        <p:sp>
          <p:nvSpPr>
            <p:cNvPr id="5" name="TextBox 5"/>
            <p:cNvSpPr txBox="1"/>
            <p:nvPr/>
          </p:nvSpPr>
          <p:spPr>
            <a:xfrm>
              <a:off x="-1161686" y="2139220"/>
              <a:ext cx="13501365" cy="1709869"/>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Implementation Tips</a:t>
              </a:r>
            </a:p>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Tools &amp; Resources</a:t>
              </a:r>
            </a:p>
          </p:txBody>
        </p:sp>
        <p:sp>
          <p:nvSpPr>
            <p:cNvPr id="6" name="TextBox 6"/>
            <p:cNvSpPr txBox="1"/>
            <p:nvPr/>
          </p:nvSpPr>
          <p:spPr>
            <a:xfrm>
              <a:off x="-1192946" y="454439"/>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Extra Slides</a:t>
              </a:r>
            </a:p>
          </p:txBody>
        </p:sp>
      </p:grpSp>
      <p:grpSp>
        <p:nvGrpSpPr>
          <p:cNvPr id="7" name="Group 6">
            <a:extLst>
              <a:ext uri="{FF2B5EF4-FFF2-40B4-BE49-F238E27FC236}">
                <a16:creationId xmlns:a16="http://schemas.microsoft.com/office/drawing/2014/main" id="{B7F15E4F-745B-4351-B980-FF037E4EF728}"/>
              </a:ext>
            </a:extLst>
          </p:cNvPr>
          <p:cNvGrpSpPr/>
          <p:nvPr/>
        </p:nvGrpSpPr>
        <p:grpSpPr>
          <a:xfrm flipH="1">
            <a:off x="10515600" y="0"/>
            <a:ext cx="7772400" cy="10287000"/>
            <a:chOff x="0" y="-14289"/>
            <a:chExt cx="8982646" cy="8997039"/>
          </a:xfrm>
        </p:grpSpPr>
        <p:grpSp>
          <p:nvGrpSpPr>
            <p:cNvPr id="2" name="Group 2"/>
            <p:cNvGrpSpPr/>
            <p:nvPr/>
          </p:nvGrpSpPr>
          <p:grpSpPr>
            <a:xfrm rot="5400000">
              <a:off x="-7196" y="-7091"/>
              <a:ext cx="8997039" cy="8982644"/>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AD013E"/>
              </a:solidFill>
              <a:ln>
                <a:solidFill>
                  <a:srgbClr val="AD013E"/>
                </a:solidFill>
              </a:ln>
            </p:spPr>
          </p:sp>
        </p:grpSp>
        <p:sp>
          <p:nvSpPr>
            <p:cNvPr id="13" name="Right Triangle 12">
              <a:extLst>
                <a:ext uri="{FF2B5EF4-FFF2-40B4-BE49-F238E27FC236}">
                  <a16:creationId xmlns:a16="http://schemas.microsoft.com/office/drawing/2014/main" id="{D335F4FF-5790-4859-87A6-AF0734772D9B}"/>
                </a:ext>
              </a:extLst>
            </p:cNvPr>
            <p:cNvSpPr/>
            <p:nvPr/>
          </p:nvSpPr>
          <p:spPr>
            <a:xfrm>
              <a:off x="0" y="-1"/>
              <a:ext cx="4491323" cy="4484224"/>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EE04395C-A2C2-4451-AAA5-0F9648C6FFFD}"/>
              </a:ext>
            </a:extLst>
          </p:cNvPr>
          <p:cNvGrpSpPr/>
          <p:nvPr/>
        </p:nvGrpSpPr>
        <p:grpSpPr>
          <a:xfrm>
            <a:off x="1752600" y="9182100"/>
            <a:ext cx="14325600" cy="833948"/>
            <a:chOff x="1752600" y="9182100"/>
            <a:chExt cx="14325600" cy="833948"/>
          </a:xfrm>
        </p:grpSpPr>
        <p:pic>
          <p:nvPicPr>
            <p:cNvPr id="15" name="Picture 22">
              <a:extLst>
                <a:ext uri="{FF2B5EF4-FFF2-40B4-BE49-F238E27FC236}">
                  <a16:creationId xmlns:a16="http://schemas.microsoft.com/office/drawing/2014/main" id="{DA20DB96-E6E7-4E76-84A3-0BBF28FA26F9}"/>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17" name="TextBox 27">
              <a:extLst>
                <a:ext uri="{FF2B5EF4-FFF2-40B4-BE49-F238E27FC236}">
                  <a16:creationId xmlns:a16="http://schemas.microsoft.com/office/drawing/2014/main" id="{D222905A-0B6C-4078-A5AF-D56573029A1F}"/>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16</a:t>
              </a:r>
            </a:p>
          </p:txBody>
        </p:sp>
        <p:cxnSp>
          <p:nvCxnSpPr>
            <p:cNvPr id="18" name="Straight Connector 17">
              <a:extLst>
                <a:ext uri="{FF2B5EF4-FFF2-40B4-BE49-F238E27FC236}">
                  <a16:creationId xmlns:a16="http://schemas.microsoft.com/office/drawing/2014/main" id="{B403503F-987F-4A74-9BA9-D2D61FDAEBE4}"/>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23">
            <a:extLst>
              <a:ext uri="{FF2B5EF4-FFF2-40B4-BE49-F238E27FC236}">
                <a16:creationId xmlns:a16="http://schemas.microsoft.com/office/drawing/2014/main" id="{4EAA5121-9DFF-43EE-BB73-6A927EF9D95A}"/>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Domestic Public Financing</a:t>
            </a:r>
          </a:p>
        </p:txBody>
      </p:sp>
    </p:spTree>
    <p:extLst>
      <p:ext uri="{BB962C8B-B14F-4D97-AF65-F5344CB8AC3E}">
        <p14:creationId xmlns:p14="http://schemas.microsoft.com/office/powerpoint/2010/main" val="3086545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4367AFFA-9A67-4BF8-955A-B7CA799ED56D}"/>
              </a:ext>
            </a:extLst>
          </p:cNvPr>
          <p:cNvSpPr/>
          <p:nvPr/>
        </p:nvSpPr>
        <p:spPr>
          <a:xfrm flipV="1">
            <a:off x="0" y="-2"/>
            <a:ext cx="18257632" cy="3332269"/>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17</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8">
            <a:extLst>
              <a:ext uri="{FF2B5EF4-FFF2-40B4-BE49-F238E27FC236}">
                <a16:creationId xmlns:a16="http://schemas.microsoft.com/office/drawing/2014/main" id="{6B72E052-BCD2-4ECF-8B90-D2A9416F84A9}"/>
              </a:ext>
            </a:extLst>
          </p:cNvPr>
          <p:cNvSpPr txBox="1"/>
          <p:nvPr/>
        </p:nvSpPr>
        <p:spPr>
          <a:xfrm>
            <a:off x="1218323" y="3693552"/>
            <a:ext cx="8461930" cy="4924425"/>
          </a:xfrm>
          <a:prstGeom prst="rect">
            <a:avLst/>
          </a:prstGeom>
        </p:spPr>
        <p:txBody>
          <a:bodyPr wrap="square" lIns="0" tIns="0" rIns="0" bIns="0" rtlCol="0" anchor="t">
            <a:spAutoFit/>
          </a:bodyPr>
          <a:lstStyle/>
          <a:p>
            <a:pPr marL="1028700" lvl="1"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Include family planning in </a:t>
            </a:r>
            <a:r>
              <a:rPr lang="en-US" sz="4000" b="1" dirty="0">
                <a:solidFill>
                  <a:srgbClr val="AD013E"/>
                </a:solidFill>
                <a:latin typeface="Arial" panose="020B0604020202020204" pitchFamily="34" charset="0"/>
                <a:cs typeface="Arial" panose="020B0604020202020204" pitchFamily="34" charset="0"/>
              </a:rPr>
              <a:t>key strategic documents</a:t>
            </a:r>
            <a:r>
              <a:rPr lang="en-US" sz="4000" dirty="0">
                <a:latin typeface="Arial" panose="020B0604020202020204" pitchFamily="34" charset="0"/>
                <a:cs typeface="Arial" panose="020B0604020202020204" pitchFamily="34" charset="0"/>
              </a:rPr>
              <a:t> at the national and sub-national levels.</a:t>
            </a:r>
          </a:p>
          <a:p>
            <a:pPr marL="1028700" lvl="1"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Set a </a:t>
            </a:r>
            <a:r>
              <a:rPr lang="en-US" sz="4000" b="1" dirty="0">
                <a:solidFill>
                  <a:srgbClr val="AD013E"/>
                </a:solidFill>
                <a:latin typeface="Arial" panose="020B0604020202020204" pitchFamily="34" charset="0"/>
                <a:cs typeface="Arial" panose="020B0604020202020204" pitchFamily="34" charset="0"/>
              </a:rPr>
              <a:t>realistic number of goals </a:t>
            </a:r>
            <a:r>
              <a:rPr lang="en-US" sz="4000" dirty="0">
                <a:latin typeface="Arial" panose="020B0604020202020204" pitchFamily="34" charset="0"/>
                <a:cs typeface="Arial" panose="020B0604020202020204" pitchFamily="34" charset="0"/>
              </a:rPr>
              <a:t>with cost estimates.</a:t>
            </a:r>
          </a:p>
          <a:p>
            <a:pPr marL="1028700" lvl="1"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Develop a clear understanding of the </a:t>
            </a:r>
            <a:r>
              <a:rPr lang="en-US" sz="4000" b="1" dirty="0">
                <a:solidFill>
                  <a:srgbClr val="AD013E"/>
                </a:solidFill>
                <a:latin typeface="Arial" panose="020B0604020202020204" pitchFamily="34" charset="0"/>
                <a:cs typeface="Arial" panose="020B0604020202020204" pitchFamily="34" charset="0"/>
              </a:rPr>
              <a:t>annual budget cycle</a:t>
            </a:r>
            <a:r>
              <a:rPr lang="en-US" sz="4000" dirty="0">
                <a:latin typeface="Arial" panose="020B0604020202020204" pitchFamily="34" charset="0"/>
                <a:cs typeface="Arial" panose="020B0604020202020204" pitchFamily="34" charset="0"/>
              </a:rPr>
              <a:t>.</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sp>
        <p:nvSpPr>
          <p:cNvPr id="11" name="TextBox 23">
            <a:extLst>
              <a:ext uri="{FF2B5EF4-FFF2-40B4-BE49-F238E27FC236}">
                <a16:creationId xmlns:a16="http://schemas.microsoft.com/office/drawing/2014/main" id="{A61B4D39-F94D-4EC1-8048-853D5AD32FD1}"/>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Domestic Public Financing</a:t>
            </a:r>
          </a:p>
        </p:txBody>
      </p:sp>
      <p:pic>
        <p:nvPicPr>
          <p:cNvPr id="3" name="Picture 2">
            <a:extLst>
              <a:ext uri="{FF2B5EF4-FFF2-40B4-BE49-F238E27FC236}">
                <a16:creationId xmlns:a16="http://schemas.microsoft.com/office/drawing/2014/main" id="{E247066C-78E7-4083-8EDF-BDF3F9E0B7C2}"/>
              </a:ext>
            </a:extLst>
          </p:cNvPr>
          <p:cNvPicPr>
            <a:picLocks noChangeAspect="1"/>
          </p:cNvPicPr>
          <p:nvPr/>
        </p:nvPicPr>
        <p:blipFill>
          <a:blip r:embed="rId4"/>
          <a:stretch>
            <a:fillRect/>
          </a:stretch>
        </p:blipFill>
        <p:spPr>
          <a:xfrm>
            <a:off x="10940405" y="1861815"/>
            <a:ext cx="6271361" cy="6927189"/>
          </a:xfrm>
          <a:prstGeom prst="rect">
            <a:avLst/>
          </a:prstGeom>
        </p:spPr>
      </p:pic>
      <p:pic>
        <p:nvPicPr>
          <p:cNvPr id="13" name="Graphic 12" descr="Lightbulb with solid fill">
            <a:extLst>
              <a:ext uri="{FF2B5EF4-FFF2-40B4-BE49-F238E27FC236}">
                <a16:creationId xmlns:a16="http://schemas.microsoft.com/office/drawing/2014/main" id="{6398C06D-CE03-4BAB-8929-2208C658805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02765" y="647699"/>
            <a:ext cx="914400" cy="914400"/>
          </a:xfrm>
          <a:prstGeom prst="rect">
            <a:avLst/>
          </a:prstGeom>
        </p:spPr>
      </p:pic>
    </p:spTree>
    <p:extLst>
      <p:ext uri="{BB962C8B-B14F-4D97-AF65-F5344CB8AC3E}">
        <p14:creationId xmlns:p14="http://schemas.microsoft.com/office/powerpoint/2010/main" val="3804271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F63BFE1A-C829-4B44-8A5E-A189A9F03511}"/>
              </a:ext>
            </a:extLst>
          </p:cNvPr>
          <p:cNvSpPr/>
          <p:nvPr/>
        </p:nvSpPr>
        <p:spPr>
          <a:xfrm flipV="1">
            <a:off x="0" y="-2"/>
            <a:ext cx="18257632" cy="3332269"/>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18</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8">
            <a:extLst>
              <a:ext uri="{FF2B5EF4-FFF2-40B4-BE49-F238E27FC236}">
                <a16:creationId xmlns:a16="http://schemas.microsoft.com/office/drawing/2014/main" id="{6B72E052-BCD2-4ECF-8B90-D2A9416F84A9}"/>
              </a:ext>
            </a:extLst>
          </p:cNvPr>
          <p:cNvSpPr txBox="1"/>
          <p:nvPr/>
        </p:nvSpPr>
        <p:spPr>
          <a:xfrm>
            <a:off x="1371600" y="3599872"/>
            <a:ext cx="9893384" cy="5355312"/>
          </a:xfrm>
          <a:prstGeom prst="rect">
            <a:avLst/>
          </a:prstGeom>
        </p:spPr>
        <p:txBody>
          <a:bodyPr wrap="square" lIns="0" tIns="0" rIns="0" bIns="0" rtlCol="0" anchor="t">
            <a:spAutoFit/>
          </a:bodyPr>
          <a:lstStyle/>
          <a:p>
            <a:pPr marL="1028700" lvl="1" indent="-571500">
              <a:spcAft>
                <a:spcPts val="2400"/>
              </a:spcAft>
              <a:buFont typeface="Arial" panose="020B0604020202020204" pitchFamily="34" charset="0"/>
              <a:buChar char="•"/>
            </a:pPr>
            <a:r>
              <a:rPr lang="en-US" sz="3600" b="1" dirty="0">
                <a:solidFill>
                  <a:srgbClr val="AD013E"/>
                </a:solidFill>
                <a:latin typeface="Arial" panose="020B0604020202020204" pitchFamily="34" charset="0"/>
                <a:cs typeface="Arial" panose="020B0604020202020204" pitchFamily="34" charset="0"/>
              </a:rPr>
              <a:t>Invest in advocacy </a:t>
            </a:r>
            <a:r>
              <a:rPr lang="en-US" sz="3600" dirty="0">
                <a:latin typeface="Arial" panose="020B0604020202020204" pitchFamily="34" charset="0"/>
                <a:cs typeface="Arial" panose="020B0604020202020204" pitchFamily="34" charset="0"/>
              </a:rPr>
              <a:t>to galvanize commitment to family planning.</a:t>
            </a:r>
          </a:p>
          <a:p>
            <a:pPr marL="1028700" lvl="1" indent="-571500">
              <a:spcAft>
                <a:spcPts val="2400"/>
              </a:spcAft>
              <a:buFont typeface="Arial" panose="020B0604020202020204" pitchFamily="34" charset="0"/>
              <a:buChar char="•"/>
            </a:pPr>
            <a:r>
              <a:rPr lang="en-US" sz="3600" b="1" dirty="0">
                <a:solidFill>
                  <a:srgbClr val="AD013E"/>
                </a:solidFill>
                <a:latin typeface="Arial" panose="020B0604020202020204" pitchFamily="34" charset="0"/>
                <a:cs typeface="Arial" panose="020B0604020202020204" pitchFamily="34" charset="0"/>
              </a:rPr>
              <a:t>Use past spending </a:t>
            </a:r>
            <a:r>
              <a:rPr lang="en-US" sz="3600" dirty="0">
                <a:latin typeface="Arial" panose="020B0604020202020204" pitchFamily="34" charset="0"/>
                <a:cs typeface="Arial" panose="020B0604020202020204" pitchFamily="34" charset="0"/>
              </a:rPr>
              <a:t>to build an evidence base.</a:t>
            </a:r>
          </a:p>
          <a:p>
            <a:pPr marL="1028700" lvl="1" indent="-571500">
              <a:spcAft>
                <a:spcPts val="2400"/>
              </a:spcAft>
              <a:buFont typeface="Arial" panose="020B0604020202020204" pitchFamily="34" charset="0"/>
              <a:buChar char="•"/>
            </a:pPr>
            <a:r>
              <a:rPr lang="en-US" sz="3600" dirty="0">
                <a:latin typeface="Arial" panose="020B0604020202020204" pitchFamily="34" charset="0"/>
                <a:cs typeface="Arial" panose="020B0604020202020204" pitchFamily="34" charset="0"/>
              </a:rPr>
              <a:t>Increase </a:t>
            </a:r>
            <a:r>
              <a:rPr lang="en-US" sz="3600" b="1" dirty="0">
                <a:solidFill>
                  <a:srgbClr val="AD013E"/>
                </a:solidFill>
                <a:latin typeface="Arial" panose="020B0604020202020204" pitchFamily="34" charset="0"/>
                <a:cs typeface="Arial" panose="020B0604020202020204" pitchFamily="34" charset="0"/>
              </a:rPr>
              <a:t>budget transparency </a:t>
            </a:r>
            <a:r>
              <a:rPr lang="en-US" sz="3600" dirty="0">
                <a:latin typeface="Arial" panose="020B0604020202020204" pitchFamily="34" charset="0"/>
                <a:cs typeface="Arial" panose="020B0604020202020204" pitchFamily="34" charset="0"/>
              </a:rPr>
              <a:t>and public participation.</a:t>
            </a:r>
          </a:p>
          <a:p>
            <a:pPr marL="1028700" lvl="1" indent="-571500">
              <a:spcAft>
                <a:spcPts val="2400"/>
              </a:spcAft>
              <a:buFont typeface="Arial" panose="020B0604020202020204" pitchFamily="34" charset="0"/>
              <a:buChar char="•"/>
            </a:pPr>
            <a:r>
              <a:rPr lang="en-US" sz="3600" dirty="0">
                <a:latin typeface="Arial" panose="020B0604020202020204" pitchFamily="34" charset="0"/>
                <a:cs typeface="Arial" panose="020B0604020202020204" pitchFamily="34" charset="0"/>
              </a:rPr>
              <a:t>Strengthen </a:t>
            </a:r>
            <a:r>
              <a:rPr lang="en-US" sz="3600" b="1" dirty="0">
                <a:solidFill>
                  <a:srgbClr val="AD013E"/>
                </a:solidFill>
                <a:latin typeface="Arial" panose="020B0604020202020204" pitchFamily="34" charset="0"/>
                <a:cs typeface="Arial" panose="020B0604020202020204" pitchFamily="34" charset="0"/>
              </a:rPr>
              <a:t>public financial management </a:t>
            </a:r>
            <a:r>
              <a:rPr lang="en-US" sz="3600" dirty="0">
                <a:latin typeface="Arial" panose="020B0604020202020204" pitchFamily="34" charset="0"/>
                <a:cs typeface="Arial" panose="020B0604020202020204" pitchFamily="34" charset="0"/>
              </a:rPr>
              <a:t>capacity in the health sector.</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sp>
        <p:nvSpPr>
          <p:cNvPr id="11" name="TextBox 23">
            <a:extLst>
              <a:ext uri="{FF2B5EF4-FFF2-40B4-BE49-F238E27FC236}">
                <a16:creationId xmlns:a16="http://schemas.microsoft.com/office/drawing/2014/main" id="{534EB759-D3C4-4C9F-B395-BC79B992BB09}"/>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Domestic Public Financing</a:t>
            </a:r>
          </a:p>
        </p:txBody>
      </p:sp>
      <p:pic>
        <p:nvPicPr>
          <p:cNvPr id="3" name="Picture 2">
            <a:hlinkClick r:id="rId4"/>
            <a:extLst>
              <a:ext uri="{FF2B5EF4-FFF2-40B4-BE49-F238E27FC236}">
                <a16:creationId xmlns:a16="http://schemas.microsoft.com/office/drawing/2014/main" id="{F09DA6C5-DA59-4EDE-80BD-2ED5756F60F8}"/>
              </a:ext>
            </a:extLst>
          </p:cNvPr>
          <p:cNvPicPr>
            <a:picLocks noChangeAspect="1"/>
          </p:cNvPicPr>
          <p:nvPr/>
        </p:nvPicPr>
        <p:blipFill>
          <a:blip r:embed="rId5"/>
          <a:stretch>
            <a:fillRect/>
          </a:stretch>
        </p:blipFill>
        <p:spPr>
          <a:xfrm>
            <a:off x="11658600" y="3599872"/>
            <a:ext cx="5416184" cy="5163989"/>
          </a:xfrm>
          <a:prstGeom prst="rect">
            <a:avLst/>
          </a:prstGeom>
        </p:spPr>
      </p:pic>
      <p:pic>
        <p:nvPicPr>
          <p:cNvPr id="13" name="Graphic 12" descr="Lightbulb with solid fill">
            <a:extLst>
              <a:ext uri="{FF2B5EF4-FFF2-40B4-BE49-F238E27FC236}">
                <a16:creationId xmlns:a16="http://schemas.microsoft.com/office/drawing/2014/main" id="{33820D4B-B367-497A-99F0-C73AF9F6791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02765" y="647699"/>
            <a:ext cx="914400" cy="914400"/>
          </a:xfrm>
          <a:prstGeom prst="rect">
            <a:avLst/>
          </a:prstGeom>
        </p:spPr>
      </p:pic>
    </p:spTree>
    <p:extLst>
      <p:ext uri="{BB962C8B-B14F-4D97-AF65-F5344CB8AC3E}">
        <p14:creationId xmlns:p14="http://schemas.microsoft.com/office/powerpoint/2010/main" val="2824786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31">
            <a:extLst>
              <a:ext uri="{FF2B5EF4-FFF2-40B4-BE49-F238E27FC236}">
                <a16:creationId xmlns:a16="http://schemas.microsoft.com/office/drawing/2014/main" id="{602FC2D1-E4DF-4E2A-A452-92F76FA3CA23}"/>
              </a:ext>
            </a:extLst>
          </p:cNvPr>
          <p:cNvSpPr/>
          <p:nvPr/>
        </p:nvSpPr>
        <p:spPr>
          <a:xfrm flipV="1">
            <a:off x="0" y="-2"/>
            <a:ext cx="18257632" cy="3332269"/>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19</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sp>
        <p:nvSpPr>
          <p:cNvPr id="11" name="TextBox 23">
            <a:extLst>
              <a:ext uri="{FF2B5EF4-FFF2-40B4-BE49-F238E27FC236}">
                <a16:creationId xmlns:a16="http://schemas.microsoft.com/office/drawing/2014/main" id="{4540B8E1-1D18-4D6E-BF30-1762693E4492}"/>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Domestic Public Financing</a:t>
            </a:r>
          </a:p>
        </p:txBody>
      </p:sp>
      <p:sp>
        <p:nvSpPr>
          <p:cNvPr id="12" name="TextBox 8">
            <a:extLst>
              <a:ext uri="{FF2B5EF4-FFF2-40B4-BE49-F238E27FC236}">
                <a16:creationId xmlns:a16="http://schemas.microsoft.com/office/drawing/2014/main" id="{44409CAB-A9A7-4D7C-AFCF-70C03FE49F38}"/>
              </a:ext>
            </a:extLst>
          </p:cNvPr>
          <p:cNvSpPr txBox="1"/>
          <p:nvPr/>
        </p:nvSpPr>
        <p:spPr>
          <a:xfrm>
            <a:off x="1444070" y="3334345"/>
            <a:ext cx="14634129" cy="5539978"/>
          </a:xfrm>
          <a:prstGeom prst="rect">
            <a:avLst/>
          </a:prstGeom>
        </p:spPr>
        <p:txBody>
          <a:bodyPr wrap="square" lIns="0" tIns="0" rIns="0" bIns="0" rtlCol="0" anchor="t">
            <a:spAutoFit/>
          </a:bodyPr>
          <a:lstStyle/>
          <a:p>
            <a:pPr marL="1028700" lvl="1"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Strengthen </a:t>
            </a:r>
            <a:r>
              <a:rPr lang="en-US" sz="4000" b="1" dirty="0">
                <a:solidFill>
                  <a:srgbClr val="AD013E"/>
                </a:solidFill>
                <a:latin typeface="Arial" panose="020B0604020202020204" pitchFamily="34" charset="0"/>
                <a:cs typeface="Arial" panose="020B0604020202020204" pitchFamily="34" charset="0"/>
              </a:rPr>
              <a:t>dialogue between ministries</a:t>
            </a:r>
            <a:r>
              <a:rPr lang="en-US" sz="4000" dirty="0">
                <a:latin typeface="Arial" panose="020B0604020202020204" pitchFamily="34" charset="0"/>
                <a:cs typeface="Arial" panose="020B0604020202020204" pitchFamily="34" charset="0"/>
              </a:rPr>
              <a:t> of health and finance.</a:t>
            </a:r>
            <a:endParaRPr lang="en-US" sz="4000" b="1" dirty="0">
              <a:solidFill>
                <a:srgbClr val="AD013E"/>
              </a:solidFill>
              <a:latin typeface="Arial" panose="020B0604020202020204" pitchFamily="34" charset="0"/>
              <a:cs typeface="Arial" panose="020B0604020202020204" pitchFamily="34" charset="0"/>
            </a:endParaRPr>
          </a:p>
          <a:p>
            <a:pPr marL="1028700" lvl="1" indent="-571500">
              <a:spcAft>
                <a:spcPts val="2400"/>
              </a:spcAft>
              <a:buFont typeface="Arial" panose="020B0604020202020204" pitchFamily="34" charset="0"/>
              <a:buChar char="•"/>
            </a:pPr>
            <a:r>
              <a:rPr lang="en-US" sz="4000" b="1" dirty="0">
                <a:solidFill>
                  <a:srgbClr val="AD013E"/>
                </a:solidFill>
                <a:latin typeface="Arial" panose="020B0604020202020204" pitchFamily="34" charset="0"/>
                <a:cs typeface="Arial" panose="020B0604020202020204" pitchFamily="34" charset="0"/>
              </a:rPr>
              <a:t>Track budgets </a:t>
            </a:r>
            <a:r>
              <a:rPr lang="en-US" sz="4000" dirty="0">
                <a:latin typeface="Arial" panose="020B0604020202020204" pitchFamily="34" charset="0"/>
                <a:cs typeface="Arial" panose="020B0604020202020204" pitchFamily="34" charset="0"/>
              </a:rPr>
              <a:t>to assess whether the budget for family planning is being implemented per the approved budget and timelines.</a:t>
            </a:r>
          </a:p>
          <a:p>
            <a:pPr marL="1028700" lvl="1" indent="-571500">
              <a:spcAft>
                <a:spcPts val="2400"/>
              </a:spcAft>
              <a:buFont typeface="Arial" panose="020B0604020202020204" pitchFamily="34" charset="0"/>
              <a:buChar char="•"/>
            </a:pPr>
            <a:r>
              <a:rPr lang="en-US" sz="4000" b="1" dirty="0">
                <a:solidFill>
                  <a:srgbClr val="AD013E"/>
                </a:solidFill>
                <a:latin typeface="Arial" panose="020B0604020202020204" pitchFamily="34" charset="0"/>
                <a:cs typeface="Arial" panose="020B0604020202020204" pitchFamily="34" charset="0"/>
              </a:rPr>
              <a:t>Advocate for inclusion of family planning </a:t>
            </a:r>
            <a:r>
              <a:rPr lang="en-US" sz="4000" dirty="0">
                <a:latin typeface="Arial" panose="020B0604020202020204" pitchFamily="34" charset="0"/>
                <a:cs typeface="Arial" panose="020B0604020202020204" pitchFamily="34" charset="0"/>
              </a:rPr>
              <a:t>in formal health insurance schemes, including social, national, and private health insurance schemes.</a:t>
            </a:r>
          </a:p>
        </p:txBody>
      </p:sp>
      <p:pic>
        <p:nvPicPr>
          <p:cNvPr id="14" name="Graphic 13" descr="Lightbulb with solid fill">
            <a:extLst>
              <a:ext uri="{FF2B5EF4-FFF2-40B4-BE49-F238E27FC236}">
                <a16:creationId xmlns:a16="http://schemas.microsoft.com/office/drawing/2014/main" id="{970A50C8-9B53-4E02-9953-609FC5C8288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02765" y="647699"/>
            <a:ext cx="914400" cy="914400"/>
          </a:xfrm>
          <a:prstGeom prst="rect">
            <a:avLst/>
          </a:prstGeom>
        </p:spPr>
      </p:pic>
    </p:spTree>
    <p:extLst>
      <p:ext uri="{BB962C8B-B14F-4D97-AF65-F5344CB8AC3E}">
        <p14:creationId xmlns:p14="http://schemas.microsoft.com/office/powerpoint/2010/main" val="2823063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Isosceles Triangle 31">
            <a:extLst>
              <a:ext uri="{FF2B5EF4-FFF2-40B4-BE49-F238E27FC236}">
                <a16:creationId xmlns:a16="http://schemas.microsoft.com/office/drawing/2014/main" id="{2FCE0431-3AAE-489D-97A0-224B42132C2D}"/>
              </a:ext>
            </a:extLst>
          </p:cNvPr>
          <p:cNvSpPr/>
          <p:nvPr/>
        </p:nvSpPr>
        <p:spPr>
          <a:xfrm flipV="1">
            <a:off x="0" y="-2"/>
            <a:ext cx="18257632" cy="2805009"/>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5" name="TextBox 15"/>
          <p:cNvSpPr txBox="1"/>
          <p:nvPr/>
        </p:nvSpPr>
        <p:spPr>
          <a:xfrm>
            <a:off x="10575768" y="4249743"/>
            <a:ext cx="2197381" cy="314325"/>
          </a:xfrm>
          <a:prstGeom prst="rect">
            <a:avLst/>
          </a:prstGeom>
        </p:spPr>
        <p:txBody>
          <a:bodyPr lIns="0" tIns="0" rIns="0" bIns="0" rtlCol="0" anchor="t">
            <a:spAutoFit/>
          </a:bodyPr>
          <a:lstStyle/>
          <a:p>
            <a:pPr marL="0" lvl="0" indent="0">
              <a:lnSpc>
                <a:spcPts val="2419"/>
              </a:lnSpc>
            </a:pPr>
            <a:r>
              <a:rPr lang="en-US" sz="2016" spc="120" dirty="0">
                <a:solidFill>
                  <a:srgbClr val="FFFFFF"/>
                </a:solidFill>
                <a:latin typeface="Aileron Heavy Bold"/>
              </a:rPr>
              <a:t>PART </a:t>
            </a:r>
          </a:p>
        </p:txBody>
      </p:sp>
      <p:sp>
        <p:nvSpPr>
          <p:cNvPr id="17" name="TextBox 17"/>
          <p:cNvSpPr txBox="1"/>
          <p:nvPr/>
        </p:nvSpPr>
        <p:spPr>
          <a:xfrm>
            <a:off x="1684976" y="9210675"/>
            <a:ext cx="1824120" cy="328295"/>
          </a:xfrm>
          <a:prstGeom prst="rect">
            <a:avLst/>
          </a:prstGeom>
        </p:spPr>
        <p:txBody>
          <a:bodyPr lIns="0" tIns="0" rIns="0" bIns="0" rtlCol="0" anchor="t">
            <a:spAutoFit/>
          </a:bodyPr>
          <a:lstStyle/>
          <a:p>
            <a:pPr marL="0" lvl="0" indent="0">
              <a:lnSpc>
                <a:spcPts val="2800"/>
              </a:lnSpc>
              <a:spcBef>
                <a:spcPct val="0"/>
              </a:spcBef>
            </a:pPr>
            <a:r>
              <a:rPr lang="en-US" sz="2000" spc="40">
                <a:solidFill>
                  <a:srgbClr val="FFFFFF"/>
                </a:solidFill>
                <a:latin typeface="Aileron Heavy"/>
              </a:rPr>
              <a:t>11</a:t>
            </a:r>
          </a:p>
        </p:txBody>
      </p:sp>
      <p:grpSp>
        <p:nvGrpSpPr>
          <p:cNvPr id="46" name="Group 45">
            <a:extLst>
              <a:ext uri="{FF2B5EF4-FFF2-40B4-BE49-F238E27FC236}">
                <a16:creationId xmlns:a16="http://schemas.microsoft.com/office/drawing/2014/main" id="{C735BCAD-8318-4AD0-A8D3-54B52D2D8CD2}"/>
              </a:ext>
            </a:extLst>
          </p:cNvPr>
          <p:cNvGrpSpPr/>
          <p:nvPr/>
        </p:nvGrpSpPr>
        <p:grpSpPr>
          <a:xfrm>
            <a:off x="1752600" y="9182100"/>
            <a:ext cx="14325600" cy="833948"/>
            <a:chOff x="1752600" y="9182100"/>
            <a:chExt cx="14325600" cy="833948"/>
          </a:xfrm>
        </p:grpSpPr>
        <p:pic>
          <p:nvPicPr>
            <p:cNvPr id="47" name="Picture 22">
              <a:extLst>
                <a:ext uri="{FF2B5EF4-FFF2-40B4-BE49-F238E27FC236}">
                  <a16:creationId xmlns:a16="http://schemas.microsoft.com/office/drawing/2014/main" id="{B6E4FFF0-40F1-415D-A0B5-F183E1D0C24A}"/>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3">
              <a:extLst>
                <a:ext uri="{FF2B5EF4-FFF2-40B4-BE49-F238E27FC236}">
                  <a16:creationId xmlns:a16="http://schemas.microsoft.com/office/drawing/2014/main" id="{90F6C331-A0D4-403C-85EF-FBA8ACAD960B}"/>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Domestic Public Financing</a:t>
              </a:r>
            </a:p>
          </p:txBody>
        </p:sp>
        <p:sp>
          <p:nvSpPr>
            <p:cNvPr id="49" name="TextBox 27">
              <a:extLst>
                <a:ext uri="{FF2B5EF4-FFF2-40B4-BE49-F238E27FC236}">
                  <a16:creationId xmlns:a16="http://schemas.microsoft.com/office/drawing/2014/main" id="{7EBAB2C0-526F-4081-A038-92B4CF00763A}"/>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nSpc>
                  <a:spcPts val="3079"/>
                </a:lnSpc>
                <a:spcBef>
                  <a:spcPct val="0"/>
                </a:spcBef>
              </a:pPr>
              <a:r>
                <a:rPr lang="en-US" b="1" spc="43" dirty="0">
                  <a:latin typeface="Arial" panose="020B0604020202020204" pitchFamily="34" charset="0"/>
                  <a:cs typeface="Arial" panose="020B0604020202020204" pitchFamily="34" charset="0"/>
                </a:rPr>
                <a:t>02</a:t>
              </a:r>
            </a:p>
          </p:txBody>
        </p:sp>
        <p:cxnSp>
          <p:nvCxnSpPr>
            <p:cNvPr id="50" name="Straight Connector 49">
              <a:extLst>
                <a:ext uri="{FF2B5EF4-FFF2-40B4-BE49-F238E27FC236}">
                  <a16:creationId xmlns:a16="http://schemas.microsoft.com/office/drawing/2014/main" id="{9DFF45C5-4B77-469B-8C88-BEE71BD34339}"/>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10"/>
          <p:cNvSpPr txBox="1"/>
          <p:nvPr/>
        </p:nvSpPr>
        <p:spPr>
          <a:xfrm>
            <a:off x="685800" y="555089"/>
            <a:ext cx="5198039" cy="974626"/>
          </a:xfrm>
          <a:prstGeom prst="rect">
            <a:avLst/>
          </a:prstGeom>
        </p:spPr>
        <p:txBody>
          <a:bodyPr wrap="square" lIns="0" tIns="0" rIns="0" bIns="0" rtlCol="0" anchor="t">
            <a:spAutoFit/>
          </a:bodyPr>
          <a:lstStyle/>
          <a:p>
            <a:pPr>
              <a:lnSpc>
                <a:spcPts val="7560"/>
              </a:lnSpc>
            </a:pPr>
            <a:r>
              <a:rPr lang="en-US" sz="6600" b="1" dirty="0">
                <a:solidFill>
                  <a:srgbClr val="FFFFFF"/>
                </a:solidFill>
                <a:latin typeface="Arial" panose="020B0604020202020204" pitchFamily="34" charset="0"/>
                <a:cs typeface="Arial" panose="020B0604020202020204" pitchFamily="34" charset="0"/>
              </a:rPr>
              <a:t>Overview</a:t>
            </a:r>
          </a:p>
        </p:txBody>
      </p:sp>
      <p:sp>
        <p:nvSpPr>
          <p:cNvPr id="29" name="TextBox 15">
            <a:extLst>
              <a:ext uri="{FF2B5EF4-FFF2-40B4-BE49-F238E27FC236}">
                <a16:creationId xmlns:a16="http://schemas.microsoft.com/office/drawing/2014/main" id="{E86F894D-BA57-430C-BFA5-E945B3E13FD3}"/>
              </a:ext>
            </a:extLst>
          </p:cNvPr>
          <p:cNvSpPr txBox="1"/>
          <p:nvPr/>
        </p:nvSpPr>
        <p:spPr>
          <a:xfrm>
            <a:off x="10648771" y="4458395"/>
            <a:ext cx="2197381" cy="314325"/>
          </a:xfrm>
          <a:prstGeom prst="rect">
            <a:avLst/>
          </a:prstGeom>
        </p:spPr>
        <p:txBody>
          <a:bodyPr lIns="0" tIns="0" rIns="0" bIns="0" rtlCol="0" anchor="t">
            <a:spAutoFit/>
          </a:bodyPr>
          <a:lstStyle/>
          <a:p>
            <a:pPr marL="0" lvl="0" indent="0">
              <a:lnSpc>
                <a:spcPts val="2419"/>
              </a:lnSpc>
            </a:pPr>
            <a:r>
              <a:rPr lang="en-US" sz="2016" spc="120" dirty="0">
                <a:solidFill>
                  <a:srgbClr val="FFFFFF"/>
                </a:solidFill>
                <a:latin typeface="Aileron Heavy Bold"/>
              </a:rPr>
              <a:t>PART </a:t>
            </a:r>
          </a:p>
        </p:txBody>
      </p:sp>
      <p:grpSp>
        <p:nvGrpSpPr>
          <p:cNvPr id="8" name="Group 7">
            <a:extLst>
              <a:ext uri="{FF2B5EF4-FFF2-40B4-BE49-F238E27FC236}">
                <a16:creationId xmlns:a16="http://schemas.microsoft.com/office/drawing/2014/main" id="{85BF55FC-FF4D-4CB2-89A8-182F3F836A63}"/>
              </a:ext>
            </a:extLst>
          </p:cNvPr>
          <p:cNvGrpSpPr/>
          <p:nvPr/>
        </p:nvGrpSpPr>
        <p:grpSpPr>
          <a:xfrm>
            <a:off x="4099560" y="4525438"/>
            <a:ext cx="11978640" cy="2651694"/>
            <a:chOff x="5475050" y="4658126"/>
            <a:chExt cx="10635426" cy="2651694"/>
          </a:xfrm>
        </p:grpSpPr>
        <p:grpSp>
          <p:nvGrpSpPr>
            <p:cNvPr id="38" name="Group 37">
              <a:extLst>
                <a:ext uri="{FF2B5EF4-FFF2-40B4-BE49-F238E27FC236}">
                  <a16:creationId xmlns:a16="http://schemas.microsoft.com/office/drawing/2014/main" id="{95CCC46C-7496-46F8-9891-6E9AEEAF8777}"/>
                </a:ext>
              </a:extLst>
            </p:cNvPr>
            <p:cNvGrpSpPr/>
            <p:nvPr/>
          </p:nvGrpSpPr>
          <p:grpSpPr>
            <a:xfrm>
              <a:off x="5475050" y="4658126"/>
              <a:ext cx="5228424" cy="2646592"/>
              <a:chOff x="9421078" y="6138159"/>
              <a:chExt cx="4774466" cy="2646592"/>
            </a:xfrm>
            <a:solidFill>
              <a:srgbClr val="054A8E"/>
            </a:solidFill>
          </p:grpSpPr>
          <p:sp>
            <p:nvSpPr>
              <p:cNvPr id="58" name="Rectangle 57">
                <a:extLst>
                  <a:ext uri="{FF2B5EF4-FFF2-40B4-BE49-F238E27FC236}">
                    <a16:creationId xmlns:a16="http://schemas.microsoft.com/office/drawing/2014/main" id="{D479DEE7-CB0E-4274-A6D2-6D30BEC30ED2}"/>
                  </a:ext>
                </a:extLst>
              </p:cNvPr>
              <p:cNvSpPr/>
              <p:nvPr/>
            </p:nvSpPr>
            <p:spPr>
              <a:xfrm>
                <a:off x="9421078" y="6138159"/>
                <a:ext cx="4774466" cy="264659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9" name="TextBox 12">
                <a:extLst>
                  <a:ext uri="{FF2B5EF4-FFF2-40B4-BE49-F238E27FC236}">
                    <a16:creationId xmlns:a16="http://schemas.microsoft.com/office/drawing/2014/main" id="{14F74A8A-CE09-4B1E-A882-32749BE5007D}"/>
                  </a:ext>
                </a:extLst>
              </p:cNvPr>
              <p:cNvSpPr txBox="1"/>
              <p:nvPr/>
            </p:nvSpPr>
            <p:spPr>
              <a:xfrm>
                <a:off x="9629370" y="6643461"/>
                <a:ext cx="4211124" cy="934551"/>
              </a:xfrm>
              <a:prstGeom prst="rect">
                <a:avLst/>
              </a:prstGeom>
              <a:solidFill>
                <a:schemeClr val="bg1">
                  <a:lumMod val="50000"/>
                </a:schemeClr>
              </a:solidFill>
              <a:ln>
                <a:solidFill>
                  <a:schemeClr val="bg1">
                    <a:lumMod val="50000"/>
                  </a:schemeClr>
                </a:solidFill>
              </a:ln>
            </p:spPr>
            <p:txBody>
              <a:bodyPr wrap="square" lIns="0" tIns="0" rIns="0" bIns="0" rtlCol="0" anchor="t">
                <a:spAutoFit/>
              </a:bodyPr>
              <a:lstStyle/>
              <a:p>
                <a:pPr marL="514350" indent="-514350">
                  <a:lnSpc>
                    <a:spcPts val="3845"/>
                  </a:lnSpc>
                  <a:spcBef>
                    <a:spcPct val="0"/>
                  </a:spcBef>
                  <a:buFont typeface="+mj-lt"/>
                  <a:buAutoNum type="arabicPeriod" startAt="2"/>
                </a:pPr>
                <a:r>
                  <a:rPr lang="en-US" sz="2800" b="1" dirty="0">
                    <a:solidFill>
                      <a:schemeClr val="bg1"/>
                    </a:solidFill>
                    <a:latin typeface="Arial" panose="020B0604020202020204" pitchFamily="34" charset="0"/>
                    <a:cs typeface="Arial" panose="020B0604020202020204" pitchFamily="34" charset="0"/>
                  </a:rPr>
                  <a:t>Domestic Public </a:t>
                </a:r>
              </a:p>
              <a:p>
                <a:pPr marL="504825" indent="73025">
                  <a:lnSpc>
                    <a:spcPts val="3845"/>
                  </a:lnSpc>
                  <a:spcBef>
                    <a:spcPct val="0"/>
                  </a:spcBef>
                </a:pPr>
                <a:r>
                  <a:rPr lang="en-US" sz="2800" b="1" dirty="0">
                    <a:solidFill>
                      <a:schemeClr val="bg1"/>
                    </a:solidFill>
                    <a:latin typeface="Arial" panose="020B0604020202020204" pitchFamily="34" charset="0"/>
                    <a:cs typeface="Arial" panose="020B0604020202020204" pitchFamily="34" charset="0"/>
                  </a:rPr>
                  <a:t>Financing</a:t>
                </a:r>
              </a:p>
            </p:txBody>
          </p:sp>
        </p:grpSp>
        <p:grpSp>
          <p:nvGrpSpPr>
            <p:cNvPr id="5" name="Group 4">
              <a:extLst>
                <a:ext uri="{FF2B5EF4-FFF2-40B4-BE49-F238E27FC236}">
                  <a16:creationId xmlns:a16="http://schemas.microsoft.com/office/drawing/2014/main" id="{369ABC19-D6BF-4605-8EE0-D8C3E911C808}"/>
                </a:ext>
              </a:extLst>
            </p:cNvPr>
            <p:cNvGrpSpPr/>
            <p:nvPr/>
          </p:nvGrpSpPr>
          <p:grpSpPr>
            <a:xfrm>
              <a:off x="10703474" y="4663227"/>
              <a:ext cx="5407002" cy="2646593"/>
              <a:chOff x="6822162" y="5069007"/>
              <a:chExt cx="5228424" cy="2646593"/>
            </a:xfrm>
          </p:grpSpPr>
          <p:sp>
            <p:nvSpPr>
              <p:cNvPr id="39" name="Rectangle 38">
                <a:extLst>
                  <a:ext uri="{FF2B5EF4-FFF2-40B4-BE49-F238E27FC236}">
                    <a16:creationId xmlns:a16="http://schemas.microsoft.com/office/drawing/2014/main" id="{651FC611-B05C-4E3B-8E6C-F455FE13659F}"/>
                  </a:ext>
                </a:extLst>
              </p:cNvPr>
              <p:cNvSpPr/>
              <p:nvPr/>
            </p:nvSpPr>
            <p:spPr>
              <a:xfrm>
                <a:off x="6822162" y="5069007"/>
                <a:ext cx="5228424" cy="2646593"/>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7" name="TextBox 12">
                <a:extLst>
                  <a:ext uri="{FF2B5EF4-FFF2-40B4-BE49-F238E27FC236}">
                    <a16:creationId xmlns:a16="http://schemas.microsoft.com/office/drawing/2014/main" id="{A6EF187F-2A3E-4B90-8463-A179ABF52824}"/>
                  </a:ext>
                </a:extLst>
              </p:cNvPr>
              <p:cNvSpPr txBox="1"/>
              <p:nvPr/>
            </p:nvSpPr>
            <p:spPr>
              <a:xfrm>
                <a:off x="7146521" y="5449477"/>
                <a:ext cx="4526899" cy="1900457"/>
              </a:xfrm>
              <a:prstGeom prst="rect">
                <a:avLst/>
              </a:prstGeom>
            </p:spPr>
            <p:txBody>
              <a:bodyPr wrap="square" lIns="0" tIns="0" rIns="0" bIns="0" rtlCol="0" anchor="t">
                <a:spAutoFit/>
              </a:bodyPr>
              <a:lstStyle/>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Background</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Why is this practice important?</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Theory of Change</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Evidence of Impact</a:t>
                </a:r>
                <a:endParaRPr lang="en-US" sz="2500" dirty="0">
                  <a:latin typeface="Arial" panose="020B0604020202020204" pitchFamily="34" charset="0"/>
                  <a:cs typeface="Arial" panose="020B0604020202020204" pitchFamily="34" charset="0"/>
                </a:endParaRPr>
              </a:p>
            </p:txBody>
          </p:sp>
        </p:grpSp>
      </p:grpSp>
      <p:grpSp>
        <p:nvGrpSpPr>
          <p:cNvPr id="9" name="Group 8">
            <a:extLst>
              <a:ext uri="{FF2B5EF4-FFF2-40B4-BE49-F238E27FC236}">
                <a16:creationId xmlns:a16="http://schemas.microsoft.com/office/drawing/2014/main" id="{3D6FDF6E-A25A-49FF-AC4A-60E676ACB701}"/>
              </a:ext>
            </a:extLst>
          </p:cNvPr>
          <p:cNvGrpSpPr/>
          <p:nvPr/>
        </p:nvGrpSpPr>
        <p:grpSpPr>
          <a:xfrm>
            <a:off x="4099560" y="7539568"/>
            <a:ext cx="11978640" cy="1429338"/>
            <a:chOff x="5430154" y="7476088"/>
            <a:chExt cx="10698651" cy="1429338"/>
          </a:xfrm>
        </p:grpSpPr>
        <p:grpSp>
          <p:nvGrpSpPr>
            <p:cNvPr id="33" name="Group 32">
              <a:extLst>
                <a:ext uri="{FF2B5EF4-FFF2-40B4-BE49-F238E27FC236}">
                  <a16:creationId xmlns:a16="http://schemas.microsoft.com/office/drawing/2014/main" id="{C2153D94-0171-44FC-BCE6-0E5F39E4D345}"/>
                </a:ext>
              </a:extLst>
            </p:cNvPr>
            <p:cNvGrpSpPr/>
            <p:nvPr/>
          </p:nvGrpSpPr>
          <p:grpSpPr>
            <a:xfrm>
              <a:off x="5430154" y="7476088"/>
              <a:ext cx="5245907" cy="1429337"/>
              <a:chOff x="14020800" y="4321508"/>
              <a:chExt cx="4447322" cy="2418295"/>
            </a:xfrm>
          </p:grpSpPr>
          <p:sp>
            <p:nvSpPr>
              <p:cNvPr id="36" name="Rectangle 35">
                <a:extLst>
                  <a:ext uri="{FF2B5EF4-FFF2-40B4-BE49-F238E27FC236}">
                    <a16:creationId xmlns:a16="http://schemas.microsoft.com/office/drawing/2014/main" id="{55DECA5C-2EE0-47F2-8527-E95F3F6B6CC0}"/>
                  </a:ext>
                </a:extLst>
              </p:cNvPr>
              <p:cNvSpPr/>
              <p:nvPr/>
            </p:nvSpPr>
            <p:spPr>
              <a:xfrm>
                <a:off x="14020800" y="4321508"/>
                <a:ext cx="4447322" cy="2418295"/>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7" name="TextBox 12">
                <a:extLst>
                  <a:ext uri="{FF2B5EF4-FFF2-40B4-BE49-F238E27FC236}">
                    <a16:creationId xmlns:a16="http://schemas.microsoft.com/office/drawing/2014/main" id="{15A678BD-C1EA-4ACE-8BC9-DC1782EFC078}"/>
                  </a:ext>
                </a:extLst>
              </p:cNvPr>
              <p:cNvSpPr txBox="1"/>
              <p:nvPr/>
            </p:nvSpPr>
            <p:spPr>
              <a:xfrm>
                <a:off x="14219544" y="5107093"/>
                <a:ext cx="3852139" cy="756682"/>
              </a:xfrm>
              <a:prstGeom prst="rect">
                <a:avLst/>
              </a:prstGeom>
              <a:solidFill>
                <a:schemeClr val="bg1">
                  <a:lumMod val="50000"/>
                </a:schemeClr>
              </a:solidFill>
              <a:ln>
                <a:solidFill>
                  <a:schemeClr val="bg1">
                    <a:lumMod val="50000"/>
                  </a:schemeClr>
                </a:solidFill>
              </a:ln>
            </p:spPr>
            <p:txBody>
              <a:bodyPr wrap="square" lIns="0" tIns="0" rIns="0" bIns="0" rtlCol="0" anchor="t">
                <a:spAutoFit/>
              </a:bodyPr>
              <a:lstStyle/>
              <a:p>
                <a:pPr marL="514350" indent="-514350">
                  <a:lnSpc>
                    <a:spcPts val="3845"/>
                  </a:lnSpc>
                  <a:spcBef>
                    <a:spcPct val="0"/>
                  </a:spcBef>
                  <a:buFont typeface="+mj-lt"/>
                  <a:buAutoNum type="arabicPeriod" startAt="3"/>
                </a:pPr>
                <a:r>
                  <a:rPr lang="en-US" sz="2800" b="1" dirty="0">
                    <a:solidFill>
                      <a:schemeClr val="bg1"/>
                    </a:solidFill>
                    <a:latin typeface="Arial" panose="020B0604020202020204" pitchFamily="34" charset="0"/>
                    <a:cs typeface="Arial" panose="020B0604020202020204" pitchFamily="34" charset="0"/>
                  </a:rPr>
                  <a:t>Extra Slides</a:t>
                </a:r>
              </a:p>
            </p:txBody>
          </p:sp>
        </p:grpSp>
        <p:grpSp>
          <p:nvGrpSpPr>
            <p:cNvPr id="3" name="Group 2">
              <a:extLst>
                <a:ext uri="{FF2B5EF4-FFF2-40B4-BE49-F238E27FC236}">
                  <a16:creationId xmlns:a16="http://schemas.microsoft.com/office/drawing/2014/main" id="{7FA32A9E-268D-4CCC-8C7D-1E60A377C08E}"/>
                </a:ext>
              </a:extLst>
            </p:cNvPr>
            <p:cNvGrpSpPr/>
            <p:nvPr/>
          </p:nvGrpSpPr>
          <p:grpSpPr>
            <a:xfrm>
              <a:off x="10676062" y="7476089"/>
              <a:ext cx="5452743" cy="1429337"/>
              <a:chOff x="12030950" y="5400146"/>
              <a:chExt cx="5675191" cy="1429337"/>
            </a:xfrm>
          </p:grpSpPr>
          <p:sp>
            <p:nvSpPr>
              <p:cNvPr id="34" name="Rectangle 33">
                <a:extLst>
                  <a:ext uri="{FF2B5EF4-FFF2-40B4-BE49-F238E27FC236}">
                    <a16:creationId xmlns:a16="http://schemas.microsoft.com/office/drawing/2014/main" id="{EFD71162-C75F-47AC-A1DF-A011A41D5CE0}"/>
                  </a:ext>
                </a:extLst>
              </p:cNvPr>
              <p:cNvSpPr/>
              <p:nvPr/>
            </p:nvSpPr>
            <p:spPr>
              <a:xfrm>
                <a:off x="12030950" y="5400146"/>
                <a:ext cx="5675191" cy="1429337"/>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5" name="TextBox 12">
                <a:extLst>
                  <a:ext uri="{FF2B5EF4-FFF2-40B4-BE49-F238E27FC236}">
                    <a16:creationId xmlns:a16="http://schemas.microsoft.com/office/drawing/2014/main" id="{3586CC19-1596-4B4A-BDFD-AC399F691F15}"/>
                  </a:ext>
                </a:extLst>
              </p:cNvPr>
              <p:cNvSpPr txBox="1"/>
              <p:nvPr/>
            </p:nvSpPr>
            <p:spPr>
              <a:xfrm>
                <a:off x="12396299" y="5651897"/>
                <a:ext cx="5123605" cy="925831"/>
              </a:xfrm>
              <a:prstGeom prst="rect">
                <a:avLst/>
              </a:prstGeom>
            </p:spPr>
            <p:txBody>
              <a:bodyPr wrap="square" lIns="0" tIns="0" rIns="0" bIns="0" rtlCol="0" anchor="t">
                <a:spAutoFit/>
              </a:bodyPr>
              <a:lstStyle/>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Implementation Tips</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Tools &amp; Resources</a:t>
                </a:r>
                <a:endParaRPr lang="en-US" sz="2500" dirty="0">
                  <a:latin typeface="Arial" panose="020B0604020202020204" pitchFamily="34" charset="0"/>
                  <a:cs typeface="Arial" panose="020B0604020202020204" pitchFamily="34" charset="0"/>
                </a:endParaRPr>
              </a:p>
            </p:txBody>
          </p:sp>
        </p:grpSp>
      </p:grpSp>
      <p:grpSp>
        <p:nvGrpSpPr>
          <p:cNvPr id="7" name="Group 6">
            <a:extLst>
              <a:ext uri="{FF2B5EF4-FFF2-40B4-BE49-F238E27FC236}">
                <a16:creationId xmlns:a16="http://schemas.microsoft.com/office/drawing/2014/main" id="{E8066EE2-ED53-439B-9570-F1D03D72081B}"/>
              </a:ext>
            </a:extLst>
          </p:cNvPr>
          <p:cNvGrpSpPr/>
          <p:nvPr/>
        </p:nvGrpSpPr>
        <p:grpSpPr>
          <a:xfrm>
            <a:off x="4099560" y="2465244"/>
            <a:ext cx="11978640" cy="1692656"/>
            <a:chOff x="5475050" y="2377793"/>
            <a:chExt cx="10635426" cy="1692656"/>
          </a:xfrm>
        </p:grpSpPr>
        <p:grpSp>
          <p:nvGrpSpPr>
            <p:cNvPr id="63" name="Group 62">
              <a:extLst>
                <a:ext uri="{FF2B5EF4-FFF2-40B4-BE49-F238E27FC236}">
                  <a16:creationId xmlns:a16="http://schemas.microsoft.com/office/drawing/2014/main" id="{4838E6E6-5C5C-4399-A259-48CCE612A130}"/>
                </a:ext>
              </a:extLst>
            </p:cNvPr>
            <p:cNvGrpSpPr/>
            <p:nvPr/>
          </p:nvGrpSpPr>
          <p:grpSpPr>
            <a:xfrm>
              <a:off x="5475050" y="2378497"/>
              <a:ext cx="5228424" cy="1691952"/>
              <a:chOff x="9421078" y="6433254"/>
              <a:chExt cx="4937538" cy="1691952"/>
            </a:xfrm>
          </p:grpSpPr>
          <p:sp>
            <p:nvSpPr>
              <p:cNvPr id="64" name="Rectangle 63">
                <a:extLst>
                  <a:ext uri="{FF2B5EF4-FFF2-40B4-BE49-F238E27FC236}">
                    <a16:creationId xmlns:a16="http://schemas.microsoft.com/office/drawing/2014/main" id="{84B38D19-8969-42A4-AA74-C226EC4363BD}"/>
                  </a:ext>
                </a:extLst>
              </p:cNvPr>
              <p:cNvSpPr/>
              <p:nvPr/>
            </p:nvSpPr>
            <p:spPr>
              <a:xfrm>
                <a:off x="9421078" y="6433254"/>
                <a:ext cx="4937538" cy="169195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65" name="TextBox 12">
                <a:extLst>
                  <a:ext uri="{FF2B5EF4-FFF2-40B4-BE49-F238E27FC236}">
                    <a16:creationId xmlns:a16="http://schemas.microsoft.com/office/drawing/2014/main" id="{4F217EFB-E245-4CDC-8611-15B654610477}"/>
                  </a:ext>
                </a:extLst>
              </p:cNvPr>
              <p:cNvSpPr txBox="1"/>
              <p:nvPr/>
            </p:nvSpPr>
            <p:spPr>
              <a:xfrm>
                <a:off x="9636484" y="6800887"/>
                <a:ext cx="4506725" cy="934551"/>
              </a:xfrm>
              <a:prstGeom prst="rect">
                <a:avLst/>
              </a:prstGeom>
            </p:spPr>
            <p:txBody>
              <a:bodyPr wrap="square" lIns="0" tIns="0" rIns="0" bIns="0" rtlCol="0" anchor="t">
                <a:spAutoFit/>
              </a:bodyPr>
              <a:lstStyle/>
              <a:p>
                <a:pPr marL="514350" indent="-514350">
                  <a:lnSpc>
                    <a:spcPts val="3845"/>
                  </a:lnSpc>
                  <a:spcBef>
                    <a:spcPct val="0"/>
                  </a:spcBef>
                  <a:buFont typeface="+mj-lt"/>
                  <a:buAutoNum type="arabicPeriod"/>
                </a:pPr>
                <a:r>
                  <a:rPr lang="en-US" sz="2800" b="1" dirty="0">
                    <a:solidFill>
                      <a:schemeClr val="bg1"/>
                    </a:solidFill>
                    <a:latin typeface="Arial" panose="020B0604020202020204" pitchFamily="34" charset="0"/>
                    <a:cs typeface="Arial" panose="020B0604020202020204" pitchFamily="34" charset="0"/>
                  </a:rPr>
                  <a:t>Introduction to the High    Impact Practices (HIPs)</a:t>
                </a:r>
              </a:p>
            </p:txBody>
          </p:sp>
        </p:grpSp>
        <p:grpSp>
          <p:nvGrpSpPr>
            <p:cNvPr id="6" name="Group 5">
              <a:extLst>
                <a:ext uri="{FF2B5EF4-FFF2-40B4-BE49-F238E27FC236}">
                  <a16:creationId xmlns:a16="http://schemas.microsoft.com/office/drawing/2014/main" id="{A3342DC9-1D7D-4F60-8316-2EE26BC8F0F0}"/>
                </a:ext>
              </a:extLst>
            </p:cNvPr>
            <p:cNvGrpSpPr/>
            <p:nvPr/>
          </p:nvGrpSpPr>
          <p:grpSpPr>
            <a:xfrm>
              <a:off x="10703474" y="2377793"/>
              <a:ext cx="5407002" cy="1692561"/>
              <a:chOff x="1049183" y="4874827"/>
              <a:chExt cx="5407002" cy="1282081"/>
            </a:xfrm>
          </p:grpSpPr>
          <p:sp>
            <p:nvSpPr>
              <p:cNvPr id="62" name="Rectangle 61">
                <a:extLst>
                  <a:ext uri="{FF2B5EF4-FFF2-40B4-BE49-F238E27FC236}">
                    <a16:creationId xmlns:a16="http://schemas.microsoft.com/office/drawing/2014/main" id="{16E1C93F-6985-4AA7-8F26-60A146ECD08F}"/>
                  </a:ext>
                </a:extLst>
              </p:cNvPr>
              <p:cNvSpPr/>
              <p:nvPr/>
            </p:nvSpPr>
            <p:spPr>
              <a:xfrm>
                <a:off x="1049183" y="4874827"/>
                <a:ext cx="5407002" cy="1282081"/>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66" name="TextBox 65">
                <a:extLst>
                  <a:ext uri="{FF2B5EF4-FFF2-40B4-BE49-F238E27FC236}">
                    <a16:creationId xmlns:a16="http://schemas.microsoft.com/office/drawing/2014/main" id="{1E6A3D21-2A8A-418C-947B-2E0B9DCDF9F9}"/>
                  </a:ext>
                </a:extLst>
              </p:cNvPr>
              <p:cNvSpPr txBox="1"/>
              <p:nvPr/>
            </p:nvSpPr>
            <p:spPr>
              <a:xfrm>
                <a:off x="1399945" y="4931788"/>
                <a:ext cx="4877661" cy="1140369"/>
              </a:xfrm>
              <a:prstGeom prst="rect">
                <a:avLst/>
              </a:prstGeom>
              <a:solidFill>
                <a:schemeClr val="bg1"/>
              </a:solidFill>
            </p:spPr>
            <p:txBody>
              <a:bodyPr wrap="square">
                <a:spAutoFit/>
              </a:bodyPr>
              <a:lstStyle/>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What is a HIP?</a:t>
                </a:r>
              </a:p>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HIP Categories</a:t>
                </a:r>
              </a:p>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Partnership</a:t>
                </a:r>
              </a:p>
            </p:txBody>
          </p:sp>
        </p:grpSp>
      </p:grpSp>
    </p:spTree>
    <p:extLst>
      <p:ext uri="{BB962C8B-B14F-4D97-AF65-F5344CB8AC3E}">
        <p14:creationId xmlns:p14="http://schemas.microsoft.com/office/powerpoint/2010/main" val="3967682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Isosceles Triangle 31">
            <a:extLst>
              <a:ext uri="{FF2B5EF4-FFF2-40B4-BE49-F238E27FC236}">
                <a16:creationId xmlns:a16="http://schemas.microsoft.com/office/drawing/2014/main" id="{D88F6B1C-504E-4145-99BF-845FB526E6B9}"/>
              </a:ext>
            </a:extLst>
          </p:cNvPr>
          <p:cNvSpPr/>
          <p:nvPr/>
        </p:nvSpPr>
        <p:spPr>
          <a:xfrm flipV="1">
            <a:off x="0" y="-2"/>
            <a:ext cx="18257632" cy="3332269"/>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TextBox 24"/>
          <p:cNvSpPr txBox="1"/>
          <p:nvPr/>
        </p:nvSpPr>
        <p:spPr>
          <a:xfrm>
            <a:off x="784921" y="9358938"/>
            <a:ext cx="487558" cy="327718"/>
          </a:xfrm>
          <a:prstGeom prst="rect">
            <a:avLst/>
          </a:prstGeom>
        </p:spPr>
        <p:txBody>
          <a:bodyPr lIns="0" tIns="0" rIns="0" bIns="0" rtlCol="0" anchor="t">
            <a:spAutoFit/>
          </a:bodyPr>
          <a:lstStyle/>
          <a:p>
            <a:pPr marL="0" lvl="0" indent="0" algn="l">
              <a:lnSpc>
                <a:spcPts val="2800"/>
              </a:lnSpc>
              <a:spcBef>
                <a:spcPct val="0"/>
              </a:spcBef>
            </a:pPr>
            <a:r>
              <a:rPr lang="en-US" sz="2000" b="1" spc="40">
                <a:solidFill>
                  <a:srgbClr val="FFFFFF"/>
                </a:solidFill>
                <a:latin typeface="Arial" panose="020B0604020202020204" pitchFamily="34" charset="0"/>
                <a:cs typeface="Arial" panose="020B0604020202020204" pitchFamily="34" charset="0"/>
              </a:rPr>
              <a:t>05</a:t>
            </a:r>
          </a:p>
        </p:txBody>
      </p:sp>
      <p:grpSp>
        <p:nvGrpSpPr>
          <p:cNvPr id="45" name="Group 44">
            <a:extLst>
              <a:ext uri="{FF2B5EF4-FFF2-40B4-BE49-F238E27FC236}">
                <a16:creationId xmlns:a16="http://schemas.microsoft.com/office/drawing/2014/main" id="{93DDC5C8-4833-44E5-AFBD-AAEE732FCF02}"/>
              </a:ext>
            </a:extLst>
          </p:cNvPr>
          <p:cNvGrpSpPr/>
          <p:nvPr/>
        </p:nvGrpSpPr>
        <p:grpSpPr>
          <a:xfrm>
            <a:off x="1752600" y="9182100"/>
            <a:ext cx="14325600" cy="833948"/>
            <a:chOff x="1752600" y="9182100"/>
            <a:chExt cx="14325600" cy="833948"/>
          </a:xfrm>
        </p:grpSpPr>
        <p:pic>
          <p:nvPicPr>
            <p:cNvPr id="46" name="Picture 22">
              <a:extLst>
                <a:ext uri="{FF2B5EF4-FFF2-40B4-BE49-F238E27FC236}">
                  <a16:creationId xmlns:a16="http://schemas.microsoft.com/office/drawing/2014/main" id="{F7499B89-D856-4142-A894-88C5F7323072}"/>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7">
              <a:extLst>
                <a:ext uri="{FF2B5EF4-FFF2-40B4-BE49-F238E27FC236}">
                  <a16:creationId xmlns:a16="http://schemas.microsoft.com/office/drawing/2014/main" id="{D4C841E2-AFA4-48CF-A6A6-5A891A150143}"/>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20</a:t>
              </a:r>
            </a:p>
          </p:txBody>
        </p:sp>
        <p:cxnSp>
          <p:nvCxnSpPr>
            <p:cNvPr id="49" name="Straight Connector 48">
              <a:extLst>
                <a:ext uri="{FF2B5EF4-FFF2-40B4-BE49-F238E27FC236}">
                  <a16:creationId xmlns:a16="http://schemas.microsoft.com/office/drawing/2014/main" id="{5466EFBA-DD37-4132-84FE-93D41F50C963}"/>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4FDDC292-B279-4095-AEE0-9F915B29C582}"/>
              </a:ext>
            </a:extLst>
          </p:cNvPr>
          <p:cNvGrpSpPr/>
          <p:nvPr/>
        </p:nvGrpSpPr>
        <p:grpSpPr>
          <a:xfrm>
            <a:off x="5259655" y="6739848"/>
            <a:ext cx="3673815" cy="2126476"/>
            <a:chOff x="6786529" y="4493437"/>
            <a:chExt cx="4948271" cy="3826228"/>
          </a:xfrm>
        </p:grpSpPr>
        <p:sp>
          <p:nvSpPr>
            <p:cNvPr id="29" name="AutoShape 2">
              <a:extLst>
                <a:ext uri="{FF2B5EF4-FFF2-40B4-BE49-F238E27FC236}">
                  <a16:creationId xmlns:a16="http://schemas.microsoft.com/office/drawing/2014/main" id="{71DB51EC-656F-41EC-BE7A-7BB9A76240EE}"/>
                </a:ext>
              </a:extLst>
            </p:cNvPr>
            <p:cNvSpPr/>
            <p:nvPr/>
          </p:nvSpPr>
          <p:spPr>
            <a:xfrm>
              <a:off x="6786529" y="4493437"/>
              <a:ext cx="4948271" cy="3826228"/>
            </a:xfrm>
            <a:prstGeom prst="rect">
              <a:avLst/>
            </a:prstGeom>
            <a:solidFill>
              <a:srgbClr val="F4F4F4"/>
            </a:solidFill>
          </p:spPr>
          <p:txBody>
            <a:bodyPr/>
            <a:lstStyle/>
            <a:p>
              <a:endParaRPr lang="en-US" dirty="0"/>
            </a:p>
          </p:txBody>
        </p:sp>
        <p:sp>
          <p:nvSpPr>
            <p:cNvPr id="38" name="TextBox 8">
              <a:extLst>
                <a:ext uri="{FF2B5EF4-FFF2-40B4-BE49-F238E27FC236}">
                  <a16:creationId xmlns:a16="http://schemas.microsoft.com/office/drawing/2014/main" id="{EE69D0FC-B7E5-48D2-8F10-BC110566B73E}"/>
                </a:ext>
              </a:extLst>
            </p:cNvPr>
            <p:cNvSpPr txBox="1"/>
            <p:nvPr/>
          </p:nvSpPr>
          <p:spPr>
            <a:xfrm>
              <a:off x="7022434" y="4972990"/>
              <a:ext cx="4476460" cy="2808413"/>
            </a:xfrm>
            <a:prstGeom prst="rect">
              <a:avLst/>
            </a:prstGeom>
          </p:spPr>
          <p:txBody>
            <a:bodyPr lIns="0" tIns="0" rIns="0" bIns="0" rtlCol="0" anchor="t">
              <a:spAutoFit/>
            </a:bodyPr>
            <a:lstStyle/>
            <a:p>
              <a:pPr marL="0" lvl="0" indent="0" algn="ctr">
                <a:lnSpc>
                  <a:spcPts val="3079"/>
                </a:lnSpc>
                <a:spcBef>
                  <a:spcPct val="0"/>
                </a:spcBef>
              </a:pPr>
              <a:r>
                <a:rPr lang="en-US" sz="2400" b="1" u="sng" dirty="0">
                  <a:solidFill>
                    <a:srgbClr val="AD013E"/>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 Toolkit for Ministries of Health to Work More Effectively with Ministries of Finance</a:t>
              </a:r>
              <a:endParaRPr lang="en-US" sz="2400" b="1" u="sng" dirty="0">
                <a:solidFill>
                  <a:srgbClr val="AD013E"/>
                </a:solidFill>
                <a:latin typeface="Arial" panose="020B0604020202020204" pitchFamily="34" charset="0"/>
                <a:cs typeface="Arial" panose="020B0604020202020204" pitchFamily="34" charset="0"/>
              </a:endParaRPr>
            </a:p>
          </p:txBody>
        </p:sp>
      </p:grpSp>
      <p:grpSp>
        <p:nvGrpSpPr>
          <p:cNvPr id="6" name="Group 5">
            <a:extLst>
              <a:ext uri="{FF2B5EF4-FFF2-40B4-BE49-F238E27FC236}">
                <a16:creationId xmlns:a16="http://schemas.microsoft.com/office/drawing/2014/main" id="{5669E45E-F5E9-47E1-B117-C863D173917F}"/>
              </a:ext>
            </a:extLst>
          </p:cNvPr>
          <p:cNvGrpSpPr/>
          <p:nvPr/>
        </p:nvGrpSpPr>
        <p:grpSpPr>
          <a:xfrm>
            <a:off x="9329275" y="6739853"/>
            <a:ext cx="3411917" cy="2126480"/>
            <a:chOff x="9834192" y="4697655"/>
            <a:chExt cx="3477656" cy="2126480"/>
          </a:xfrm>
        </p:grpSpPr>
        <p:sp>
          <p:nvSpPr>
            <p:cNvPr id="50" name="AutoShape 2">
              <a:extLst>
                <a:ext uri="{FF2B5EF4-FFF2-40B4-BE49-F238E27FC236}">
                  <a16:creationId xmlns:a16="http://schemas.microsoft.com/office/drawing/2014/main" id="{91888C44-BCB4-4414-8274-65AD02B76C27}"/>
                </a:ext>
              </a:extLst>
            </p:cNvPr>
            <p:cNvSpPr/>
            <p:nvPr/>
          </p:nvSpPr>
          <p:spPr>
            <a:xfrm>
              <a:off x="9834192" y="4697655"/>
              <a:ext cx="3477656" cy="2126480"/>
            </a:xfrm>
            <a:prstGeom prst="rect">
              <a:avLst/>
            </a:prstGeom>
            <a:solidFill>
              <a:srgbClr val="F4F4F4"/>
            </a:solidFill>
          </p:spPr>
          <p:txBody>
            <a:bodyPr/>
            <a:lstStyle/>
            <a:p>
              <a:endParaRPr lang="en-US" dirty="0"/>
            </a:p>
          </p:txBody>
        </p:sp>
        <p:sp>
          <p:nvSpPr>
            <p:cNvPr id="36" name="TextBox 8">
              <a:extLst>
                <a:ext uri="{FF2B5EF4-FFF2-40B4-BE49-F238E27FC236}">
                  <a16:creationId xmlns:a16="http://schemas.microsoft.com/office/drawing/2014/main" id="{1272B05A-29A6-49EE-9B31-CB1A679AE3D9}"/>
                </a:ext>
              </a:extLst>
            </p:cNvPr>
            <p:cNvSpPr txBox="1"/>
            <p:nvPr/>
          </p:nvSpPr>
          <p:spPr>
            <a:xfrm>
              <a:off x="10501788" y="5324071"/>
              <a:ext cx="2138696" cy="765722"/>
            </a:xfrm>
            <a:prstGeom prst="rect">
              <a:avLst/>
            </a:prstGeom>
          </p:spPr>
          <p:txBody>
            <a:bodyPr wrap="square" lIns="0" tIns="0" rIns="0" bIns="0" rtlCol="0" anchor="t">
              <a:spAutoFit/>
            </a:bodyPr>
            <a:lstStyle/>
            <a:p>
              <a:pPr marL="0" lvl="0" indent="0" algn="ctr">
                <a:lnSpc>
                  <a:spcPts val="3079"/>
                </a:lnSpc>
                <a:spcBef>
                  <a:spcPct val="0"/>
                </a:spcBef>
              </a:pPr>
              <a:r>
                <a:rPr lang="en-US" sz="2400" b="1" u="sng" dirty="0">
                  <a:solidFill>
                    <a:srgbClr val="AD013E"/>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Budgeting for Health</a:t>
              </a:r>
              <a:endParaRPr lang="en-US" sz="2400" b="1" u="sng" dirty="0">
                <a:solidFill>
                  <a:srgbClr val="AD013E"/>
                </a:solidFill>
                <a:latin typeface="Arial" panose="020B0604020202020204" pitchFamily="34" charset="0"/>
                <a:cs typeface="Arial" panose="020B0604020202020204" pitchFamily="34" charset="0"/>
              </a:endParaRPr>
            </a:p>
          </p:txBody>
        </p:sp>
      </p:grpSp>
      <p:sp>
        <p:nvSpPr>
          <p:cNvPr id="25" name="TextBox 10">
            <a:extLst>
              <a:ext uri="{FF2B5EF4-FFF2-40B4-BE49-F238E27FC236}">
                <a16:creationId xmlns:a16="http://schemas.microsoft.com/office/drawing/2014/main" id="{2134279C-CC1B-442B-8EFE-CB47D5604024}"/>
              </a:ext>
            </a:extLst>
          </p:cNvPr>
          <p:cNvSpPr txBox="1"/>
          <p:nvPr/>
        </p:nvSpPr>
        <p:spPr>
          <a:xfrm>
            <a:off x="643277" y="577376"/>
            <a:ext cx="1493026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Tools &amp; Resources</a:t>
            </a:r>
          </a:p>
        </p:txBody>
      </p:sp>
      <p:pic>
        <p:nvPicPr>
          <p:cNvPr id="3" name="Graphic 2" descr="Wrench outline">
            <a:extLst>
              <a:ext uri="{FF2B5EF4-FFF2-40B4-BE49-F238E27FC236}">
                <a16:creationId xmlns:a16="http://schemas.microsoft.com/office/drawing/2014/main" id="{2A3B83E1-6730-4A48-9DBB-6720856F388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39362" y="536091"/>
            <a:ext cx="914400" cy="914400"/>
          </a:xfrm>
          <a:prstGeom prst="rect">
            <a:avLst/>
          </a:prstGeom>
        </p:spPr>
      </p:pic>
      <p:grpSp>
        <p:nvGrpSpPr>
          <p:cNvPr id="5" name="Group 4">
            <a:extLst>
              <a:ext uri="{FF2B5EF4-FFF2-40B4-BE49-F238E27FC236}">
                <a16:creationId xmlns:a16="http://schemas.microsoft.com/office/drawing/2014/main" id="{F328638C-59A2-4145-9CA4-0A0AF36EA664}"/>
              </a:ext>
            </a:extLst>
          </p:cNvPr>
          <p:cNvGrpSpPr/>
          <p:nvPr/>
        </p:nvGrpSpPr>
        <p:grpSpPr>
          <a:xfrm>
            <a:off x="1272479" y="6739848"/>
            <a:ext cx="3595338" cy="2126476"/>
            <a:chOff x="564738" y="7651622"/>
            <a:chExt cx="5069239" cy="700530"/>
          </a:xfrm>
        </p:grpSpPr>
        <p:sp>
          <p:nvSpPr>
            <p:cNvPr id="27" name="AutoShape 2">
              <a:extLst>
                <a:ext uri="{FF2B5EF4-FFF2-40B4-BE49-F238E27FC236}">
                  <a16:creationId xmlns:a16="http://schemas.microsoft.com/office/drawing/2014/main" id="{4BAC6A1D-313D-415D-9402-8808B4F6B211}"/>
                </a:ext>
              </a:extLst>
            </p:cNvPr>
            <p:cNvSpPr/>
            <p:nvPr/>
          </p:nvSpPr>
          <p:spPr>
            <a:xfrm>
              <a:off x="564738" y="7651622"/>
              <a:ext cx="5069239" cy="700530"/>
            </a:xfrm>
            <a:prstGeom prst="rect">
              <a:avLst/>
            </a:prstGeom>
            <a:solidFill>
              <a:srgbClr val="F4F4F4"/>
            </a:solidFill>
          </p:spPr>
          <p:txBody>
            <a:bodyPr/>
            <a:lstStyle/>
            <a:p>
              <a:endParaRPr lang="en-US" dirty="0"/>
            </a:p>
          </p:txBody>
        </p:sp>
        <p:sp>
          <p:nvSpPr>
            <p:cNvPr id="40" name="TextBox 11">
              <a:extLst>
                <a:ext uri="{FF2B5EF4-FFF2-40B4-BE49-F238E27FC236}">
                  <a16:creationId xmlns:a16="http://schemas.microsoft.com/office/drawing/2014/main" id="{A674A6EA-E609-4527-89C5-0F88E33CDA72}"/>
                </a:ext>
              </a:extLst>
            </p:cNvPr>
            <p:cNvSpPr txBox="1"/>
            <p:nvPr/>
          </p:nvSpPr>
          <p:spPr>
            <a:xfrm>
              <a:off x="1208301" y="7810278"/>
              <a:ext cx="3863550" cy="383217"/>
            </a:xfrm>
            <a:prstGeom prst="rect">
              <a:avLst/>
            </a:prstGeom>
          </p:spPr>
          <p:txBody>
            <a:bodyPr wrap="square" lIns="0" tIns="0" rIns="0" bIns="0" rtlCol="0" anchor="t">
              <a:spAutoFit/>
            </a:bodyPr>
            <a:lstStyle/>
            <a:p>
              <a:pPr marL="0" lvl="0" indent="0" algn="ctr">
                <a:lnSpc>
                  <a:spcPts val="3079"/>
                </a:lnSpc>
                <a:spcBef>
                  <a:spcPct val="0"/>
                </a:spcBef>
              </a:pPr>
              <a:r>
                <a:rPr lang="en-US" sz="2400" b="1" u="sng" dirty="0">
                  <a:solidFill>
                    <a:srgbClr val="AD013E"/>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Family Planning Financing Roadmap</a:t>
              </a:r>
              <a:endParaRPr lang="en-US" sz="2400" b="1" u="sng" dirty="0">
                <a:solidFill>
                  <a:srgbClr val="AD013E"/>
                </a:solidFill>
                <a:latin typeface="Arial" panose="020B0604020202020204" pitchFamily="34" charset="0"/>
                <a:cs typeface="Arial" panose="020B0604020202020204" pitchFamily="34" charset="0"/>
              </a:endParaRPr>
            </a:p>
          </p:txBody>
        </p:sp>
      </p:grpSp>
      <p:grpSp>
        <p:nvGrpSpPr>
          <p:cNvPr id="31" name="Group 30">
            <a:extLst>
              <a:ext uri="{FF2B5EF4-FFF2-40B4-BE49-F238E27FC236}">
                <a16:creationId xmlns:a16="http://schemas.microsoft.com/office/drawing/2014/main" id="{4691B7DB-45CA-41E0-BCD7-E7FAAF9DDF53}"/>
              </a:ext>
            </a:extLst>
          </p:cNvPr>
          <p:cNvGrpSpPr/>
          <p:nvPr/>
        </p:nvGrpSpPr>
        <p:grpSpPr>
          <a:xfrm>
            <a:off x="13136997" y="6739848"/>
            <a:ext cx="3179670" cy="2126480"/>
            <a:chOff x="9504623" y="4697655"/>
            <a:chExt cx="3477656" cy="2126480"/>
          </a:xfrm>
        </p:grpSpPr>
        <p:sp>
          <p:nvSpPr>
            <p:cNvPr id="33" name="AutoShape 2">
              <a:extLst>
                <a:ext uri="{FF2B5EF4-FFF2-40B4-BE49-F238E27FC236}">
                  <a16:creationId xmlns:a16="http://schemas.microsoft.com/office/drawing/2014/main" id="{3C1CE218-2AB2-4623-BAB5-306C2A59B9E3}"/>
                </a:ext>
              </a:extLst>
            </p:cNvPr>
            <p:cNvSpPr/>
            <p:nvPr/>
          </p:nvSpPr>
          <p:spPr>
            <a:xfrm>
              <a:off x="9504623" y="4697655"/>
              <a:ext cx="3477656" cy="2126480"/>
            </a:xfrm>
            <a:prstGeom prst="rect">
              <a:avLst/>
            </a:prstGeom>
            <a:solidFill>
              <a:srgbClr val="F4F4F4"/>
            </a:solidFill>
          </p:spPr>
          <p:txBody>
            <a:bodyPr/>
            <a:lstStyle/>
            <a:p>
              <a:endParaRPr lang="en-US" dirty="0"/>
            </a:p>
          </p:txBody>
        </p:sp>
        <p:sp>
          <p:nvSpPr>
            <p:cNvPr id="34" name="TextBox 8">
              <a:extLst>
                <a:ext uri="{FF2B5EF4-FFF2-40B4-BE49-F238E27FC236}">
                  <a16:creationId xmlns:a16="http://schemas.microsoft.com/office/drawing/2014/main" id="{0B815E1A-3E3C-4204-BD7B-3A4997139629}"/>
                </a:ext>
              </a:extLst>
            </p:cNvPr>
            <p:cNvSpPr txBox="1"/>
            <p:nvPr/>
          </p:nvSpPr>
          <p:spPr>
            <a:xfrm>
              <a:off x="9949725" y="5324076"/>
              <a:ext cx="2587451" cy="765722"/>
            </a:xfrm>
            <a:prstGeom prst="rect">
              <a:avLst/>
            </a:prstGeom>
          </p:spPr>
          <p:txBody>
            <a:bodyPr wrap="square" lIns="0" tIns="0" rIns="0" bIns="0" rtlCol="0" anchor="t">
              <a:spAutoFit/>
            </a:bodyPr>
            <a:lstStyle/>
            <a:p>
              <a:pPr marL="0" lvl="0" indent="0" algn="ctr">
                <a:lnSpc>
                  <a:spcPts val="3079"/>
                </a:lnSpc>
                <a:spcBef>
                  <a:spcPct val="0"/>
                </a:spcBef>
              </a:pPr>
              <a:r>
                <a:rPr lang="en-US" sz="2400" b="1" u="sng" dirty="0">
                  <a:solidFill>
                    <a:srgbClr val="AD013E"/>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Develop a Strategy</a:t>
              </a:r>
              <a:endParaRPr lang="en-US" sz="2400" b="1" u="sng" dirty="0">
                <a:solidFill>
                  <a:srgbClr val="AD013E"/>
                </a:solidFill>
                <a:latin typeface="Arial" panose="020B0604020202020204" pitchFamily="34" charset="0"/>
                <a:cs typeface="Arial" panose="020B0604020202020204" pitchFamily="34" charset="0"/>
              </a:endParaRPr>
            </a:p>
          </p:txBody>
        </p:sp>
      </p:grpSp>
      <p:sp>
        <p:nvSpPr>
          <p:cNvPr id="28" name="TextBox 23">
            <a:extLst>
              <a:ext uri="{FF2B5EF4-FFF2-40B4-BE49-F238E27FC236}">
                <a16:creationId xmlns:a16="http://schemas.microsoft.com/office/drawing/2014/main" id="{1B26EC79-B212-4E9F-A403-D1EB9B60DCE3}"/>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Domestic Public Financing</a:t>
            </a:r>
          </a:p>
        </p:txBody>
      </p:sp>
      <p:pic>
        <p:nvPicPr>
          <p:cNvPr id="8" name="Picture 7">
            <a:hlinkClick r:id="rId8"/>
            <a:extLst>
              <a:ext uri="{FF2B5EF4-FFF2-40B4-BE49-F238E27FC236}">
                <a16:creationId xmlns:a16="http://schemas.microsoft.com/office/drawing/2014/main" id="{1F1BE0A2-C99B-4286-8B0F-7F8F3B43195A}"/>
              </a:ext>
            </a:extLst>
          </p:cNvPr>
          <p:cNvPicPr>
            <a:picLocks noChangeAspect="1"/>
          </p:cNvPicPr>
          <p:nvPr/>
        </p:nvPicPr>
        <p:blipFill rotWithShape="1">
          <a:blip r:embed="rId10"/>
          <a:srcRect l="59451" r="7766" b="10748"/>
          <a:stretch/>
        </p:blipFill>
        <p:spPr>
          <a:xfrm>
            <a:off x="1492203" y="2439101"/>
            <a:ext cx="3035691" cy="3953257"/>
          </a:xfrm>
          <a:prstGeom prst="rect">
            <a:avLst/>
          </a:prstGeom>
          <a:ln>
            <a:solidFill>
              <a:schemeClr val="tx1"/>
            </a:solidFill>
          </a:ln>
        </p:spPr>
      </p:pic>
      <p:pic>
        <p:nvPicPr>
          <p:cNvPr id="12" name="Picture 11">
            <a:hlinkClick r:id="rId4"/>
            <a:extLst>
              <a:ext uri="{FF2B5EF4-FFF2-40B4-BE49-F238E27FC236}">
                <a16:creationId xmlns:a16="http://schemas.microsoft.com/office/drawing/2014/main" id="{2CCA3784-5CCC-4CE6-A2C6-32DF60C808D9}"/>
              </a:ext>
            </a:extLst>
          </p:cNvPr>
          <p:cNvPicPr>
            <a:picLocks noChangeAspect="1"/>
          </p:cNvPicPr>
          <p:nvPr/>
        </p:nvPicPr>
        <p:blipFill>
          <a:blip r:embed="rId11"/>
          <a:stretch>
            <a:fillRect/>
          </a:stretch>
        </p:blipFill>
        <p:spPr>
          <a:xfrm>
            <a:off x="5565618" y="2439101"/>
            <a:ext cx="3061888" cy="3953259"/>
          </a:xfrm>
          <a:prstGeom prst="rect">
            <a:avLst/>
          </a:prstGeom>
          <a:ln>
            <a:solidFill>
              <a:schemeClr val="tx1"/>
            </a:solidFill>
          </a:ln>
        </p:spPr>
      </p:pic>
      <p:pic>
        <p:nvPicPr>
          <p:cNvPr id="1026" name="Picture 2">
            <a:hlinkClick r:id="rId12"/>
            <a:extLst>
              <a:ext uri="{FF2B5EF4-FFF2-40B4-BE49-F238E27FC236}">
                <a16:creationId xmlns:a16="http://schemas.microsoft.com/office/drawing/2014/main" id="{08FCA8AD-90B7-46D8-B40B-E32E35FFC06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660496" y="2439098"/>
            <a:ext cx="2736499" cy="39532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7" name="Picture 16">
            <a:hlinkClick r:id="rId9"/>
            <a:extLst>
              <a:ext uri="{FF2B5EF4-FFF2-40B4-BE49-F238E27FC236}">
                <a16:creationId xmlns:a16="http://schemas.microsoft.com/office/drawing/2014/main" id="{C6C57DFE-C9BA-49BD-87AF-B8FB4488B73E}"/>
              </a:ext>
            </a:extLst>
          </p:cNvPr>
          <p:cNvPicPr>
            <a:picLocks noChangeAspect="1"/>
          </p:cNvPicPr>
          <p:nvPr/>
        </p:nvPicPr>
        <p:blipFill>
          <a:blip r:embed="rId14"/>
          <a:stretch>
            <a:fillRect/>
          </a:stretch>
        </p:blipFill>
        <p:spPr>
          <a:xfrm>
            <a:off x="13329560" y="2439099"/>
            <a:ext cx="2794542" cy="3953260"/>
          </a:xfrm>
          <a:prstGeom prst="rect">
            <a:avLst/>
          </a:prstGeom>
          <a:ln>
            <a:solidFill>
              <a:schemeClr val="tx1"/>
            </a:solidFill>
          </a:ln>
        </p:spPr>
      </p:pic>
    </p:spTree>
    <p:extLst>
      <p:ext uri="{BB962C8B-B14F-4D97-AF65-F5344CB8AC3E}">
        <p14:creationId xmlns:p14="http://schemas.microsoft.com/office/powerpoint/2010/main" val="851073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2">
            <a:extLst>
              <a:ext uri="{FF2B5EF4-FFF2-40B4-BE49-F238E27FC236}">
                <a16:creationId xmlns:a16="http://schemas.microsoft.com/office/drawing/2014/main" id="{35EEDAF2-4652-465C-9951-B1E24387B866}"/>
              </a:ext>
            </a:extLst>
          </p:cNvPr>
          <p:cNvPicPr>
            <a:picLocks noChangeAspect="1"/>
          </p:cNvPicPr>
          <p:nvPr/>
        </p:nvPicPr>
        <p:blipFill>
          <a:blip r:embed="rId3"/>
          <a:srcRect/>
          <a:stretch>
            <a:fillRect/>
          </a:stretch>
        </p:blipFill>
        <p:spPr>
          <a:xfrm>
            <a:off x="2707225" y="1918596"/>
            <a:ext cx="12873550" cy="3218386"/>
          </a:xfrm>
          <a:prstGeom prst="rect">
            <a:avLst/>
          </a:prstGeom>
        </p:spPr>
      </p:pic>
      <p:sp>
        <p:nvSpPr>
          <p:cNvPr id="3" name="Rectangle 2">
            <a:extLst>
              <a:ext uri="{FF2B5EF4-FFF2-40B4-BE49-F238E27FC236}">
                <a16:creationId xmlns:a16="http://schemas.microsoft.com/office/drawing/2014/main" id="{70BFA7D8-C499-4DDA-B173-6F3D02BE77C7}"/>
              </a:ext>
            </a:extLst>
          </p:cNvPr>
          <p:cNvSpPr/>
          <p:nvPr/>
        </p:nvSpPr>
        <p:spPr>
          <a:xfrm>
            <a:off x="0" y="6515100"/>
            <a:ext cx="18288000" cy="3771900"/>
          </a:xfrm>
          <a:prstGeom prst="rect">
            <a:avLst/>
          </a:pr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E69153A4-3323-49EB-8833-878E9D22CD8D}"/>
              </a:ext>
            </a:extLst>
          </p:cNvPr>
          <p:cNvGrpSpPr/>
          <p:nvPr/>
        </p:nvGrpSpPr>
        <p:grpSpPr>
          <a:xfrm>
            <a:off x="3684373" y="7834205"/>
            <a:ext cx="12389576" cy="1133690"/>
            <a:chOff x="3657600" y="7481104"/>
            <a:chExt cx="12389576" cy="1133690"/>
          </a:xfrm>
        </p:grpSpPr>
        <p:sp>
          <p:nvSpPr>
            <p:cNvPr id="4" name="TextBox 3">
              <a:extLst>
                <a:ext uri="{FF2B5EF4-FFF2-40B4-BE49-F238E27FC236}">
                  <a16:creationId xmlns:a16="http://schemas.microsoft.com/office/drawing/2014/main" id="{A6E12B14-D66F-4E8A-A19A-37F83FCF3DF8}"/>
                </a:ext>
              </a:extLst>
            </p:cNvPr>
            <p:cNvSpPr txBox="1"/>
            <p:nvPr/>
          </p:nvSpPr>
          <p:spPr>
            <a:xfrm>
              <a:off x="3935627" y="7540118"/>
              <a:ext cx="12111549" cy="1015663"/>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fphighimpactpractices.org</a:t>
              </a:r>
              <a:endParaRPr lang="en-US" sz="6000" b="1" dirty="0">
                <a:solidFill>
                  <a:schemeClr val="bg1"/>
                </a:solidFill>
                <a:latin typeface="Arial" panose="020B0604020202020204" pitchFamily="34" charset="0"/>
                <a:cs typeface="Arial" panose="020B0604020202020204" pitchFamily="34" charset="0"/>
              </a:endParaRPr>
            </a:p>
          </p:txBody>
        </p:sp>
        <p:pic>
          <p:nvPicPr>
            <p:cNvPr id="8" name="Graphic 7" descr="World outline">
              <a:extLst>
                <a:ext uri="{FF2B5EF4-FFF2-40B4-BE49-F238E27FC236}">
                  <a16:creationId xmlns:a16="http://schemas.microsoft.com/office/drawing/2014/main" id="{8FE0C0F4-2ECE-48FB-B341-F28A12C76BD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7600" y="7481104"/>
              <a:ext cx="1133690" cy="1133690"/>
            </a:xfrm>
            <a:prstGeom prst="rect">
              <a:avLst/>
            </a:prstGeom>
          </p:spPr>
        </p:pic>
      </p:grpSp>
    </p:spTree>
    <p:extLst>
      <p:ext uri="{BB962C8B-B14F-4D97-AF65-F5344CB8AC3E}">
        <p14:creationId xmlns:p14="http://schemas.microsoft.com/office/powerpoint/2010/main" val="3763267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Isosceles Triangle 31">
            <a:extLst>
              <a:ext uri="{FF2B5EF4-FFF2-40B4-BE49-F238E27FC236}">
                <a16:creationId xmlns:a16="http://schemas.microsoft.com/office/drawing/2014/main" id="{3061227F-D5CA-4613-AF3E-BC7B6C5C8FA1}"/>
              </a:ext>
            </a:extLst>
          </p:cNvPr>
          <p:cNvSpPr/>
          <p:nvPr/>
        </p:nvSpPr>
        <p:spPr>
          <a:xfrm flipV="1">
            <a:off x="0" y="-2"/>
            <a:ext cx="18257632" cy="3924300"/>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03</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F3E04B79-77ED-45DD-80E4-2FDC27E97AC1}"/>
              </a:ext>
            </a:extLst>
          </p:cNvPr>
          <p:cNvGrpSpPr/>
          <p:nvPr/>
        </p:nvGrpSpPr>
        <p:grpSpPr>
          <a:xfrm>
            <a:off x="12225505" y="3501298"/>
            <a:ext cx="3137126" cy="4461554"/>
            <a:chOff x="1492848" y="3603378"/>
            <a:chExt cx="3137126" cy="4461554"/>
          </a:xfrm>
        </p:grpSpPr>
        <p:grpSp>
          <p:nvGrpSpPr>
            <p:cNvPr id="44" name="Group 43">
              <a:extLst>
                <a:ext uri="{FF2B5EF4-FFF2-40B4-BE49-F238E27FC236}">
                  <a16:creationId xmlns:a16="http://schemas.microsoft.com/office/drawing/2014/main" id="{7422113A-FCAA-416C-A2C4-62B97845FC58}"/>
                </a:ext>
              </a:extLst>
            </p:cNvPr>
            <p:cNvGrpSpPr/>
            <p:nvPr/>
          </p:nvGrpSpPr>
          <p:grpSpPr>
            <a:xfrm>
              <a:off x="1655854" y="3603378"/>
              <a:ext cx="2811114" cy="2739426"/>
              <a:chOff x="15467783" y="1600784"/>
              <a:chExt cx="1283865" cy="1314016"/>
            </a:xfrm>
            <a:solidFill>
              <a:srgbClr val="6E81AE"/>
            </a:solidFill>
          </p:grpSpPr>
          <p:grpSp>
            <p:nvGrpSpPr>
              <p:cNvPr id="45" name="Group 12">
                <a:extLst>
                  <a:ext uri="{FF2B5EF4-FFF2-40B4-BE49-F238E27FC236}">
                    <a16:creationId xmlns:a16="http://schemas.microsoft.com/office/drawing/2014/main" id="{513FBB72-ED60-4CB4-A54A-069F7AE25D0E}"/>
                  </a:ext>
                </a:extLst>
              </p:cNvPr>
              <p:cNvGrpSpPr/>
              <p:nvPr/>
            </p:nvGrpSpPr>
            <p:grpSpPr>
              <a:xfrm>
                <a:off x="15467783" y="1600784"/>
                <a:ext cx="1283865" cy="1314016"/>
                <a:chOff x="-379225" y="279432"/>
                <a:chExt cx="6321665" cy="6775203"/>
              </a:xfrm>
              <a:grpFill/>
            </p:grpSpPr>
            <p:sp>
              <p:nvSpPr>
                <p:cNvPr id="52" name="Freeform 13">
                  <a:extLst>
                    <a:ext uri="{FF2B5EF4-FFF2-40B4-BE49-F238E27FC236}">
                      <a16:creationId xmlns:a16="http://schemas.microsoft.com/office/drawing/2014/main" id="{9062B11A-4CE2-4AF0-8ACA-9A4007E75657}"/>
                    </a:ext>
                  </a:extLst>
                </p:cNvPr>
                <p:cNvSpPr/>
                <p:nvPr/>
              </p:nvSpPr>
              <p:spPr>
                <a:xfrm>
                  <a:off x="-379225" y="279432"/>
                  <a:ext cx="6321665" cy="6775203"/>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D013E"/>
                </a:solidFill>
                <a:ln>
                  <a:solidFill>
                    <a:srgbClr val="AD013E"/>
                  </a:solidFill>
                </a:ln>
              </p:spPr>
            </p:sp>
          </p:grpSp>
          <p:pic>
            <p:nvPicPr>
              <p:cNvPr id="51" name="Graphic 50" descr="Paper with solid fill">
                <a:extLst>
                  <a:ext uri="{FF2B5EF4-FFF2-40B4-BE49-F238E27FC236}">
                    <a16:creationId xmlns:a16="http://schemas.microsoft.com/office/drawing/2014/main" id="{E783C69B-66B5-4A4F-AF5F-487CA0A24C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666356" y="1767303"/>
                <a:ext cx="914400" cy="914400"/>
              </a:xfrm>
              <a:prstGeom prst="rect">
                <a:avLst/>
              </a:prstGeom>
            </p:spPr>
          </p:pic>
        </p:grpSp>
        <p:sp>
          <p:nvSpPr>
            <p:cNvPr id="72" name="TextBox 8">
              <a:extLst>
                <a:ext uri="{FF2B5EF4-FFF2-40B4-BE49-F238E27FC236}">
                  <a16:creationId xmlns:a16="http://schemas.microsoft.com/office/drawing/2014/main" id="{253B9F58-C99D-4A43-9335-D7CE755D8B01}"/>
                </a:ext>
              </a:extLst>
            </p:cNvPr>
            <p:cNvSpPr txBox="1"/>
            <p:nvPr/>
          </p:nvSpPr>
          <p:spPr>
            <a:xfrm>
              <a:off x="1492848" y="6525600"/>
              <a:ext cx="3137126" cy="1539332"/>
            </a:xfrm>
            <a:prstGeom prst="rect">
              <a:avLst/>
            </a:prstGeom>
          </p:spPr>
          <p:txBody>
            <a:bodyPr wrap="square" lIns="0" tIns="0" rIns="0" bIns="0" rtlCol="0" anchor="t">
              <a:spAutoFit/>
            </a:bodyPr>
            <a:lstStyle/>
            <a:p>
              <a:pPr algn="ctr">
                <a:lnSpc>
                  <a:spcPts val="4060"/>
                </a:lnSpc>
              </a:pPr>
              <a:r>
                <a:rPr lang="en-US" sz="3200" dirty="0">
                  <a:solidFill>
                    <a:srgbClr val="000000"/>
                  </a:solidFill>
                  <a:latin typeface="Arial" panose="020B0604020202020204" pitchFamily="34" charset="0"/>
                  <a:cs typeface="Arial" panose="020B0604020202020204" pitchFamily="34" charset="0"/>
                </a:rPr>
                <a:t>Documented in an easy-to-use format</a:t>
              </a:r>
            </a:p>
          </p:txBody>
        </p:sp>
      </p:grpSp>
      <p:grpSp>
        <p:nvGrpSpPr>
          <p:cNvPr id="5" name="Group 4">
            <a:extLst>
              <a:ext uri="{FF2B5EF4-FFF2-40B4-BE49-F238E27FC236}">
                <a16:creationId xmlns:a16="http://schemas.microsoft.com/office/drawing/2014/main" id="{3A956DC1-6D5C-47F9-909F-B44FDAFCA129}"/>
              </a:ext>
            </a:extLst>
          </p:cNvPr>
          <p:cNvGrpSpPr/>
          <p:nvPr/>
        </p:nvGrpSpPr>
        <p:grpSpPr>
          <a:xfrm>
            <a:off x="2421079" y="3501297"/>
            <a:ext cx="3804423" cy="4419319"/>
            <a:chOff x="12457646" y="3356648"/>
            <a:chExt cx="3804423" cy="4543998"/>
          </a:xfrm>
        </p:grpSpPr>
        <p:grpSp>
          <p:nvGrpSpPr>
            <p:cNvPr id="57" name="Group 56">
              <a:extLst>
                <a:ext uri="{FF2B5EF4-FFF2-40B4-BE49-F238E27FC236}">
                  <a16:creationId xmlns:a16="http://schemas.microsoft.com/office/drawing/2014/main" id="{B0CEE351-3612-479F-99F2-4E353EA552A9}"/>
                </a:ext>
              </a:extLst>
            </p:cNvPr>
            <p:cNvGrpSpPr/>
            <p:nvPr/>
          </p:nvGrpSpPr>
          <p:grpSpPr>
            <a:xfrm>
              <a:off x="12954301" y="3356648"/>
              <a:ext cx="2811114" cy="2816709"/>
              <a:chOff x="1962920" y="6199788"/>
              <a:chExt cx="1341594" cy="1331950"/>
            </a:xfrm>
          </p:grpSpPr>
          <p:grpSp>
            <p:nvGrpSpPr>
              <p:cNvPr id="69" name="Group 20">
                <a:extLst>
                  <a:ext uri="{FF2B5EF4-FFF2-40B4-BE49-F238E27FC236}">
                    <a16:creationId xmlns:a16="http://schemas.microsoft.com/office/drawing/2014/main" id="{B57FFCDC-79C3-41FB-81FE-CEAD5014F6F5}"/>
                  </a:ext>
                </a:extLst>
              </p:cNvPr>
              <p:cNvGrpSpPr/>
              <p:nvPr/>
            </p:nvGrpSpPr>
            <p:grpSpPr>
              <a:xfrm>
                <a:off x="1962920" y="6199788"/>
                <a:ext cx="1341594" cy="1331950"/>
                <a:chOff x="-214389" y="-205320"/>
                <a:chExt cx="6605920" cy="6815114"/>
              </a:xfrm>
            </p:grpSpPr>
            <p:sp>
              <p:nvSpPr>
                <p:cNvPr id="71" name="Freeform 21">
                  <a:extLst>
                    <a:ext uri="{FF2B5EF4-FFF2-40B4-BE49-F238E27FC236}">
                      <a16:creationId xmlns:a16="http://schemas.microsoft.com/office/drawing/2014/main" id="{C110FC54-B549-4986-A8B0-4D5A89FC59C6}"/>
                    </a:ext>
                  </a:extLst>
                </p:cNvPr>
                <p:cNvSpPr/>
                <p:nvPr/>
              </p:nvSpPr>
              <p:spPr>
                <a:xfrm>
                  <a:off x="-214389" y="-205320"/>
                  <a:ext cx="6605920" cy="6815114"/>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D013E"/>
                </a:solidFill>
                <a:ln>
                  <a:solidFill>
                    <a:srgbClr val="AD013E"/>
                  </a:solidFill>
                </a:ln>
              </p:spPr>
            </p:sp>
          </p:grpSp>
          <p:pic>
            <p:nvPicPr>
              <p:cNvPr id="70" name="Graphic 69" descr="Magnifying glass with solid fill">
                <a:extLst>
                  <a:ext uri="{FF2B5EF4-FFF2-40B4-BE49-F238E27FC236}">
                    <a16:creationId xmlns:a16="http://schemas.microsoft.com/office/drawing/2014/main" id="{F1A0B956-8B67-4FE8-AB9A-76019802CAE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22934" y="6444222"/>
                <a:ext cx="914400" cy="914400"/>
              </a:xfrm>
              <a:prstGeom prst="rect">
                <a:avLst/>
              </a:prstGeom>
            </p:spPr>
          </p:pic>
        </p:grpSp>
        <p:sp>
          <p:nvSpPr>
            <p:cNvPr id="74" name="TextBox 23">
              <a:extLst>
                <a:ext uri="{FF2B5EF4-FFF2-40B4-BE49-F238E27FC236}">
                  <a16:creationId xmlns:a16="http://schemas.microsoft.com/office/drawing/2014/main" id="{706248F4-9D1E-4820-804C-74676FEF7415}"/>
                </a:ext>
              </a:extLst>
            </p:cNvPr>
            <p:cNvSpPr txBox="1"/>
            <p:nvPr/>
          </p:nvSpPr>
          <p:spPr>
            <a:xfrm>
              <a:off x="12457646" y="6361314"/>
              <a:ext cx="3804423" cy="1539332"/>
            </a:xfrm>
            <a:prstGeom prst="rect">
              <a:avLst/>
            </a:prstGeom>
          </p:spPr>
          <p:txBody>
            <a:bodyPr wrap="square" lIns="0" tIns="0" rIns="0" bIns="0" rtlCol="0" anchor="t">
              <a:spAutoFit/>
            </a:bodyPr>
            <a:lstStyle/>
            <a:p>
              <a:pPr algn="ctr">
                <a:lnSpc>
                  <a:spcPts val="4060"/>
                </a:lnSpc>
              </a:pPr>
              <a:r>
                <a:rPr lang="en-US" sz="3200" dirty="0">
                  <a:solidFill>
                    <a:srgbClr val="000000"/>
                  </a:solidFill>
                  <a:latin typeface="Arial" panose="020B0604020202020204" pitchFamily="34" charset="0"/>
                  <a:cs typeface="Arial" panose="020B0604020202020204" pitchFamily="34" charset="0"/>
                </a:rPr>
                <a:t>Evidence-based family planning practices</a:t>
              </a:r>
            </a:p>
          </p:txBody>
        </p:sp>
      </p:grpSp>
      <p:grpSp>
        <p:nvGrpSpPr>
          <p:cNvPr id="3" name="Group 2">
            <a:extLst>
              <a:ext uri="{FF2B5EF4-FFF2-40B4-BE49-F238E27FC236}">
                <a16:creationId xmlns:a16="http://schemas.microsoft.com/office/drawing/2014/main" id="{C0CBEB3A-4D18-4FB5-BFE7-E34F5071FB29}"/>
              </a:ext>
            </a:extLst>
          </p:cNvPr>
          <p:cNvGrpSpPr/>
          <p:nvPr/>
        </p:nvGrpSpPr>
        <p:grpSpPr>
          <a:xfrm>
            <a:off x="7241788" y="3501297"/>
            <a:ext cx="3804423" cy="4440438"/>
            <a:chOff x="7079406" y="3371205"/>
            <a:chExt cx="3804423" cy="4440438"/>
          </a:xfrm>
        </p:grpSpPr>
        <p:sp>
          <p:nvSpPr>
            <p:cNvPr id="73" name="TextBox 24">
              <a:extLst>
                <a:ext uri="{FF2B5EF4-FFF2-40B4-BE49-F238E27FC236}">
                  <a16:creationId xmlns:a16="http://schemas.microsoft.com/office/drawing/2014/main" id="{24346352-9516-4B54-A9CB-E98C0AF49DEB}"/>
                </a:ext>
              </a:extLst>
            </p:cNvPr>
            <p:cNvSpPr txBox="1"/>
            <p:nvPr/>
          </p:nvSpPr>
          <p:spPr>
            <a:xfrm>
              <a:off x="7079406" y="6272311"/>
              <a:ext cx="3804423" cy="1539332"/>
            </a:xfrm>
            <a:prstGeom prst="rect">
              <a:avLst/>
            </a:prstGeom>
          </p:spPr>
          <p:txBody>
            <a:bodyPr wrap="square" lIns="0" tIns="0" rIns="0" bIns="0" rtlCol="0" anchor="t">
              <a:spAutoFit/>
            </a:bodyPr>
            <a:lstStyle/>
            <a:p>
              <a:pPr algn="ctr">
                <a:lnSpc>
                  <a:spcPts val="4060"/>
                </a:lnSpc>
              </a:pPr>
              <a:r>
                <a:rPr lang="en-US" sz="3200" dirty="0">
                  <a:solidFill>
                    <a:srgbClr val="000000"/>
                  </a:solidFill>
                  <a:latin typeface="Arial" panose="020B0604020202020204" pitchFamily="34" charset="0"/>
                  <a:cs typeface="Arial" panose="020B0604020202020204" pitchFamily="34" charset="0"/>
                </a:rPr>
                <a:t>Vetted by experts against specific criteria</a:t>
              </a:r>
            </a:p>
          </p:txBody>
        </p:sp>
        <p:grpSp>
          <p:nvGrpSpPr>
            <p:cNvPr id="53" name="Group 52">
              <a:extLst>
                <a:ext uri="{FF2B5EF4-FFF2-40B4-BE49-F238E27FC236}">
                  <a16:creationId xmlns:a16="http://schemas.microsoft.com/office/drawing/2014/main" id="{B9802E30-A487-4DB4-987C-8A7BE7619AD1}"/>
                </a:ext>
              </a:extLst>
            </p:cNvPr>
            <p:cNvGrpSpPr/>
            <p:nvPr/>
          </p:nvGrpSpPr>
          <p:grpSpPr>
            <a:xfrm>
              <a:off x="7582331" y="3371205"/>
              <a:ext cx="2798571" cy="2739424"/>
              <a:chOff x="7063514" y="4045443"/>
              <a:chExt cx="1289619" cy="1295405"/>
            </a:xfrm>
          </p:grpSpPr>
          <p:grpSp>
            <p:nvGrpSpPr>
              <p:cNvPr id="54" name="Group 16">
                <a:extLst>
                  <a:ext uri="{FF2B5EF4-FFF2-40B4-BE49-F238E27FC236}">
                    <a16:creationId xmlns:a16="http://schemas.microsoft.com/office/drawing/2014/main" id="{54BFB612-B371-4623-87F2-F224640D15FC}"/>
                  </a:ext>
                </a:extLst>
              </p:cNvPr>
              <p:cNvGrpSpPr/>
              <p:nvPr/>
            </p:nvGrpSpPr>
            <p:grpSpPr>
              <a:xfrm>
                <a:off x="7063514" y="4045443"/>
                <a:ext cx="1289619" cy="1295405"/>
                <a:chOff x="163740" y="-170097"/>
                <a:chExt cx="6321664" cy="6628118"/>
              </a:xfrm>
            </p:grpSpPr>
            <p:sp>
              <p:nvSpPr>
                <p:cNvPr id="56" name="Freeform 17">
                  <a:extLst>
                    <a:ext uri="{FF2B5EF4-FFF2-40B4-BE49-F238E27FC236}">
                      <a16:creationId xmlns:a16="http://schemas.microsoft.com/office/drawing/2014/main" id="{8A5128DA-DFC3-4AD0-8EC1-D6AD780587F0}"/>
                    </a:ext>
                  </a:extLst>
                </p:cNvPr>
                <p:cNvSpPr/>
                <p:nvPr/>
              </p:nvSpPr>
              <p:spPr>
                <a:xfrm>
                  <a:off x="163740" y="-170097"/>
                  <a:ext cx="6321664" cy="6628118"/>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D013E"/>
                </a:solidFill>
                <a:ln>
                  <a:solidFill>
                    <a:srgbClr val="AD013E"/>
                  </a:solidFill>
                </a:ln>
              </p:spPr>
            </p:sp>
          </p:grpSp>
          <p:pic>
            <p:nvPicPr>
              <p:cNvPr id="55" name="Graphic 54" descr="Users with solid fill">
                <a:extLst>
                  <a:ext uri="{FF2B5EF4-FFF2-40B4-BE49-F238E27FC236}">
                    <a16:creationId xmlns:a16="http://schemas.microsoft.com/office/drawing/2014/main" id="{D8A26883-D16B-472C-BEEA-D3239468134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87312" y="4172134"/>
                <a:ext cx="1042023" cy="1042023"/>
              </a:xfrm>
              <a:prstGeom prst="rect">
                <a:avLst/>
              </a:prstGeom>
            </p:spPr>
          </p:pic>
        </p:grpSp>
      </p:grpSp>
      <p:sp>
        <p:nvSpPr>
          <p:cNvPr id="10" name="TextBox 10"/>
          <p:cNvSpPr txBox="1"/>
          <p:nvPr/>
        </p:nvSpPr>
        <p:spPr>
          <a:xfrm>
            <a:off x="491571" y="230370"/>
            <a:ext cx="6747430" cy="2438232"/>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High Impact Practices in Family Planning (HIPs) are…</a:t>
            </a:r>
          </a:p>
        </p:txBody>
      </p:sp>
      <p:sp>
        <p:nvSpPr>
          <p:cNvPr id="27" name="TextBox 23">
            <a:extLst>
              <a:ext uri="{FF2B5EF4-FFF2-40B4-BE49-F238E27FC236}">
                <a16:creationId xmlns:a16="http://schemas.microsoft.com/office/drawing/2014/main" id="{49643665-69A9-4935-B8FF-73D19DA7AD89}"/>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Domestic Public Financing</a:t>
            </a:r>
          </a:p>
        </p:txBody>
      </p:sp>
    </p:spTree>
    <p:extLst>
      <p:ext uri="{BB962C8B-B14F-4D97-AF65-F5344CB8AC3E}">
        <p14:creationId xmlns:p14="http://schemas.microsoft.com/office/powerpoint/2010/main" val="1429073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Isosceles Triangle 31">
            <a:extLst>
              <a:ext uri="{FF2B5EF4-FFF2-40B4-BE49-F238E27FC236}">
                <a16:creationId xmlns:a16="http://schemas.microsoft.com/office/drawing/2014/main" id="{6398350C-934F-4523-8919-9A2CE05221DE}"/>
              </a:ext>
            </a:extLst>
          </p:cNvPr>
          <p:cNvSpPr/>
          <p:nvPr/>
        </p:nvSpPr>
        <p:spPr>
          <a:xfrm flipV="1">
            <a:off x="0" y="-2"/>
            <a:ext cx="18257632" cy="3482801"/>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19" name="Group 18">
            <a:extLst>
              <a:ext uri="{FF2B5EF4-FFF2-40B4-BE49-F238E27FC236}">
                <a16:creationId xmlns:a16="http://schemas.microsoft.com/office/drawing/2014/main" id="{2AE79B01-E48B-495F-9272-69FBB75ABED6}"/>
              </a:ext>
            </a:extLst>
          </p:cNvPr>
          <p:cNvGrpSpPr/>
          <p:nvPr/>
        </p:nvGrpSpPr>
        <p:grpSpPr>
          <a:xfrm>
            <a:off x="612797" y="3662175"/>
            <a:ext cx="17052055" cy="3122373"/>
            <a:chOff x="612797" y="3662175"/>
            <a:chExt cx="17052055" cy="3122373"/>
          </a:xfrm>
        </p:grpSpPr>
        <p:sp>
          <p:nvSpPr>
            <p:cNvPr id="15" name="TextBox 15"/>
            <p:cNvSpPr txBox="1"/>
            <p:nvPr/>
          </p:nvSpPr>
          <p:spPr>
            <a:xfrm>
              <a:off x="10575768" y="4249743"/>
              <a:ext cx="2197381" cy="314325"/>
            </a:xfrm>
            <a:prstGeom prst="rect">
              <a:avLst/>
            </a:prstGeom>
          </p:spPr>
          <p:txBody>
            <a:bodyPr lIns="0" tIns="0" rIns="0" bIns="0" rtlCol="0" anchor="t">
              <a:spAutoFit/>
            </a:bodyPr>
            <a:lstStyle/>
            <a:p>
              <a:pPr marL="0" lvl="0" indent="0" algn="ctr">
                <a:lnSpc>
                  <a:spcPts val="2419"/>
                </a:lnSpc>
              </a:pPr>
              <a:r>
                <a:rPr lang="en-US" sz="2016" spc="120" dirty="0">
                  <a:solidFill>
                    <a:srgbClr val="FFFFFF"/>
                  </a:solidFill>
                  <a:latin typeface="Aileron Heavy Bold"/>
                </a:rPr>
                <a:t>PART </a:t>
              </a:r>
            </a:p>
          </p:txBody>
        </p:sp>
        <p:grpSp>
          <p:nvGrpSpPr>
            <p:cNvPr id="9" name="Group 8">
              <a:extLst>
                <a:ext uri="{FF2B5EF4-FFF2-40B4-BE49-F238E27FC236}">
                  <a16:creationId xmlns:a16="http://schemas.microsoft.com/office/drawing/2014/main" id="{EED9DC01-1117-4193-AA4F-013CFE438F8D}"/>
                </a:ext>
              </a:extLst>
            </p:cNvPr>
            <p:cNvGrpSpPr/>
            <p:nvPr/>
          </p:nvGrpSpPr>
          <p:grpSpPr>
            <a:xfrm>
              <a:off x="612797" y="3662175"/>
              <a:ext cx="5407002" cy="3122373"/>
              <a:chOff x="1683026" y="6185071"/>
              <a:chExt cx="5407002" cy="3122373"/>
            </a:xfrm>
          </p:grpSpPr>
          <p:grpSp>
            <p:nvGrpSpPr>
              <p:cNvPr id="8" name="Group 7">
                <a:extLst>
                  <a:ext uri="{FF2B5EF4-FFF2-40B4-BE49-F238E27FC236}">
                    <a16:creationId xmlns:a16="http://schemas.microsoft.com/office/drawing/2014/main" id="{5A186B3E-52DB-4A9A-8521-E89C42CF13FE}"/>
                  </a:ext>
                </a:extLst>
              </p:cNvPr>
              <p:cNvGrpSpPr/>
              <p:nvPr/>
            </p:nvGrpSpPr>
            <p:grpSpPr>
              <a:xfrm>
                <a:off x="1683026" y="6185071"/>
                <a:ext cx="5407002" cy="3122373"/>
                <a:chOff x="1683026" y="3850209"/>
                <a:chExt cx="5407002" cy="3122373"/>
              </a:xfrm>
            </p:grpSpPr>
            <p:sp>
              <p:nvSpPr>
                <p:cNvPr id="7" name="Rectangle 6">
                  <a:extLst>
                    <a:ext uri="{FF2B5EF4-FFF2-40B4-BE49-F238E27FC236}">
                      <a16:creationId xmlns:a16="http://schemas.microsoft.com/office/drawing/2014/main" id="{4B205742-5D41-4E01-8011-68CEA50C6C85}"/>
                    </a:ext>
                  </a:extLst>
                </p:cNvPr>
                <p:cNvSpPr/>
                <p:nvPr/>
              </p:nvSpPr>
              <p:spPr>
                <a:xfrm>
                  <a:off x="1683026" y="4706249"/>
                  <a:ext cx="5407002" cy="2266333"/>
                </a:xfrm>
                <a:prstGeom prst="rect">
                  <a:avLst/>
                </a:prstGeom>
                <a:solidFill>
                  <a:srgbClr val="D99694"/>
                </a:solidFill>
                <a:ln>
                  <a:solidFill>
                    <a:srgbClr val="D99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68D92659-FD51-4D74-A339-0F115AC2478D}"/>
                    </a:ext>
                  </a:extLst>
                </p:cNvPr>
                <p:cNvGrpSpPr/>
                <p:nvPr/>
              </p:nvGrpSpPr>
              <p:grpSpPr>
                <a:xfrm>
                  <a:off x="1683026" y="3850209"/>
                  <a:ext cx="5407002" cy="799067"/>
                  <a:chOff x="9421078" y="7042807"/>
                  <a:chExt cx="4937538" cy="799067"/>
                </a:xfrm>
              </p:grpSpPr>
              <p:sp>
                <p:nvSpPr>
                  <p:cNvPr id="4" name="Rectangle 3">
                    <a:extLst>
                      <a:ext uri="{FF2B5EF4-FFF2-40B4-BE49-F238E27FC236}">
                        <a16:creationId xmlns:a16="http://schemas.microsoft.com/office/drawing/2014/main" id="{7C76D893-3609-4743-BEFA-A8DCE48762FB}"/>
                      </a:ext>
                    </a:extLst>
                  </p:cNvPr>
                  <p:cNvSpPr/>
                  <p:nvPr/>
                </p:nvSpPr>
                <p:spPr>
                  <a:xfrm>
                    <a:off x="9421078" y="7042807"/>
                    <a:ext cx="4937538" cy="799067"/>
                  </a:xfrm>
                  <a:prstGeom prst="rect">
                    <a:avLst/>
                  </a:pr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12">
                    <a:extLst>
                      <a:ext uri="{FF2B5EF4-FFF2-40B4-BE49-F238E27FC236}">
                        <a16:creationId xmlns:a16="http://schemas.microsoft.com/office/drawing/2014/main" id="{14E6A2AA-A779-4EB7-97A7-06200424DF6F}"/>
                      </a:ext>
                    </a:extLst>
                  </p:cNvPr>
                  <p:cNvSpPr txBox="1"/>
                  <p:nvPr/>
                </p:nvSpPr>
                <p:spPr>
                  <a:xfrm>
                    <a:off x="9844565" y="7236165"/>
                    <a:ext cx="4090561" cy="447238"/>
                  </a:xfrm>
                  <a:prstGeom prst="rect">
                    <a:avLst/>
                  </a:prstGeom>
                </p:spPr>
                <p:txBody>
                  <a:bodyPr wrap="square" lIns="0" tIns="0" rIns="0" bIns="0" rtlCol="0" anchor="t">
                    <a:spAutoFit/>
                  </a:bodyPr>
                  <a:lstStyle/>
                  <a:p>
                    <a:pPr algn="ctr">
                      <a:lnSpc>
                        <a:spcPts val="3845"/>
                      </a:lnSpc>
                      <a:spcBef>
                        <a:spcPct val="0"/>
                      </a:spcBef>
                    </a:pPr>
                    <a:r>
                      <a:rPr lang="en-US" sz="2800" b="1" dirty="0">
                        <a:solidFill>
                          <a:schemeClr val="bg1"/>
                        </a:solidFill>
                        <a:latin typeface="Arial" panose="020B0604020202020204" pitchFamily="34" charset="0"/>
                        <a:cs typeface="Arial" panose="020B0604020202020204" pitchFamily="34" charset="0"/>
                      </a:rPr>
                      <a:t>Enabling Environment</a:t>
                    </a:r>
                  </a:p>
                </p:txBody>
              </p:sp>
            </p:grpSp>
          </p:grpSp>
          <p:sp>
            <p:nvSpPr>
              <p:cNvPr id="30" name="TextBox 12">
                <a:extLst>
                  <a:ext uri="{FF2B5EF4-FFF2-40B4-BE49-F238E27FC236}">
                    <a16:creationId xmlns:a16="http://schemas.microsoft.com/office/drawing/2014/main" id="{1ECE09D0-E266-4538-BD48-18D00FC6A78A}"/>
                  </a:ext>
                </a:extLst>
              </p:cNvPr>
              <p:cNvSpPr txBox="1"/>
              <p:nvPr/>
            </p:nvSpPr>
            <p:spPr>
              <a:xfrm>
                <a:off x="2123076" y="7127832"/>
                <a:ext cx="4526899" cy="1907573"/>
              </a:xfrm>
              <a:prstGeom prst="rect">
                <a:avLst/>
              </a:prstGeom>
            </p:spPr>
            <p:txBody>
              <a:bodyPr wrap="square" lIns="0" tIns="0" rIns="0" bIns="0" rtlCol="0" anchor="t">
                <a:spAutoFit/>
              </a:bodyPr>
              <a:lstStyle/>
              <a:p>
                <a:pPr algn="ctr">
                  <a:lnSpc>
                    <a:spcPts val="3845"/>
                  </a:lnSpc>
                  <a:spcBef>
                    <a:spcPct val="0"/>
                  </a:spcBef>
                </a:pPr>
                <a:r>
                  <a:rPr lang="en-US" sz="2500" dirty="0">
                    <a:solidFill>
                      <a:schemeClr val="bg1"/>
                    </a:solidFill>
                    <a:latin typeface="Arial" panose="020B0604020202020204" pitchFamily="34" charset="0"/>
                    <a:cs typeface="Arial" panose="020B0604020202020204" pitchFamily="34" charset="0"/>
                  </a:rPr>
                  <a:t>Address systemic barriers that affect an individual’s ability to access family planning information &amp; services. 6 briefs</a:t>
                </a:r>
              </a:p>
            </p:txBody>
          </p:sp>
        </p:grpSp>
        <p:grpSp>
          <p:nvGrpSpPr>
            <p:cNvPr id="14" name="Group 13">
              <a:extLst>
                <a:ext uri="{FF2B5EF4-FFF2-40B4-BE49-F238E27FC236}">
                  <a16:creationId xmlns:a16="http://schemas.microsoft.com/office/drawing/2014/main" id="{AD4805A7-B4FC-4163-8B64-5C0108DA7C5C}"/>
                </a:ext>
              </a:extLst>
            </p:cNvPr>
            <p:cNvGrpSpPr/>
            <p:nvPr/>
          </p:nvGrpSpPr>
          <p:grpSpPr>
            <a:xfrm>
              <a:off x="6360304" y="3662175"/>
              <a:ext cx="5228424" cy="3122373"/>
              <a:chOff x="6914174" y="4176150"/>
              <a:chExt cx="5228424" cy="3122373"/>
            </a:xfrm>
          </p:grpSpPr>
          <p:grpSp>
            <p:nvGrpSpPr>
              <p:cNvPr id="34" name="Group 33">
                <a:extLst>
                  <a:ext uri="{FF2B5EF4-FFF2-40B4-BE49-F238E27FC236}">
                    <a16:creationId xmlns:a16="http://schemas.microsoft.com/office/drawing/2014/main" id="{2CDAEDD2-9D3F-454D-B358-1F760EEE8488}"/>
                  </a:ext>
                </a:extLst>
              </p:cNvPr>
              <p:cNvGrpSpPr/>
              <p:nvPr/>
            </p:nvGrpSpPr>
            <p:grpSpPr>
              <a:xfrm>
                <a:off x="6914174" y="4176150"/>
                <a:ext cx="5228424" cy="799067"/>
                <a:chOff x="9421078" y="7042807"/>
                <a:chExt cx="4774466" cy="799067"/>
              </a:xfrm>
              <a:solidFill>
                <a:srgbClr val="054A8E"/>
              </a:solidFill>
            </p:grpSpPr>
            <p:sp>
              <p:nvSpPr>
                <p:cNvPr id="35" name="Rectangle 34">
                  <a:extLst>
                    <a:ext uri="{FF2B5EF4-FFF2-40B4-BE49-F238E27FC236}">
                      <a16:creationId xmlns:a16="http://schemas.microsoft.com/office/drawing/2014/main" id="{E0C4D4F8-9DA8-479A-B120-1696C7E23C4B}"/>
                    </a:ext>
                  </a:extLst>
                </p:cNvPr>
                <p:cNvSpPr/>
                <p:nvPr/>
              </p:nvSpPr>
              <p:spPr>
                <a:xfrm>
                  <a:off x="9421078" y="7042807"/>
                  <a:ext cx="4774466" cy="799067"/>
                </a:xfrm>
                <a:prstGeom prst="rect">
                  <a:avLst/>
                </a:prstGeom>
                <a:grp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12">
                  <a:extLst>
                    <a:ext uri="{FF2B5EF4-FFF2-40B4-BE49-F238E27FC236}">
                      <a16:creationId xmlns:a16="http://schemas.microsoft.com/office/drawing/2014/main" id="{5F587D6A-0D57-4C5C-96F0-50E598E67123}"/>
                    </a:ext>
                  </a:extLst>
                </p:cNvPr>
                <p:cNvSpPr txBox="1"/>
                <p:nvPr/>
              </p:nvSpPr>
              <p:spPr>
                <a:xfrm>
                  <a:off x="9887427" y="7242998"/>
                  <a:ext cx="3733800" cy="445635"/>
                </a:xfrm>
                <a:prstGeom prst="rect">
                  <a:avLst/>
                </a:prstGeom>
                <a:grpFill/>
                <a:ln>
                  <a:solidFill>
                    <a:srgbClr val="054A8E"/>
                  </a:solidFill>
                </a:ln>
              </p:spPr>
              <p:txBody>
                <a:bodyPr wrap="square" lIns="0" tIns="0" rIns="0" bIns="0" rtlCol="0" anchor="t">
                  <a:spAutoFit/>
                </a:bodyPr>
                <a:lstStyle/>
                <a:p>
                  <a:pPr algn="ctr">
                    <a:lnSpc>
                      <a:spcPts val="3845"/>
                    </a:lnSpc>
                    <a:spcBef>
                      <a:spcPct val="0"/>
                    </a:spcBef>
                  </a:pPr>
                  <a:r>
                    <a:rPr lang="en-US" sz="2800" b="1" dirty="0">
                      <a:solidFill>
                        <a:schemeClr val="bg1"/>
                      </a:solidFill>
                      <a:latin typeface="Arial" panose="020B0604020202020204" pitchFamily="34" charset="0"/>
                      <a:cs typeface="Arial" panose="020B0604020202020204" pitchFamily="34" charset="0"/>
                    </a:rPr>
                    <a:t>Service Delivery</a:t>
                  </a:r>
                </a:p>
              </p:txBody>
            </p:sp>
          </p:grpSp>
          <p:sp>
            <p:nvSpPr>
              <p:cNvPr id="61" name="Rectangle 60">
                <a:extLst>
                  <a:ext uri="{FF2B5EF4-FFF2-40B4-BE49-F238E27FC236}">
                    <a16:creationId xmlns:a16="http://schemas.microsoft.com/office/drawing/2014/main" id="{E06C4E27-CF4E-47FD-B5C4-82D398A01E3B}"/>
                  </a:ext>
                </a:extLst>
              </p:cNvPr>
              <p:cNvSpPr/>
              <p:nvPr/>
            </p:nvSpPr>
            <p:spPr>
              <a:xfrm>
                <a:off x="6914174" y="5032190"/>
                <a:ext cx="5228424" cy="2266333"/>
              </a:xfrm>
              <a:prstGeom prst="rect">
                <a:avLst/>
              </a:prstGeom>
              <a:solidFill>
                <a:srgbClr val="6E81AE"/>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12">
                <a:extLst>
                  <a:ext uri="{FF2B5EF4-FFF2-40B4-BE49-F238E27FC236}">
                    <a16:creationId xmlns:a16="http://schemas.microsoft.com/office/drawing/2014/main" id="{5192566C-9DB3-4923-941D-73D7D734823D}"/>
                  </a:ext>
                </a:extLst>
              </p:cNvPr>
              <p:cNvSpPr txBox="1"/>
              <p:nvPr/>
            </p:nvSpPr>
            <p:spPr>
              <a:xfrm>
                <a:off x="7264936" y="5097228"/>
                <a:ext cx="4526899" cy="1907573"/>
              </a:xfrm>
              <a:prstGeom prst="rect">
                <a:avLst/>
              </a:prstGeom>
            </p:spPr>
            <p:txBody>
              <a:bodyPr wrap="square" lIns="0" tIns="0" rIns="0" bIns="0" rtlCol="0" anchor="t">
                <a:spAutoFit/>
              </a:bodyP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Improve the availability, accessibility, acceptability, and quality of family planning services. 8 briefs</a:t>
                </a:r>
                <a:endParaRPr lang="en-US" sz="2500" dirty="0">
                  <a:solidFill>
                    <a:schemeClr val="bg1"/>
                  </a:solidFill>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0200D549-05CE-47FF-B5EB-1A9CFA9BD1D9}"/>
                </a:ext>
              </a:extLst>
            </p:cNvPr>
            <p:cNvGrpSpPr/>
            <p:nvPr/>
          </p:nvGrpSpPr>
          <p:grpSpPr>
            <a:xfrm>
              <a:off x="11929233" y="3663327"/>
              <a:ext cx="5735619" cy="3080592"/>
              <a:chOff x="11965436" y="4121436"/>
              <a:chExt cx="5735619" cy="3080592"/>
            </a:xfrm>
          </p:grpSpPr>
          <p:grpSp>
            <p:nvGrpSpPr>
              <p:cNvPr id="16" name="Group 15">
                <a:extLst>
                  <a:ext uri="{FF2B5EF4-FFF2-40B4-BE49-F238E27FC236}">
                    <a16:creationId xmlns:a16="http://schemas.microsoft.com/office/drawing/2014/main" id="{6D14FCBE-B8E3-40C8-9A86-EAC61F4D327F}"/>
                  </a:ext>
                </a:extLst>
              </p:cNvPr>
              <p:cNvGrpSpPr/>
              <p:nvPr/>
            </p:nvGrpSpPr>
            <p:grpSpPr>
              <a:xfrm>
                <a:off x="11984969" y="4121436"/>
                <a:ext cx="5690234" cy="799067"/>
                <a:chOff x="14020800" y="5363309"/>
                <a:chExt cx="4447322" cy="1351941"/>
              </a:xfrm>
            </p:grpSpPr>
            <p:sp>
              <p:nvSpPr>
                <p:cNvPr id="38" name="Rectangle 37">
                  <a:extLst>
                    <a:ext uri="{FF2B5EF4-FFF2-40B4-BE49-F238E27FC236}">
                      <a16:creationId xmlns:a16="http://schemas.microsoft.com/office/drawing/2014/main" id="{BF6CE221-8509-40D2-9D05-9A89F32D3ABB}"/>
                    </a:ext>
                  </a:extLst>
                </p:cNvPr>
                <p:cNvSpPr/>
                <p:nvPr/>
              </p:nvSpPr>
              <p:spPr>
                <a:xfrm>
                  <a:off x="14020800" y="5363309"/>
                  <a:ext cx="4447322" cy="1351941"/>
                </a:xfrm>
                <a:prstGeom prst="rect">
                  <a:avLst/>
                </a:prstGeom>
                <a:solidFill>
                  <a:srgbClr val="0F8F73"/>
                </a:solidFill>
                <a:ln>
                  <a:solidFill>
                    <a:srgbClr val="0F8F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12">
                  <a:extLst>
                    <a:ext uri="{FF2B5EF4-FFF2-40B4-BE49-F238E27FC236}">
                      <a16:creationId xmlns:a16="http://schemas.microsoft.com/office/drawing/2014/main" id="{5EAC4BD4-4820-4226-91B8-EF8A02533E18}"/>
                    </a:ext>
                  </a:extLst>
                </p:cNvPr>
                <p:cNvSpPr txBox="1"/>
                <p:nvPr/>
              </p:nvSpPr>
              <p:spPr>
                <a:xfrm>
                  <a:off x="14325567" y="5644144"/>
                  <a:ext cx="3852139" cy="756682"/>
                </a:xfrm>
                <a:prstGeom prst="rect">
                  <a:avLst/>
                </a:prstGeom>
                <a:solidFill>
                  <a:srgbClr val="0F8F73"/>
                </a:solidFill>
                <a:ln>
                  <a:solidFill>
                    <a:srgbClr val="0F8F73"/>
                  </a:solidFill>
                </a:ln>
              </p:spPr>
              <p:txBody>
                <a:bodyPr wrap="square" lIns="0" tIns="0" rIns="0" bIns="0" rtlCol="0" anchor="t">
                  <a:spAutoFit/>
                </a:bodyPr>
                <a:lstStyle/>
                <a:p>
                  <a:pPr algn="ctr">
                    <a:lnSpc>
                      <a:spcPts val="3845"/>
                    </a:lnSpc>
                    <a:spcBef>
                      <a:spcPct val="0"/>
                    </a:spcBef>
                  </a:pPr>
                  <a:r>
                    <a:rPr lang="en-US" sz="2700" b="1" dirty="0">
                      <a:solidFill>
                        <a:schemeClr val="bg1"/>
                      </a:solidFill>
                      <a:latin typeface="Arial" panose="020B0604020202020204" pitchFamily="34" charset="0"/>
                      <a:cs typeface="Arial" panose="020B0604020202020204" pitchFamily="34" charset="0"/>
                    </a:rPr>
                    <a:t>Social and Behavioral Change</a:t>
                  </a:r>
                </a:p>
              </p:txBody>
            </p:sp>
          </p:grpSp>
          <p:sp>
            <p:nvSpPr>
              <p:cNvPr id="63" name="Rectangle 62">
                <a:extLst>
                  <a:ext uri="{FF2B5EF4-FFF2-40B4-BE49-F238E27FC236}">
                    <a16:creationId xmlns:a16="http://schemas.microsoft.com/office/drawing/2014/main" id="{2294F186-A78F-4399-8F3D-77AE8B3B6657}"/>
                  </a:ext>
                </a:extLst>
              </p:cNvPr>
              <p:cNvSpPr/>
              <p:nvPr/>
            </p:nvSpPr>
            <p:spPr>
              <a:xfrm>
                <a:off x="11994150" y="4982970"/>
                <a:ext cx="5675191" cy="2219058"/>
              </a:xfrm>
              <a:prstGeom prst="rect">
                <a:avLst/>
              </a:prstGeom>
              <a:solidFill>
                <a:srgbClr val="6BBB99"/>
              </a:solidFill>
              <a:ln>
                <a:solidFill>
                  <a:srgbClr val="6BBB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12">
                <a:extLst>
                  <a:ext uri="{FF2B5EF4-FFF2-40B4-BE49-F238E27FC236}">
                    <a16:creationId xmlns:a16="http://schemas.microsoft.com/office/drawing/2014/main" id="{170FDB7D-F254-4B52-A416-DF32A7B1ED9B}"/>
                  </a:ext>
                </a:extLst>
              </p:cNvPr>
              <p:cNvSpPr txBox="1"/>
              <p:nvPr/>
            </p:nvSpPr>
            <p:spPr>
              <a:xfrm>
                <a:off x="11965436" y="5142270"/>
                <a:ext cx="5735619" cy="1900457"/>
              </a:xfrm>
              <a:prstGeom prst="rect">
                <a:avLst/>
              </a:prstGeom>
            </p:spPr>
            <p:txBody>
              <a:bodyPr wrap="square" lIns="0" tIns="0" rIns="0" bIns="0" rtlCol="0" anchor="t">
                <a:spAutoFit/>
              </a:bodyP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Influence knowledge, beliefs, behaviors, and social norms associated with family planning. </a:t>
                </a:r>
              </a:p>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3 briefs</a:t>
                </a:r>
                <a:endParaRPr lang="en-US" sz="2500" dirty="0">
                  <a:solidFill>
                    <a:schemeClr val="bg1"/>
                  </a:solidFill>
                  <a:latin typeface="Arial" panose="020B0604020202020204" pitchFamily="34" charset="0"/>
                  <a:cs typeface="Arial" panose="020B0604020202020204" pitchFamily="34" charset="0"/>
                </a:endParaRPr>
              </a:p>
            </p:txBody>
          </p:sp>
        </p:grpSp>
      </p:gr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04</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63A23F2B-F73A-4A5C-8CBD-A132240A693D}"/>
              </a:ext>
            </a:extLst>
          </p:cNvPr>
          <p:cNvGrpSpPr/>
          <p:nvPr/>
        </p:nvGrpSpPr>
        <p:grpSpPr>
          <a:xfrm>
            <a:off x="612797" y="7029284"/>
            <a:ext cx="17052055" cy="1585041"/>
            <a:chOff x="606934" y="7081061"/>
            <a:chExt cx="16988517" cy="1585041"/>
          </a:xfrm>
        </p:grpSpPr>
        <p:sp>
          <p:nvSpPr>
            <p:cNvPr id="47" name="Rectangle 46">
              <a:extLst>
                <a:ext uri="{FF2B5EF4-FFF2-40B4-BE49-F238E27FC236}">
                  <a16:creationId xmlns:a16="http://schemas.microsoft.com/office/drawing/2014/main" id="{6FDF6589-761B-4E8D-BE73-F462220C2060}"/>
                </a:ext>
              </a:extLst>
            </p:cNvPr>
            <p:cNvSpPr/>
            <p:nvPr/>
          </p:nvSpPr>
          <p:spPr>
            <a:xfrm>
              <a:off x="606934" y="7607686"/>
              <a:ext cx="16988515" cy="1058416"/>
            </a:xfrm>
            <a:prstGeom prst="rect">
              <a:avLst/>
            </a:prstGeom>
            <a:solidFill>
              <a:srgbClr val="F3AE7B"/>
            </a:solidFill>
            <a:ln>
              <a:solidFill>
                <a:srgbClr val="F3A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845"/>
                </a:lnSpc>
                <a:spcBef>
                  <a:spcPct val="0"/>
                </a:spcBef>
              </a:pPr>
              <a:endParaRPr lang="en-US" sz="2500" dirty="0">
                <a:solidFill>
                  <a:schemeClr val="tx1"/>
                </a:solidFill>
                <a:latin typeface="Arial" panose="020B0604020202020204" pitchFamily="34" charset="0"/>
                <a:cs typeface="Arial" panose="020B0604020202020204" pitchFamily="34" charset="0"/>
              </a:endParaRPr>
            </a:p>
          </p:txBody>
        </p:sp>
        <p:sp>
          <p:nvSpPr>
            <p:cNvPr id="44" name="TextBox 12">
              <a:extLst>
                <a:ext uri="{FF2B5EF4-FFF2-40B4-BE49-F238E27FC236}">
                  <a16:creationId xmlns:a16="http://schemas.microsoft.com/office/drawing/2014/main" id="{0C460584-DA0D-45EF-8F08-C6CE8D020C6A}"/>
                </a:ext>
              </a:extLst>
            </p:cNvPr>
            <p:cNvSpPr txBox="1"/>
            <p:nvPr/>
          </p:nvSpPr>
          <p:spPr>
            <a:xfrm>
              <a:off x="606935" y="7081061"/>
              <a:ext cx="16988516" cy="447238"/>
            </a:xfrm>
            <a:prstGeom prst="rect">
              <a:avLst/>
            </a:prstGeom>
            <a:solidFill>
              <a:srgbClr val="DD5D00"/>
            </a:solidFill>
            <a:ln>
              <a:solidFill>
                <a:srgbClr val="DD5D00"/>
              </a:solidFill>
            </a:ln>
          </p:spPr>
          <p:txBody>
            <a:bodyPr wrap="square" lIns="0" tIns="0" rIns="0" bIns="0" rtlCol="0" anchor="t">
              <a:spAutoFit/>
            </a:bodyPr>
            <a:lstStyle/>
            <a:p>
              <a:pPr algn="ctr">
                <a:lnSpc>
                  <a:spcPts val="3845"/>
                </a:lnSpc>
                <a:spcBef>
                  <a:spcPct val="0"/>
                </a:spcBef>
              </a:pPr>
              <a:r>
                <a:rPr lang="en-US" sz="2800" b="1" i="1" dirty="0">
                  <a:solidFill>
                    <a:schemeClr val="bg1"/>
                  </a:solidFill>
                  <a:latin typeface="Arial" panose="020B0604020202020204" pitchFamily="34" charset="0"/>
                  <a:cs typeface="Arial" panose="020B0604020202020204" pitchFamily="34" charset="0"/>
                </a:rPr>
                <a:t>Enhancements</a:t>
              </a:r>
              <a:endParaRPr lang="en-US" sz="2800" dirty="0">
                <a:solidFill>
                  <a:schemeClr val="bg1"/>
                </a:solidFill>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EF399833-0727-43F7-986F-461165490193}"/>
                </a:ext>
              </a:extLst>
            </p:cNvPr>
            <p:cNvSpPr/>
            <p:nvPr/>
          </p:nvSpPr>
          <p:spPr>
            <a:xfrm>
              <a:off x="813756" y="7738034"/>
              <a:ext cx="16574870" cy="786972"/>
            </a:xfrm>
            <a:prstGeom prst="rect">
              <a:avLst/>
            </a:prstGeom>
            <a:solidFill>
              <a:srgbClr val="F3AE7B"/>
            </a:solidFill>
            <a:ln>
              <a:solidFill>
                <a:srgbClr val="F3A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Approaches used in conjunction with HIPs to maximize the impact of HIP implementation or increase the reach. 4 briefs</a:t>
              </a:r>
              <a:endParaRPr lang="en-US" sz="2500" dirty="0">
                <a:solidFill>
                  <a:schemeClr val="bg1"/>
                </a:solidFill>
                <a:latin typeface="Arial" panose="020B0604020202020204" pitchFamily="34" charset="0"/>
                <a:cs typeface="Arial" panose="020B0604020202020204" pitchFamily="34" charset="0"/>
              </a:endParaRPr>
            </a:p>
          </p:txBody>
        </p:sp>
      </p:grpSp>
      <p:sp>
        <p:nvSpPr>
          <p:cNvPr id="10" name="TextBox 10"/>
          <p:cNvSpPr txBox="1"/>
          <p:nvPr/>
        </p:nvSpPr>
        <p:spPr>
          <a:xfrm>
            <a:off x="608803" y="429270"/>
            <a:ext cx="9678198" cy="1667123"/>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HIPs address the full spectrum of FP programming</a:t>
            </a:r>
          </a:p>
        </p:txBody>
      </p:sp>
      <p:sp>
        <p:nvSpPr>
          <p:cNvPr id="46" name="TextBox 23">
            <a:extLst>
              <a:ext uri="{FF2B5EF4-FFF2-40B4-BE49-F238E27FC236}">
                <a16:creationId xmlns:a16="http://schemas.microsoft.com/office/drawing/2014/main" id="{334D4302-BDD4-4471-9838-011B54B6418B}"/>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Domestic Public Financing</a:t>
            </a:r>
          </a:p>
        </p:txBody>
      </p:sp>
    </p:spTree>
    <p:extLst>
      <p:ext uri="{BB962C8B-B14F-4D97-AF65-F5344CB8AC3E}">
        <p14:creationId xmlns:p14="http://schemas.microsoft.com/office/powerpoint/2010/main" val="2291483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Isosceles Triangle 31">
            <a:extLst>
              <a:ext uri="{FF2B5EF4-FFF2-40B4-BE49-F238E27FC236}">
                <a16:creationId xmlns:a16="http://schemas.microsoft.com/office/drawing/2014/main" id="{82E6936F-D100-4A80-8A9A-E3BE0EFFFFCD}"/>
              </a:ext>
            </a:extLst>
          </p:cNvPr>
          <p:cNvSpPr/>
          <p:nvPr/>
        </p:nvSpPr>
        <p:spPr>
          <a:xfrm flipV="1">
            <a:off x="0" y="-2"/>
            <a:ext cx="18257632" cy="3482801"/>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05</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B5E3833E-61A4-4057-9DCD-FAF471F68CFC}"/>
              </a:ext>
            </a:extLst>
          </p:cNvPr>
          <p:cNvSpPr txBox="1"/>
          <p:nvPr/>
        </p:nvSpPr>
        <p:spPr>
          <a:xfrm>
            <a:off x="711554" y="3807425"/>
            <a:ext cx="15770204" cy="4524315"/>
          </a:xfrm>
          <a:prstGeom prst="rect">
            <a:avLst/>
          </a:prstGeom>
          <a:noFill/>
        </p:spPr>
        <p:txBody>
          <a:bodyPr wrap="square">
            <a:spAutoFit/>
          </a:bodyPr>
          <a:lstStyle/>
          <a:p>
            <a:pPr marL="228600" indent="-50800">
              <a:lnSpc>
                <a:spcPct val="90000"/>
              </a:lnSpc>
              <a:buClr>
                <a:schemeClr val="dk1"/>
              </a:buClr>
              <a:buSzPts val="2800"/>
            </a:pPr>
            <a:r>
              <a:rPr lang="en-US" sz="4000" dirty="0">
                <a:highlight>
                  <a:srgbClr val="FFFFFF"/>
                </a:highlight>
                <a:latin typeface="Arial" panose="020B0604020202020204" pitchFamily="34" charset="0"/>
                <a:cs typeface="Arial" panose="020B0604020202020204" pitchFamily="34" charset="0"/>
              </a:rPr>
              <a:t>The </a:t>
            </a:r>
            <a:r>
              <a:rPr lang="en-US" sz="4000" b="1" dirty="0">
                <a:solidFill>
                  <a:srgbClr val="AD013E"/>
                </a:solidFill>
                <a:highlight>
                  <a:srgbClr val="FFFFFF"/>
                </a:highlight>
                <a:latin typeface="Arial" panose="020B0604020202020204" pitchFamily="34" charset="0"/>
                <a:cs typeface="Arial" panose="020B0604020202020204" pitchFamily="34" charset="0"/>
              </a:rPr>
              <a:t>Technical Advisory Group (TAG) </a:t>
            </a:r>
            <a:r>
              <a:rPr lang="en-US" sz="4000" dirty="0">
                <a:highlight>
                  <a:srgbClr val="FFFFFF"/>
                </a:highlight>
                <a:latin typeface="Arial" panose="020B0604020202020204" pitchFamily="34" charset="0"/>
                <a:cs typeface="Arial" panose="020B0604020202020204" pitchFamily="34" charset="0"/>
              </a:rPr>
              <a:t>is made up of 25 experts in family planning, including representatives from the co-sponsors.</a:t>
            </a:r>
            <a:endParaRPr lang="en-US" sz="4000" dirty="0">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spc="-8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spc="-8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r>
              <a:rPr lang="en-US" sz="4000" spc="-80" dirty="0">
                <a:highlight>
                  <a:srgbClr val="FFFFFF"/>
                </a:highlight>
                <a:latin typeface="Arial" panose="020B0604020202020204" pitchFamily="34" charset="0"/>
                <a:cs typeface="Arial" panose="020B0604020202020204" pitchFamily="34" charset="0"/>
              </a:rPr>
              <a:t>The </a:t>
            </a:r>
            <a:r>
              <a:rPr lang="en-US" sz="4000" b="1" spc="-80" dirty="0">
                <a:solidFill>
                  <a:srgbClr val="AD013E"/>
                </a:solidFill>
                <a:highlight>
                  <a:srgbClr val="FFFFFF"/>
                </a:highlight>
                <a:latin typeface="Arial" panose="020B0604020202020204" pitchFamily="34" charset="0"/>
                <a:cs typeface="Arial" panose="020B0604020202020204" pitchFamily="34" charset="0"/>
              </a:rPr>
              <a:t>Co-sponsors</a:t>
            </a:r>
            <a:r>
              <a:rPr lang="en-US" sz="4000" b="1" spc="-80" dirty="0">
                <a:solidFill>
                  <a:srgbClr val="054A8E"/>
                </a:solidFill>
                <a:highlight>
                  <a:srgbClr val="FFFFFF"/>
                </a:highlight>
                <a:latin typeface="Arial" panose="020B0604020202020204" pitchFamily="34" charset="0"/>
                <a:cs typeface="Arial" panose="020B0604020202020204" pitchFamily="34" charset="0"/>
              </a:rPr>
              <a:t> </a:t>
            </a:r>
            <a:r>
              <a:rPr lang="en-US" sz="4000" spc="-80" dirty="0">
                <a:highlight>
                  <a:srgbClr val="FFFFFF"/>
                </a:highlight>
                <a:latin typeface="Arial" panose="020B0604020202020204" pitchFamily="34" charset="0"/>
                <a:cs typeface="Arial" panose="020B0604020202020204" pitchFamily="34" charset="0"/>
              </a:rPr>
              <a:t>include the following organizations:</a:t>
            </a:r>
          </a:p>
          <a:p>
            <a:pPr marL="228600" lvl="0" indent="-50800" algn="l" rtl="0">
              <a:lnSpc>
                <a:spcPct val="90000"/>
              </a:lnSpc>
              <a:spcBef>
                <a:spcPts val="0"/>
              </a:spcBef>
              <a:spcAft>
                <a:spcPts val="0"/>
              </a:spcAft>
              <a:buClr>
                <a:schemeClr val="dk1"/>
              </a:buClr>
              <a:buSzPts val="2800"/>
              <a:buNone/>
            </a:pPr>
            <a:endParaRPr lang="en-US" sz="4000" spc="-8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dirty="0">
              <a:highlight>
                <a:srgbClr val="FFFFFF"/>
              </a:highlight>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A0F11812-ACC6-4527-BFE4-B5F86917BDD5}"/>
              </a:ext>
            </a:extLst>
          </p:cNvPr>
          <p:cNvGrpSpPr/>
          <p:nvPr/>
        </p:nvGrpSpPr>
        <p:grpSpPr>
          <a:xfrm>
            <a:off x="711554" y="6942228"/>
            <a:ext cx="15366646" cy="1217297"/>
            <a:chOff x="542382" y="7729405"/>
            <a:chExt cx="17342388" cy="1323452"/>
          </a:xfrm>
        </p:grpSpPr>
        <p:pic>
          <p:nvPicPr>
            <p:cNvPr id="1026" name="Picture 2" descr="USAID-Logo | U.S. Mission to International Organizations in Geneva">
              <a:extLst>
                <a:ext uri="{FF2B5EF4-FFF2-40B4-BE49-F238E27FC236}">
                  <a16:creationId xmlns:a16="http://schemas.microsoft.com/office/drawing/2014/main" id="{B7709853-F12A-426A-A125-D8616709616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15" t="22406" r="7637" b="28189"/>
            <a:stretch/>
          </p:blipFill>
          <p:spPr bwMode="auto">
            <a:xfrm>
              <a:off x="10405443" y="7800859"/>
              <a:ext cx="3652023" cy="11388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FPA - United Nations Population Fund">
              <a:extLst>
                <a:ext uri="{FF2B5EF4-FFF2-40B4-BE49-F238E27FC236}">
                  <a16:creationId xmlns:a16="http://schemas.microsoft.com/office/drawing/2014/main" id="{3CF28787-D15E-49D3-9750-F136D236EE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5067" y="7892856"/>
              <a:ext cx="2616212" cy="9989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9FAE58C-ECAE-40EA-8AC4-88A9365726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71630" y="7892855"/>
              <a:ext cx="3613140" cy="99892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PPF">
              <a:extLst>
                <a:ext uri="{FF2B5EF4-FFF2-40B4-BE49-F238E27FC236}">
                  <a16:creationId xmlns:a16="http://schemas.microsoft.com/office/drawing/2014/main" id="{56E6376F-3D27-426A-8F73-EDAC4C0AB3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9294" y="7892855"/>
              <a:ext cx="4812928" cy="9989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uilding FP2030 | Family Planning 2020">
              <a:extLst>
                <a:ext uri="{FF2B5EF4-FFF2-40B4-BE49-F238E27FC236}">
                  <a16:creationId xmlns:a16="http://schemas.microsoft.com/office/drawing/2014/main" id="{18B698FD-9D0A-41A2-80CA-E42C828A0C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2382" y="7729405"/>
              <a:ext cx="2011647" cy="1323452"/>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10"/>
          <p:cNvSpPr txBox="1"/>
          <p:nvPr/>
        </p:nvSpPr>
        <p:spPr>
          <a:xfrm>
            <a:off x="711554" y="688118"/>
            <a:ext cx="1272220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HIP Partnership</a:t>
            </a:r>
          </a:p>
        </p:txBody>
      </p:sp>
      <p:sp>
        <p:nvSpPr>
          <p:cNvPr id="16" name="TextBox 23">
            <a:extLst>
              <a:ext uri="{FF2B5EF4-FFF2-40B4-BE49-F238E27FC236}">
                <a16:creationId xmlns:a16="http://schemas.microsoft.com/office/drawing/2014/main" id="{ABA02F5F-0C49-4ADB-BF79-B26D9ACF3ED6}"/>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Domestic Public Financing</a:t>
            </a:r>
          </a:p>
        </p:txBody>
      </p:sp>
    </p:spTree>
    <p:extLst>
      <p:ext uri="{BB962C8B-B14F-4D97-AF65-F5344CB8AC3E}">
        <p14:creationId xmlns:p14="http://schemas.microsoft.com/office/powerpoint/2010/main" val="928807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8462" y="4434398"/>
            <a:ext cx="13176738" cy="3187189"/>
            <a:chOff x="-1192946" y="454440"/>
            <a:chExt cx="14009365" cy="4249586"/>
          </a:xfrm>
        </p:grpSpPr>
        <p:sp>
          <p:nvSpPr>
            <p:cNvPr id="5" name="TextBox 5"/>
            <p:cNvSpPr txBox="1"/>
            <p:nvPr/>
          </p:nvSpPr>
          <p:spPr>
            <a:xfrm>
              <a:off x="-1161685" y="2139220"/>
              <a:ext cx="13501365" cy="2564806"/>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Increase allocation and efficient use of domestic public financing for voluntary family planning at national and sub-national levels.</a:t>
              </a:r>
            </a:p>
          </p:txBody>
        </p:sp>
        <p:sp>
          <p:nvSpPr>
            <p:cNvPr id="6" name="TextBox 6"/>
            <p:cNvSpPr txBox="1"/>
            <p:nvPr/>
          </p:nvSpPr>
          <p:spPr>
            <a:xfrm>
              <a:off x="-1192946" y="454440"/>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High Impact Practice</a:t>
              </a:r>
            </a:p>
          </p:txBody>
        </p:sp>
      </p:grpSp>
      <p:grpSp>
        <p:nvGrpSpPr>
          <p:cNvPr id="7" name="Group 6">
            <a:extLst>
              <a:ext uri="{FF2B5EF4-FFF2-40B4-BE49-F238E27FC236}">
                <a16:creationId xmlns:a16="http://schemas.microsoft.com/office/drawing/2014/main" id="{B7F15E4F-745B-4351-B980-FF037E4EF728}"/>
              </a:ext>
            </a:extLst>
          </p:cNvPr>
          <p:cNvGrpSpPr/>
          <p:nvPr/>
        </p:nvGrpSpPr>
        <p:grpSpPr>
          <a:xfrm flipH="1">
            <a:off x="10515600" y="0"/>
            <a:ext cx="7772400" cy="10287000"/>
            <a:chOff x="0" y="-14289"/>
            <a:chExt cx="8982646" cy="8997039"/>
          </a:xfrm>
        </p:grpSpPr>
        <p:grpSp>
          <p:nvGrpSpPr>
            <p:cNvPr id="2" name="Group 2"/>
            <p:cNvGrpSpPr/>
            <p:nvPr/>
          </p:nvGrpSpPr>
          <p:grpSpPr>
            <a:xfrm rot="5400000">
              <a:off x="-7196" y="-7091"/>
              <a:ext cx="8997039" cy="8982644"/>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AD013E"/>
              </a:solidFill>
              <a:ln>
                <a:solidFill>
                  <a:srgbClr val="AD013E"/>
                </a:solidFill>
              </a:ln>
            </p:spPr>
          </p:sp>
        </p:grpSp>
        <p:sp>
          <p:nvSpPr>
            <p:cNvPr id="13" name="Right Triangle 12">
              <a:extLst>
                <a:ext uri="{FF2B5EF4-FFF2-40B4-BE49-F238E27FC236}">
                  <a16:creationId xmlns:a16="http://schemas.microsoft.com/office/drawing/2014/main" id="{D335F4FF-5790-4859-87A6-AF0734772D9B}"/>
                </a:ext>
              </a:extLst>
            </p:cNvPr>
            <p:cNvSpPr/>
            <p:nvPr/>
          </p:nvSpPr>
          <p:spPr>
            <a:xfrm>
              <a:off x="0" y="-1"/>
              <a:ext cx="4343400" cy="4483725"/>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EE04395C-A2C2-4451-AAA5-0F9648C6FFFD}"/>
              </a:ext>
            </a:extLst>
          </p:cNvPr>
          <p:cNvGrpSpPr/>
          <p:nvPr/>
        </p:nvGrpSpPr>
        <p:grpSpPr>
          <a:xfrm>
            <a:off x="1752600" y="9182100"/>
            <a:ext cx="14325600" cy="833948"/>
            <a:chOff x="1752600" y="9182100"/>
            <a:chExt cx="14325600" cy="833948"/>
          </a:xfrm>
        </p:grpSpPr>
        <p:pic>
          <p:nvPicPr>
            <p:cNvPr id="15" name="Picture 22">
              <a:extLst>
                <a:ext uri="{FF2B5EF4-FFF2-40B4-BE49-F238E27FC236}">
                  <a16:creationId xmlns:a16="http://schemas.microsoft.com/office/drawing/2014/main" id="{DA20DB96-E6E7-4E76-84A3-0BBF28FA26F9}"/>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17" name="TextBox 27">
              <a:extLst>
                <a:ext uri="{FF2B5EF4-FFF2-40B4-BE49-F238E27FC236}">
                  <a16:creationId xmlns:a16="http://schemas.microsoft.com/office/drawing/2014/main" id="{D222905A-0B6C-4078-A5AF-D56573029A1F}"/>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06</a:t>
              </a:r>
            </a:p>
          </p:txBody>
        </p:sp>
        <p:cxnSp>
          <p:nvCxnSpPr>
            <p:cNvPr id="18" name="Straight Connector 17">
              <a:extLst>
                <a:ext uri="{FF2B5EF4-FFF2-40B4-BE49-F238E27FC236}">
                  <a16:creationId xmlns:a16="http://schemas.microsoft.com/office/drawing/2014/main" id="{B403503F-987F-4A74-9BA9-D2D61FDAEBE4}"/>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23">
            <a:extLst>
              <a:ext uri="{FF2B5EF4-FFF2-40B4-BE49-F238E27FC236}">
                <a16:creationId xmlns:a16="http://schemas.microsoft.com/office/drawing/2014/main" id="{840B168C-07D0-4DB6-8171-659FFEE2E4A1}"/>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Domestic Public Financing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BA393746-FEFB-484C-8898-59AF407FBBB7}"/>
              </a:ext>
            </a:extLst>
          </p:cNvPr>
          <p:cNvSpPr/>
          <p:nvPr/>
        </p:nvSpPr>
        <p:spPr>
          <a:xfrm flipV="1">
            <a:off x="0" y="-2"/>
            <a:ext cx="18257632" cy="3086101"/>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07</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10"/>
          <p:cNvSpPr txBox="1"/>
          <p:nvPr/>
        </p:nvSpPr>
        <p:spPr>
          <a:xfrm>
            <a:off x="1421486" y="2926284"/>
            <a:ext cx="14656714" cy="5539978"/>
          </a:xfrm>
          <a:prstGeom prst="rect">
            <a:avLst/>
          </a:prstGeom>
        </p:spPr>
        <p:txBody>
          <a:bodyPr wrap="square" lIns="0" tIns="0" rIns="0" bIns="0" rtlCol="0" anchor="t">
            <a:spAutoFit/>
          </a:bodyPr>
          <a:lstStyle/>
          <a:p>
            <a:pPr>
              <a:spcAft>
                <a:spcPts val="2400"/>
              </a:spcAft>
            </a:pPr>
            <a:r>
              <a:rPr lang="en-US" sz="4000" b="1" dirty="0">
                <a:solidFill>
                  <a:srgbClr val="AD013E"/>
                </a:solidFill>
                <a:latin typeface="Arial" panose="020B0604020202020204" pitchFamily="34" charset="0"/>
                <a:cs typeface="Arial" panose="020B0604020202020204" pitchFamily="34" charset="0"/>
              </a:rPr>
              <a:t>Increase the value of public expenditure </a:t>
            </a:r>
            <a:r>
              <a:rPr lang="en-US" sz="4000" dirty="0">
                <a:latin typeface="Arial" panose="020B0604020202020204" pitchFamily="34" charset="0"/>
                <a:cs typeface="Arial" panose="020B0604020202020204" pitchFamily="34" charset="0"/>
              </a:rPr>
              <a:t>by improving:</a:t>
            </a:r>
          </a:p>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Budget allocation</a:t>
            </a:r>
          </a:p>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Budget execution</a:t>
            </a:r>
          </a:p>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Efficiency</a:t>
            </a:r>
          </a:p>
          <a:p>
            <a:pPr>
              <a:spcAft>
                <a:spcPts val="2400"/>
              </a:spcAft>
            </a:pPr>
            <a:r>
              <a:rPr lang="en-US" sz="4000" b="0" i="0" u="none" strike="noStrike" baseline="0" dirty="0">
                <a:solidFill>
                  <a:srgbClr val="1F1F1F"/>
                </a:solidFill>
                <a:latin typeface="Arial" panose="020B0604020202020204" pitchFamily="34" charset="0"/>
                <a:cs typeface="Arial" panose="020B0604020202020204" pitchFamily="34" charset="0"/>
              </a:rPr>
              <a:t>This brief focuses primarily on </a:t>
            </a:r>
            <a:r>
              <a:rPr lang="en-US" sz="4000" b="1" i="0" u="none" strike="noStrike" baseline="0" dirty="0">
                <a:solidFill>
                  <a:srgbClr val="AD013E"/>
                </a:solidFill>
                <a:latin typeface="Arial" panose="020B0604020202020204" pitchFamily="34" charset="0"/>
                <a:cs typeface="Arial" panose="020B0604020202020204" pitchFamily="34" charset="0"/>
              </a:rPr>
              <a:t>public financing from general tax revenues</a:t>
            </a:r>
            <a:r>
              <a:rPr lang="en-US" sz="4000" b="0" i="0" u="none" strike="noStrike" baseline="0" dirty="0">
                <a:solidFill>
                  <a:srgbClr val="1F1F1F"/>
                </a:solidFill>
                <a:latin typeface="Arial" panose="020B0604020202020204" pitchFamily="34" charset="0"/>
                <a:cs typeface="Arial" panose="020B0604020202020204" pitchFamily="34" charset="0"/>
              </a:rPr>
              <a:t>, which are typically the primary source of domestic financing for health.</a:t>
            </a:r>
            <a:endParaRPr lang="en-US" sz="4000" dirty="0">
              <a:latin typeface="Arial" panose="020B0604020202020204" pitchFamily="34" charset="0"/>
              <a:cs typeface="Arial" panose="020B0604020202020204" pitchFamily="34" charset="0"/>
            </a:endParaRPr>
          </a:p>
        </p:txBody>
      </p:sp>
      <p:sp>
        <p:nvSpPr>
          <p:cNvPr id="12" name="TextBox 9">
            <a:extLst>
              <a:ext uri="{FF2B5EF4-FFF2-40B4-BE49-F238E27FC236}">
                <a16:creationId xmlns:a16="http://schemas.microsoft.com/office/drawing/2014/main" id="{FEAB1666-0B01-4BC5-ACC4-2AF958F978DF}"/>
              </a:ext>
            </a:extLst>
          </p:cNvPr>
          <p:cNvSpPr txBox="1"/>
          <p:nvPr/>
        </p:nvSpPr>
        <p:spPr>
          <a:xfrm>
            <a:off x="685800" y="606901"/>
            <a:ext cx="4096793" cy="771109"/>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Background</a:t>
            </a:r>
          </a:p>
        </p:txBody>
      </p:sp>
      <p:sp>
        <p:nvSpPr>
          <p:cNvPr id="13" name="TextBox 23">
            <a:extLst>
              <a:ext uri="{FF2B5EF4-FFF2-40B4-BE49-F238E27FC236}">
                <a16:creationId xmlns:a16="http://schemas.microsoft.com/office/drawing/2014/main" id="{32996A81-C5EB-40A3-A103-7595428C0F45}"/>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Domestic Public Financing</a:t>
            </a:r>
          </a:p>
        </p:txBody>
      </p:sp>
    </p:spTree>
    <p:extLst>
      <p:ext uri="{BB962C8B-B14F-4D97-AF65-F5344CB8AC3E}">
        <p14:creationId xmlns:p14="http://schemas.microsoft.com/office/powerpoint/2010/main" val="2911422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31">
            <a:extLst>
              <a:ext uri="{FF2B5EF4-FFF2-40B4-BE49-F238E27FC236}">
                <a16:creationId xmlns:a16="http://schemas.microsoft.com/office/drawing/2014/main" id="{362D49AB-9EDB-40CD-88EC-0BD6E9F475C9}"/>
              </a:ext>
            </a:extLst>
          </p:cNvPr>
          <p:cNvSpPr/>
          <p:nvPr/>
        </p:nvSpPr>
        <p:spPr>
          <a:xfrm flipV="1">
            <a:off x="0" y="-2"/>
            <a:ext cx="18257632" cy="3086101"/>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16" name="Group 15">
            <a:extLst>
              <a:ext uri="{FF2B5EF4-FFF2-40B4-BE49-F238E27FC236}">
                <a16:creationId xmlns:a16="http://schemas.microsoft.com/office/drawing/2014/main" id="{E9F9E426-8719-4D8B-8052-E74248FC5383}"/>
              </a:ext>
            </a:extLst>
          </p:cNvPr>
          <p:cNvGrpSpPr/>
          <p:nvPr/>
        </p:nvGrpSpPr>
        <p:grpSpPr>
          <a:xfrm>
            <a:off x="1752600" y="9182100"/>
            <a:ext cx="14325600" cy="833948"/>
            <a:chOff x="1752600" y="9182100"/>
            <a:chExt cx="14325600" cy="833948"/>
          </a:xfrm>
        </p:grpSpPr>
        <p:pic>
          <p:nvPicPr>
            <p:cNvPr id="17" name="Picture 22">
              <a:extLst>
                <a:ext uri="{FF2B5EF4-FFF2-40B4-BE49-F238E27FC236}">
                  <a16:creationId xmlns:a16="http://schemas.microsoft.com/office/drawing/2014/main" id="{B27F32A9-FAFA-4275-A509-E1A1D47BE6C1}"/>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19" name="TextBox 27">
              <a:extLst>
                <a:ext uri="{FF2B5EF4-FFF2-40B4-BE49-F238E27FC236}">
                  <a16:creationId xmlns:a16="http://schemas.microsoft.com/office/drawing/2014/main" id="{566C31BD-C8CF-43FA-9F76-E5498E5F2630}"/>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08</a:t>
              </a:r>
            </a:p>
          </p:txBody>
        </p:sp>
        <p:cxnSp>
          <p:nvCxnSpPr>
            <p:cNvPr id="20" name="Straight Connector 19">
              <a:extLst>
                <a:ext uri="{FF2B5EF4-FFF2-40B4-BE49-F238E27FC236}">
                  <a16:creationId xmlns:a16="http://schemas.microsoft.com/office/drawing/2014/main" id="{406FB0DC-6C4F-41F9-819C-5847A8CCADDB}"/>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10"/>
          <p:cNvSpPr txBox="1"/>
          <p:nvPr/>
        </p:nvSpPr>
        <p:spPr>
          <a:xfrm>
            <a:off x="6101805" y="8488680"/>
            <a:ext cx="11667211" cy="769620"/>
          </a:xfrm>
          <a:prstGeom prst="rect">
            <a:avLst/>
          </a:prstGeom>
        </p:spPr>
        <p:txBody>
          <a:bodyPr lIns="0" tIns="0" rIns="0" bIns="0" rtlCol="0" anchor="t">
            <a:spAutoFit/>
          </a:bodyPr>
          <a:lstStyle/>
          <a:p>
            <a:pPr algn="r">
              <a:lnSpc>
                <a:spcPts val="5880"/>
              </a:lnSpc>
            </a:pPr>
            <a:r>
              <a:rPr lang="en-US" sz="5600">
                <a:solidFill>
                  <a:srgbClr val="FFFFFF"/>
                </a:solidFill>
                <a:latin typeface="Open Sans Hebrew Condensed Bold"/>
              </a:rPr>
              <a:t>BACKGROUND</a:t>
            </a:r>
          </a:p>
        </p:txBody>
      </p:sp>
      <p:sp>
        <p:nvSpPr>
          <p:cNvPr id="9" name="TextBox 9"/>
          <p:cNvSpPr txBox="1"/>
          <p:nvPr/>
        </p:nvSpPr>
        <p:spPr>
          <a:xfrm>
            <a:off x="609600" y="495300"/>
            <a:ext cx="4096793" cy="1604670"/>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Theory of Change</a:t>
            </a:r>
          </a:p>
        </p:txBody>
      </p:sp>
      <p:sp>
        <p:nvSpPr>
          <p:cNvPr id="13" name="TextBox 23">
            <a:extLst>
              <a:ext uri="{FF2B5EF4-FFF2-40B4-BE49-F238E27FC236}">
                <a16:creationId xmlns:a16="http://schemas.microsoft.com/office/drawing/2014/main" id="{82525231-FBD9-4433-880F-72A8144AED76}"/>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Domestic Public Financing</a:t>
            </a:r>
          </a:p>
        </p:txBody>
      </p:sp>
      <p:pic>
        <p:nvPicPr>
          <p:cNvPr id="3" name="Picture 2">
            <a:extLst>
              <a:ext uri="{FF2B5EF4-FFF2-40B4-BE49-F238E27FC236}">
                <a16:creationId xmlns:a16="http://schemas.microsoft.com/office/drawing/2014/main" id="{ECD4BB2B-E184-4296-A568-CEEE30AC25D2}"/>
              </a:ext>
            </a:extLst>
          </p:cNvPr>
          <p:cNvPicPr>
            <a:picLocks noChangeAspect="1"/>
          </p:cNvPicPr>
          <p:nvPr/>
        </p:nvPicPr>
        <p:blipFill>
          <a:blip r:embed="rId4"/>
          <a:stretch>
            <a:fillRect/>
          </a:stretch>
        </p:blipFill>
        <p:spPr>
          <a:xfrm>
            <a:off x="5469231" y="2214431"/>
            <a:ext cx="10616589" cy="6891470"/>
          </a:xfrm>
          <a:prstGeom prst="rect">
            <a:avLst/>
          </a:prstGeom>
          <a:ln>
            <a:solidFill>
              <a:schemeClr val="tx1"/>
            </a:solidFill>
          </a:ln>
        </p:spPr>
      </p:pic>
    </p:spTree>
    <p:extLst>
      <p:ext uri="{BB962C8B-B14F-4D97-AF65-F5344CB8AC3E}">
        <p14:creationId xmlns:p14="http://schemas.microsoft.com/office/powerpoint/2010/main" val="3061834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31">
            <a:extLst>
              <a:ext uri="{FF2B5EF4-FFF2-40B4-BE49-F238E27FC236}">
                <a16:creationId xmlns:a16="http://schemas.microsoft.com/office/drawing/2014/main" id="{3068DD0C-5DD9-450D-9320-AA9124E4B5E9}"/>
              </a:ext>
            </a:extLst>
          </p:cNvPr>
          <p:cNvSpPr/>
          <p:nvPr/>
        </p:nvSpPr>
        <p:spPr>
          <a:xfrm flipV="1">
            <a:off x="0" y="-2"/>
            <a:ext cx="18257632" cy="3924300"/>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09</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8">
            <a:extLst>
              <a:ext uri="{FF2B5EF4-FFF2-40B4-BE49-F238E27FC236}">
                <a16:creationId xmlns:a16="http://schemas.microsoft.com/office/drawing/2014/main" id="{6B72E052-BCD2-4ECF-8B90-D2A9416F84A9}"/>
              </a:ext>
            </a:extLst>
          </p:cNvPr>
          <p:cNvSpPr txBox="1"/>
          <p:nvPr/>
        </p:nvSpPr>
        <p:spPr>
          <a:xfrm>
            <a:off x="1447800" y="3705583"/>
            <a:ext cx="14630400" cy="5047536"/>
          </a:xfrm>
          <a:prstGeom prst="rect">
            <a:avLst/>
          </a:prstGeom>
        </p:spPr>
        <p:txBody>
          <a:bodyPr wrap="square" lIns="0" tIns="0" rIns="0" bIns="0" rtlCol="0" anchor="t">
            <a:spAutoFit/>
          </a:bodyPr>
          <a:lstStyle/>
          <a:p>
            <a:pPr marL="571500" marR="0" lvl="0" indent="-571500" algn="l" defTabSz="914400" rtl="0" eaLnBrk="1" fontAlgn="base" latinLnBrk="0" hangingPunct="1">
              <a:spcAft>
                <a:spcPts val="2400"/>
              </a:spcAft>
              <a:buClrTx/>
              <a:buSzTx/>
              <a:buFont typeface="Arial" panose="020B0604020202020204" pitchFamily="34" charset="0"/>
              <a:buChar char="•"/>
              <a:tabLst/>
              <a:defRPr/>
            </a:pPr>
            <a:r>
              <a:rPr lang="en-US" sz="3600" b="0" i="0" u="none" strike="noStrike" baseline="0" dirty="0">
                <a:solidFill>
                  <a:srgbClr val="221E1F"/>
                </a:solidFill>
                <a:latin typeface="Arial" panose="020B0604020202020204" pitchFamily="34" charset="0"/>
                <a:cs typeface="Arial" panose="020B0604020202020204" pitchFamily="34" charset="0"/>
              </a:rPr>
              <a:t>The growing demand for voluntary family planning will </a:t>
            </a:r>
            <a:r>
              <a:rPr lang="en-US" sz="3600" b="1" i="0" u="none" strike="noStrike" baseline="0" dirty="0">
                <a:solidFill>
                  <a:srgbClr val="AD013E"/>
                </a:solidFill>
                <a:latin typeface="Arial" panose="020B0604020202020204" pitchFamily="34" charset="0"/>
                <a:cs typeface="Arial" panose="020B0604020202020204" pitchFamily="34" charset="0"/>
              </a:rPr>
              <a:t>require a substantial increase in financial resources. </a:t>
            </a:r>
          </a:p>
          <a:p>
            <a:pPr marL="571500" indent="-571500" fontAlgn="base">
              <a:spcAft>
                <a:spcPts val="2400"/>
              </a:spcAft>
              <a:buFont typeface="Arial" panose="020B0604020202020204" pitchFamily="34" charset="0"/>
              <a:buChar char="•"/>
              <a:defRPr/>
            </a:pPr>
            <a:r>
              <a:rPr lang="en-US" sz="3600" b="0" i="0" u="none" strike="noStrike" baseline="0" dirty="0">
                <a:solidFill>
                  <a:srgbClr val="211D1E"/>
                </a:solidFill>
                <a:latin typeface="Arial" panose="020B0604020202020204" pitchFamily="34" charset="0"/>
                <a:cs typeface="Arial" panose="020B0604020202020204" pitchFamily="34" charset="0"/>
              </a:rPr>
              <a:t>The lack of public financing for family planning and limited coverage of prepayment mechanisms means that </a:t>
            </a:r>
            <a:r>
              <a:rPr lang="en-US" sz="3600" b="1" i="0" u="none" strike="noStrike" baseline="0" dirty="0">
                <a:solidFill>
                  <a:srgbClr val="AD013E"/>
                </a:solidFill>
                <a:latin typeface="Arial" panose="020B0604020202020204" pitchFamily="34" charset="0"/>
                <a:cs typeface="Arial" panose="020B0604020202020204" pitchFamily="34" charset="0"/>
              </a:rPr>
              <a:t>individuals often rely on out-of-pocket (OOP) expenditure </a:t>
            </a:r>
            <a:r>
              <a:rPr lang="en-US" sz="3600" b="0" i="0" u="none" strike="noStrike" baseline="0" dirty="0">
                <a:solidFill>
                  <a:srgbClr val="211D1E"/>
                </a:solidFill>
                <a:latin typeface="Arial" panose="020B0604020202020204" pitchFamily="34" charset="0"/>
                <a:cs typeface="Arial" panose="020B0604020202020204" pitchFamily="34" charset="0"/>
              </a:rPr>
              <a:t>to pay for contraceptives and services.</a:t>
            </a:r>
          </a:p>
          <a:p>
            <a:pPr marL="571500" indent="-571500" fontAlgn="base">
              <a:spcAft>
                <a:spcPts val="2400"/>
              </a:spcAft>
              <a:buFont typeface="Arial" panose="020B0604020202020204" pitchFamily="34" charset="0"/>
              <a:buChar char="•"/>
              <a:defRPr/>
            </a:pPr>
            <a:r>
              <a:rPr lang="en-US" sz="3600" b="0" i="0" u="none" strike="noStrike" baseline="0" dirty="0">
                <a:solidFill>
                  <a:srgbClr val="221E1F"/>
                </a:solidFill>
                <a:latin typeface="Arial" panose="020B0604020202020204" pitchFamily="34" charset="0"/>
                <a:cs typeface="Arial" panose="020B0604020202020204" pitchFamily="34" charset="0"/>
              </a:rPr>
              <a:t>Inadequate public financing </a:t>
            </a:r>
            <a:r>
              <a:rPr lang="en-US" sz="3600" b="1" i="0" u="none" strike="noStrike" baseline="0" dirty="0">
                <a:solidFill>
                  <a:srgbClr val="AD013E"/>
                </a:solidFill>
                <a:latin typeface="Arial" panose="020B0604020202020204" pitchFamily="34" charset="0"/>
                <a:cs typeface="Arial" panose="020B0604020202020204" pitchFamily="34" charset="0"/>
              </a:rPr>
              <a:t>contributes to inequities in access </a:t>
            </a:r>
            <a:r>
              <a:rPr lang="en-US" sz="3600" b="0" i="0" u="none" strike="noStrike" baseline="0" dirty="0">
                <a:solidFill>
                  <a:srgbClr val="221E1F"/>
                </a:solidFill>
                <a:latin typeface="Arial" panose="020B0604020202020204" pitchFamily="34" charset="0"/>
                <a:cs typeface="Arial" panose="020B0604020202020204" pitchFamily="34" charset="0"/>
              </a:rPr>
              <a:t>to voluntary family planning services and financial hardship for the poor.</a:t>
            </a:r>
            <a:endParaRPr lang="en-US" sz="3600" b="0" i="0" u="none" strike="noStrike" baseline="0" dirty="0">
              <a:latin typeface="Arial" panose="020B0604020202020204" pitchFamily="34" charset="0"/>
              <a:cs typeface="Arial" panose="020B0604020202020204" pitchFamily="34" charset="0"/>
            </a:endParaRPr>
          </a:p>
        </p:txBody>
      </p:sp>
      <p:sp>
        <p:nvSpPr>
          <p:cNvPr id="10" name="TextBox 10"/>
          <p:cNvSpPr txBox="1"/>
          <p:nvPr/>
        </p:nvSpPr>
        <p:spPr>
          <a:xfrm>
            <a:off x="838200" y="746871"/>
            <a:ext cx="7543799"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Why is this practice important?</a:t>
            </a:r>
          </a:p>
        </p:txBody>
      </p:sp>
      <p:sp>
        <p:nvSpPr>
          <p:cNvPr id="11" name="TextBox 23">
            <a:extLst>
              <a:ext uri="{FF2B5EF4-FFF2-40B4-BE49-F238E27FC236}">
                <a16:creationId xmlns:a16="http://schemas.microsoft.com/office/drawing/2014/main" id="{2ECDEF67-3337-4372-AA57-8F446BE7D794}"/>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Domestic Public Financing</a:t>
            </a:r>
          </a:p>
        </p:txBody>
      </p:sp>
    </p:spTree>
    <p:extLst>
      <p:ext uri="{BB962C8B-B14F-4D97-AF65-F5344CB8AC3E}">
        <p14:creationId xmlns:p14="http://schemas.microsoft.com/office/powerpoint/2010/main" val="1697901819"/>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F497D"/>
      </a:dk2>
      <a:lt2>
        <a:srgbClr val="EEECE1"/>
      </a:lt2>
      <a:accent1>
        <a:srgbClr val="4F81BD"/>
      </a:accent1>
      <a:accent2>
        <a:srgbClr val="AD013E"/>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11309</TotalTime>
  <Words>5510</Words>
  <Application>Microsoft Office PowerPoint</Application>
  <PresentationFormat>Custom</PresentationFormat>
  <Paragraphs>360</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Proxima Nova</vt:lpstr>
      <vt:lpstr>Aileron Heavy Bold</vt:lpstr>
      <vt:lpstr>Open Sans Hebrew Condensed Bold</vt:lpstr>
      <vt:lpstr>Calibri</vt:lpstr>
      <vt:lpstr>Aileron Heavy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Option</dc:title>
  <cp:lastModifiedBy>Bassin, Emma D</cp:lastModifiedBy>
  <cp:revision>386</cp:revision>
  <dcterms:created xsi:type="dcterms:W3CDTF">2006-08-16T00:00:00Z</dcterms:created>
  <dcterms:modified xsi:type="dcterms:W3CDTF">2021-05-04T22:05:19Z</dcterms:modified>
  <dc:identifier>DAEXLFOVi-U</dc:identifier>
</cp:coreProperties>
</file>