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26"/>
  </p:notesMasterIdLst>
  <p:sldIdLst>
    <p:sldId id="256" r:id="rId2"/>
    <p:sldId id="328" r:id="rId3"/>
    <p:sldId id="297" r:id="rId4"/>
    <p:sldId id="318" r:id="rId5"/>
    <p:sldId id="326" r:id="rId6"/>
    <p:sldId id="260" r:id="rId7"/>
    <p:sldId id="327" r:id="rId8"/>
    <p:sldId id="314" r:id="rId9"/>
    <p:sldId id="329" r:id="rId10"/>
    <p:sldId id="303" r:id="rId11"/>
    <p:sldId id="339" r:id="rId12"/>
    <p:sldId id="330" r:id="rId13"/>
    <p:sldId id="338" r:id="rId14"/>
    <p:sldId id="301" r:id="rId15"/>
    <p:sldId id="302" r:id="rId16"/>
    <p:sldId id="300" r:id="rId17"/>
    <p:sldId id="333" r:id="rId18"/>
    <p:sldId id="334" r:id="rId19"/>
    <p:sldId id="332" r:id="rId20"/>
    <p:sldId id="335" r:id="rId21"/>
    <p:sldId id="336" r:id="rId22"/>
    <p:sldId id="337" r:id="rId23"/>
    <p:sldId id="308" r:id="rId24"/>
    <p:sldId id="320" r:id="rId25"/>
  </p:sldIdLst>
  <p:sldSz cx="18288000" cy="10287000"/>
  <p:notesSz cx="6858000" cy="9144000"/>
  <p:embeddedFontLst>
    <p:embeddedFont>
      <p:font typeface="Aileron Heavy" panose="020B0604020202020204" charset="0"/>
      <p:regular r:id="rId27"/>
    </p:embeddedFont>
    <p:embeddedFont>
      <p:font typeface="Aileron Heavy Bold" panose="020B0604020202020204" charset="0"/>
      <p:regular r:id="rId28"/>
    </p:embeddedFont>
    <p:embeddedFont>
      <p:font typeface="Calibri" panose="020F0502020204030204" pitchFamily="34" charset="0"/>
      <p:regular r:id="rId29"/>
      <p:bold r:id="rId30"/>
      <p:italic r:id="rId31"/>
      <p:boldItalic r:id="rId32"/>
    </p:embeddedFont>
    <p:embeddedFont>
      <p:font typeface="Open Sans Hebrew Condensed Bold" panose="00000806000000000000" pitchFamily="2" charset="-79"/>
      <p:regular r:id="rId33"/>
      <p:bold r:id="rId34"/>
      <p:boldItalic r:id="rId35"/>
    </p:embeddedFont>
    <p:embeddedFont>
      <p:font typeface="Proxima Nova" panose="020B060402020202020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13E"/>
    <a:srgbClr val="D99694"/>
    <a:srgbClr val="DD5D00"/>
    <a:srgbClr val="E18484"/>
    <a:srgbClr val="D60751"/>
    <a:srgbClr val="054A8E"/>
    <a:srgbClr val="6E81AE"/>
    <a:srgbClr val="F3AE7B"/>
    <a:srgbClr val="00689D"/>
    <a:srgbClr val="6BB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819" autoAdjust="0"/>
  </p:normalViewPr>
  <p:slideViewPr>
    <p:cSldViewPr>
      <p:cViewPr varScale="1">
        <p:scale>
          <a:sx n="34" d="100"/>
          <a:sy n="34" d="100"/>
        </p:scale>
        <p:origin x="183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Investments that promote keeping girls in school, particularly in secondary school, have far-reaching and long-term health and development benefits for individuals, families, and communities.</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The purpose of this brief is to describe the relationship of girls’ education on family planning and reproductive health and behaviors; highlight evidence-based practices that increase girls’ enrollment, retention, and participation in school; and provide recommendations for how the </a:t>
            </a:r>
            <a:r>
              <a:rPr lang="en-US" sz="1200" b="1" i="0" u="none" strike="noStrike" baseline="0" dirty="0">
                <a:solidFill>
                  <a:srgbClr val="1E1E1E"/>
                </a:solidFill>
                <a:latin typeface="Arial" panose="020B0604020202020204" pitchFamily="34" charset="0"/>
                <a:cs typeface="Arial" panose="020B0604020202020204" pitchFamily="34" charset="0"/>
              </a:rPr>
              <a:t>health sector </a:t>
            </a:r>
            <a:r>
              <a:rPr lang="en-US" sz="1200" b="0" i="0" u="none" strike="noStrike" baseline="0" dirty="0">
                <a:solidFill>
                  <a:srgbClr val="1E1E1E"/>
                </a:solidFill>
                <a:latin typeface="Arial" panose="020B0604020202020204" pitchFamily="34" charset="0"/>
                <a:cs typeface="Arial" panose="020B0604020202020204" pitchFamily="34" charset="0"/>
              </a:rPr>
              <a:t>can help support keeping girls in school.</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credits: </a:t>
            </a:r>
            <a:r>
              <a:rPr lang="en-US" sz="1200" b="0" i="0" u="none" strike="noStrike" baseline="0" dirty="0">
                <a:solidFill>
                  <a:schemeClr val="bg1"/>
                </a:solidFill>
                <a:latin typeface="Arial" panose="020B0604020202020204" pitchFamily="34" charset="0"/>
                <a:cs typeface="Arial" panose="020B0604020202020204" pitchFamily="34" charset="0"/>
              </a:rPr>
              <a:t>© Plan Sri Lanka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bg1"/>
                </a:solidFill>
                <a:latin typeface="Arial" panose="020B0604020202020204" pitchFamily="34" charset="0"/>
                <a:cs typeface="Arial" panose="020B0604020202020204" pitchFamily="34" charset="0"/>
              </a:rPr>
              <a:t>REVISED: 5/4/21</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Engage communities to </a:t>
            </a:r>
            <a:r>
              <a:rPr lang="en-US" sz="1200" b="1" dirty="0">
                <a:latin typeface="Arial" panose="020B0604020202020204" pitchFamily="34" charset="0"/>
                <a:cs typeface="Arial" panose="020B0604020202020204" pitchFamily="34" charset="0"/>
              </a:rPr>
              <a:t>change social norms </a:t>
            </a:r>
            <a:r>
              <a:rPr lang="en-US" sz="1200" dirty="0">
                <a:latin typeface="Arial" panose="020B0604020202020204" pitchFamily="34" charset="0"/>
                <a:cs typeface="Arial" panose="020B0604020202020204" pitchFamily="34" charset="0"/>
              </a:rPr>
              <a:t>that devalue girls and their education.</a:t>
            </a:r>
          </a:p>
          <a:p>
            <a:pPr marL="628650" lvl="1"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Lack of social support discourages girls from attending school, such as staff providing more support to boys than girls; teachers believing that subjects such as math are less important for girls than boys; harassment by boys; and boys not recognizing that girls are not treated equitably (Lloyd et al., 2000). </a:t>
            </a:r>
          </a:p>
          <a:p>
            <a:pPr marL="628650" lvl="1"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Community engagement approaches can address these barriers by emphasizing the value of girls and the benefits of girls’ education; promoting a gender-equitable distribution of household work; engaging parents, girls, and communities to ensure girls’ safety; and providing a support structure for girls to pursue education. </a:t>
            </a:r>
          </a:p>
          <a:p>
            <a:pPr marL="628650" lvl="1" indent="-171450" algn="l">
              <a:spcAft>
                <a:spcPts val="2400"/>
              </a:spcAft>
              <a:buFont typeface="Arial" panose="020B0604020202020204" pitchFamily="34" charset="0"/>
              <a:buChar char="•"/>
            </a:pPr>
            <a:r>
              <a:rPr lang="en-US" sz="1200" u="none" dirty="0">
                <a:latin typeface="Arial" panose="020B0604020202020204" pitchFamily="34" charset="0"/>
                <a:cs typeface="Arial" panose="020B0604020202020204" pitchFamily="34" charset="0"/>
              </a:rPr>
              <a:t>For more information, please copy and paste this link into your web browser to visit the HIP brief on Community Group Engagement: </a:t>
            </a:r>
            <a:r>
              <a:rPr lang="en-US" sz="1200" u="sng" dirty="0">
                <a:latin typeface="Arial" panose="020B0604020202020204" pitchFamily="34" charset="0"/>
                <a:cs typeface="Arial" panose="020B0604020202020204" pitchFamily="34" charset="0"/>
              </a:rPr>
              <a:t>https://www.fphighimpactpractices.org/briefs/community-group-engagement/</a:t>
            </a:r>
          </a:p>
          <a:p>
            <a:pPr marL="171450" indent="-171450" algn="l">
              <a:spcAft>
                <a:spcPts val="24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Improve the quality </a:t>
            </a:r>
            <a:r>
              <a:rPr lang="en-US" sz="1200" dirty="0">
                <a:latin typeface="Arial" panose="020B0604020202020204" pitchFamily="34" charset="0"/>
                <a:cs typeface="Arial" panose="020B0604020202020204" pitchFamily="34" charset="0"/>
              </a:rPr>
              <a:t>of the school environment.</a:t>
            </a:r>
          </a:p>
          <a:p>
            <a:pPr marL="628650" lvl="1"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In many countries, children do not attend school because they fear an environment of abuse and sexual exploitation. </a:t>
            </a:r>
          </a:p>
          <a:p>
            <a:pPr marL="628650" lvl="1"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Teacher training, engaging in collaborative learning styles and extracurricular activities, employing women as teachers, appointing women to local positions of leadership, and community engagement approaches can help improve the quality of schools (</a:t>
            </a:r>
            <a:r>
              <a:rPr lang="en-US" sz="1200" b="0" i="0" u="none" strike="noStrike" baseline="0" dirty="0" err="1">
                <a:solidFill>
                  <a:srgbClr val="1F1F1F"/>
                </a:solidFill>
                <a:latin typeface="Arial" panose="020B0604020202020204" pitchFamily="34" charset="0"/>
                <a:cs typeface="Arial" panose="020B0604020202020204" pitchFamily="34" charset="0"/>
              </a:rPr>
              <a:t>Unterhalter</a:t>
            </a:r>
            <a:r>
              <a:rPr lang="en-US" sz="1200" b="0" i="0" u="none" strike="noStrike" baseline="0" dirty="0">
                <a:solidFill>
                  <a:srgbClr val="1F1F1F"/>
                </a:solidFill>
                <a:latin typeface="Arial" panose="020B0604020202020204" pitchFamily="34" charset="0"/>
                <a:cs typeface="Arial" panose="020B0604020202020204" pitchFamily="34" charset="0"/>
              </a:rPr>
              <a:t> et al., 2014). </a:t>
            </a:r>
            <a:endParaRPr lang="en-US" sz="1200" dirty="0">
              <a:latin typeface="Arial" panose="020B0604020202020204" pitchFamily="34" charset="0"/>
              <a:cs typeface="Arial" panose="020B0604020202020204" pitchFamily="34" charset="0"/>
            </a:endParaRPr>
          </a:p>
          <a:p>
            <a:pPr marL="171450" indent="-171450" algn="l">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Provide </a:t>
            </a:r>
            <a:r>
              <a:rPr lang="en-US" sz="1200" b="1" dirty="0">
                <a:latin typeface="Arial" panose="020B0604020202020204" pitchFamily="34" charset="0"/>
                <a:cs typeface="Arial" panose="020B0604020202020204" pitchFamily="34" charset="0"/>
              </a:rPr>
              <a:t>economic incentives </a:t>
            </a:r>
            <a:r>
              <a:rPr lang="en-US" sz="1200" dirty="0">
                <a:latin typeface="Arial" panose="020B0604020202020204" pitchFamily="34" charset="0"/>
                <a:cs typeface="Arial" panose="020B0604020202020204" pitchFamily="34" charset="0"/>
              </a:rPr>
              <a:t>to enroll and keep girls in school.</a:t>
            </a:r>
          </a:p>
          <a:p>
            <a:pPr marL="628650" lvl="1"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Much of the rigorous evidence on keeping girls in school comes from interventions that involve economic incentives, such as such as conditional and unconditional cash transfers or non-cash transfers to cover expenses such as school fees, books, uniforms, and transportation (</a:t>
            </a:r>
            <a:r>
              <a:rPr lang="en-US" sz="1200" b="0" i="0" u="none" strike="noStrike" baseline="0" dirty="0" err="1">
                <a:solidFill>
                  <a:srgbClr val="1F1F1F"/>
                </a:solidFill>
                <a:latin typeface="Arial" panose="020B0604020202020204" pitchFamily="34" charset="0"/>
                <a:cs typeface="Arial" panose="020B0604020202020204" pitchFamily="34" charset="0"/>
              </a:rPr>
              <a:t>Unterhalter</a:t>
            </a:r>
            <a:r>
              <a:rPr lang="en-US" sz="1200" b="0" i="0" u="none" strike="noStrike" baseline="0" dirty="0">
                <a:solidFill>
                  <a:srgbClr val="1F1F1F"/>
                </a:solidFill>
                <a:latin typeface="Arial" panose="020B0604020202020204" pitchFamily="34" charset="0"/>
                <a:cs typeface="Arial" panose="020B0604020202020204" pitchFamily="34" charset="0"/>
              </a:rPr>
              <a:t> et al., 2014). </a:t>
            </a:r>
          </a:p>
          <a:p>
            <a:pPr marL="628650" lvl="1"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Data show that conditional cash transfers based upon school attendance are effective at increasing school enrollment and attendance among girls in secondary school (Baird et al., 2010). </a:t>
            </a:r>
          </a:p>
          <a:p>
            <a:pPr marL="171450" lvl="0" indent="-171450" algn="l">
              <a:spcAft>
                <a:spcPts val="2400"/>
              </a:spcAf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Link health programs</a:t>
            </a:r>
            <a:r>
              <a:rPr lang="en-US" sz="1200" b="0" i="0" u="none" strike="noStrike" baseline="0" dirty="0">
                <a:solidFill>
                  <a:srgbClr val="1F1F1F"/>
                </a:solidFill>
                <a:latin typeface="Arial" panose="020B0604020202020204" pitchFamily="34" charset="0"/>
                <a:cs typeface="Arial" panose="020B0604020202020204" pitchFamily="34" charset="0"/>
              </a:rPr>
              <a:t> to schools.</a:t>
            </a:r>
          </a:p>
          <a:p>
            <a:pPr marL="628650" lvl="1" indent="-171450" algn="l">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High levels of poverty affect both boys’ and girls’ health status and nutrition and have significant impact on school attendance (Fancy et al., 2012). </a:t>
            </a:r>
          </a:p>
          <a:p>
            <a:pPr marL="1085850" lvl="2" indent="-171450" algn="l">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By addressing the underlying health issues that affect school attendance school-feeding programs, such as the BESO II, Community-School Partnership Program for Education and Health in </a:t>
            </a:r>
            <a:r>
              <a:rPr lang="en-US" sz="1200" b="1" i="0" u="none" strike="noStrike" baseline="0" dirty="0">
                <a:solidFill>
                  <a:srgbClr val="221E1F"/>
                </a:solidFill>
                <a:latin typeface="Arial" panose="020B0604020202020204" pitchFamily="34" charset="0"/>
                <a:cs typeface="Arial" panose="020B0604020202020204" pitchFamily="34" charset="0"/>
              </a:rPr>
              <a:t>Ethiopia</a:t>
            </a:r>
            <a:r>
              <a:rPr lang="en-US" sz="1200" b="0" i="0" u="none" strike="noStrike" baseline="0" dirty="0">
                <a:solidFill>
                  <a:srgbClr val="221E1F"/>
                </a:solidFill>
                <a:latin typeface="Arial" panose="020B0604020202020204" pitchFamily="34" charset="0"/>
                <a:cs typeface="Arial" panose="020B0604020202020204" pitchFamily="34" charset="0"/>
              </a:rPr>
              <a:t> (Tate et al., 2011), the World Food Program in </a:t>
            </a:r>
            <a:r>
              <a:rPr lang="en-US" sz="1200" b="1" i="0" u="none" strike="noStrike" baseline="0" dirty="0">
                <a:solidFill>
                  <a:srgbClr val="221E1F"/>
                </a:solidFill>
                <a:latin typeface="Arial" panose="020B0604020202020204" pitchFamily="34" charset="0"/>
                <a:cs typeface="Arial" panose="020B0604020202020204" pitchFamily="34" charset="0"/>
              </a:rPr>
              <a:t>Pakistan</a:t>
            </a:r>
            <a:r>
              <a:rPr lang="en-US" sz="1200" b="0" i="0" u="none" strike="noStrike" baseline="0" dirty="0">
                <a:solidFill>
                  <a:srgbClr val="221E1F"/>
                </a:solidFill>
                <a:latin typeface="Arial" panose="020B0604020202020204" pitchFamily="34" charset="0"/>
                <a:cs typeface="Arial" panose="020B0604020202020204" pitchFamily="34" charset="0"/>
              </a:rPr>
              <a:t> (WFP, [2014]) and school deworming programs in </a:t>
            </a:r>
            <a:r>
              <a:rPr lang="en-US" sz="1200" b="1" i="0" u="none" strike="noStrike" baseline="0" dirty="0">
                <a:solidFill>
                  <a:srgbClr val="221E1F"/>
                </a:solidFill>
                <a:latin typeface="Arial" panose="020B0604020202020204" pitchFamily="34" charset="0"/>
                <a:cs typeface="Arial" panose="020B0604020202020204" pitchFamily="34" charset="0"/>
              </a:rPr>
              <a:t>Kenya</a:t>
            </a:r>
            <a:r>
              <a:rPr lang="en-US" sz="1200" b="0" i="0" u="none" strike="noStrike" baseline="0" dirty="0">
                <a:solidFill>
                  <a:srgbClr val="221E1F"/>
                </a:solidFill>
                <a:latin typeface="Arial" panose="020B0604020202020204" pitchFamily="34" charset="0"/>
                <a:cs typeface="Arial" panose="020B0604020202020204" pitchFamily="34" charset="0"/>
              </a:rPr>
              <a:t> (Miguel and Kremer, 2004) have been effective at reducing absenteeism and increasing primary school enrollment.</a:t>
            </a:r>
            <a:endParaRPr lang="en-US" sz="1200" b="1" i="0" u="none" strike="noStrike" baseline="0" dirty="0">
              <a:solidFill>
                <a:srgbClr val="1F1F1F"/>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1F1F1F"/>
                </a:solidFill>
                <a:latin typeface="Arial" panose="020B0604020202020204" pitchFamily="34" charset="0"/>
                <a:cs typeface="Arial" panose="020B0604020202020204" pitchFamily="34" charset="0"/>
              </a:rPr>
              <a:t>Interventions with insufficient evidence to assess impact on keeping girls in school:</a:t>
            </a:r>
          </a:p>
          <a:p>
            <a:pPr marL="171450" indent="-171450">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Separate toilets for girls at schools (</a:t>
            </a:r>
            <a:r>
              <a:rPr lang="en-US" sz="1200" b="0" i="0" u="none" strike="noStrike" baseline="0" dirty="0" err="1">
                <a:solidFill>
                  <a:srgbClr val="1F1F1F"/>
                </a:solidFill>
                <a:latin typeface="Arial" panose="020B0604020202020204" pitchFamily="34" charset="0"/>
                <a:cs typeface="Arial" panose="020B0604020202020204" pitchFamily="34" charset="0"/>
              </a:rPr>
              <a:t>Birdthistle</a:t>
            </a:r>
            <a:r>
              <a:rPr lang="en-US" sz="1200" b="0" i="0" u="none" strike="noStrike" baseline="0" dirty="0">
                <a:solidFill>
                  <a:srgbClr val="1F1F1F"/>
                </a:solidFill>
                <a:latin typeface="Arial" panose="020B0604020202020204" pitchFamily="34" charset="0"/>
                <a:cs typeface="Arial" panose="020B0604020202020204" pitchFamily="34" charset="0"/>
              </a:rPr>
              <a:t> et al., 2011; </a:t>
            </a:r>
            <a:r>
              <a:rPr lang="en-US" sz="1200" b="0" i="0" u="none" strike="noStrike" baseline="0" dirty="0" err="1">
                <a:solidFill>
                  <a:srgbClr val="1F1F1F"/>
                </a:solidFill>
                <a:latin typeface="Arial" panose="020B0604020202020204" pitchFamily="34" charset="0"/>
                <a:cs typeface="Arial" panose="020B0604020202020204" pitchFamily="34" charset="0"/>
              </a:rPr>
              <a:t>Unterhalter</a:t>
            </a:r>
            <a:r>
              <a:rPr lang="en-US" sz="1200" b="0" i="0" u="none" strike="noStrike" baseline="0" dirty="0">
                <a:solidFill>
                  <a:srgbClr val="1F1F1F"/>
                </a:solidFill>
                <a:latin typeface="Arial" panose="020B0604020202020204" pitchFamily="34" charset="0"/>
                <a:cs typeface="Arial" panose="020B0604020202020204" pitchFamily="34" charset="0"/>
              </a:rPr>
              <a:t> et al., 2014). </a:t>
            </a:r>
          </a:p>
          <a:p>
            <a:pPr marL="171450" indent="-171450">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Menstrual hygiene management (Sumpter et al., 2014; </a:t>
            </a:r>
            <a:r>
              <a:rPr lang="en-US" sz="1200" b="0" i="0" u="none" strike="noStrike" baseline="0" dirty="0" err="1">
                <a:solidFill>
                  <a:srgbClr val="1F1F1F"/>
                </a:solidFill>
                <a:latin typeface="Arial" panose="020B0604020202020204" pitchFamily="34" charset="0"/>
                <a:cs typeface="Arial" panose="020B0604020202020204" pitchFamily="34" charset="0"/>
              </a:rPr>
              <a:t>Unterhalter</a:t>
            </a:r>
            <a:r>
              <a:rPr lang="en-US" sz="1200" b="0" i="0" u="none" strike="noStrike" baseline="0" dirty="0">
                <a:solidFill>
                  <a:srgbClr val="1F1F1F"/>
                </a:solidFill>
                <a:latin typeface="Arial" panose="020B0604020202020204" pitchFamily="34" charset="0"/>
                <a:cs typeface="Arial" panose="020B0604020202020204" pitchFamily="34" charset="0"/>
              </a:rPr>
              <a:t> et al., 2014). </a:t>
            </a:r>
          </a:p>
          <a:p>
            <a:pPr marL="171450" indent="-171450">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Provision of sanitary pads and puberty education (Montgomery et al., 2012; </a:t>
            </a:r>
            <a:r>
              <a:rPr lang="en-US" sz="1200" b="0" i="0" u="none" strike="noStrike" baseline="0" dirty="0" err="1">
                <a:solidFill>
                  <a:srgbClr val="1F1F1F"/>
                </a:solidFill>
                <a:latin typeface="Arial" panose="020B0604020202020204" pitchFamily="34" charset="0"/>
                <a:cs typeface="Arial" panose="020B0604020202020204" pitchFamily="34" charset="0"/>
              </a:rPr>
              <a:t>Unterhalter</a:t>
            </a:r>
            <a:r>
              <a:rPr lang="en-US" sz="1200" b="0" i="0" u="none" strike="noStrike" baseline="0" dirty="0">
                <a:solidFill>
                  <a:srgbClr val="1F1F1F"/>
                </a:solidFill>
                <a:latin typeface="Arial" panose="020B0604020202020204" pitchFamily="34" charset="0"/>
                <a:cs typeface="Arial" panose="020B0604020202020204" pitchFamily="34" charset="0"/>
              </a:rPr>
              <a:t> et al., 2014) </a:t>
            </a:r>
          </a:p>
          <a:p>
            <a:endParaRPr lang="en-US" sz="1200" b="0" i="0" u="none" strike="noStrike" baseline="0" dirty="0">
              <a:solidFill>
                <a:srgbClr val="1F1F1F"/>
              </a:solidFill>
              <a:latin typeface="Arial" panose="020B0604020202020204" pitchFamily="34" charset="0"/>
              <a:cs typeface="Arial" panose="020B0604020202020204" pitchFamily="34" charset="0"/>
            </a:endParaRPr>
          </a:p>
          <a:p>
            <a:r>
              <a:rPr lang="en-US" sz="1200" b="0" i="0" u="none" strike="noStrike" baseline="0" dirty="0">
                <a:solidFill>
                  <a:srgbClr val="1F1F1F"/>
                </a:solidFill>
                <a:latin typeface="Arial" panose="020B0604020202020204" pitchFamily="34" charset="0"/>
                <a:cs typeface="Arial" panose="020B0604020202020204" pitchFamily="34" charset="0"/>
              </a:rPr>
              <a:t>For more information about the evidence base for these interventions, please copy and paste this link into your web browser to visit the references for this HIP brief: </a:t>
            </a:r>
            <a:r>
              <a:rPr lang="en-US" sz="1200" b="0" i="0" u="sng" strike="noStrike" baseline="0" dirty="0">
                <a:solidFill>
                  <a:srgbClr val="1F1F1F"/>
                </a:solidFill>
                <a:latin typeface="Arial" panose="020B0604020202020204" pitchFamily="34" charset="0"/>
                <a:cs typeface="Arial" panose="020B0604020202020204" pitchFamily="34" charset="0"/>
              </a:rPr>
              <a:t>https://www.fphighimpactpractices.org/wp-content/uploads/2018/08/EducatingGirls_references.pdf</a:t>
            </a: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481463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This Table provides illustrative examples of programs in Africa that have successfully enrolled and retained girls in school.</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Table. Illustrative Examples of Investments to Keep Girls in School, by Outcome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the full table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https://www.fphighimpactpractices.org/briefs/educating-girls/</a:t>
            </a: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3276837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This Table provides illustrative examples of programs in Africa that have successfully enrolled and retained girls in school.</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Table. Illustrative Examples of Investments to Keep Girls in School, by Outcome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the full table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https://www.fphighimpactpractices.org/briefs/educating-girls/</a:t>
            </a: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74695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visit the HIP brief for Educating Girls: </a:t>
            </a:r>
            <a:r>
              <a:rPr lang="en-US" u="sng" dirty="0">
                <a:latin typeface="Arial" panose="020B0604020202020204" pitchFamily="34" charset="0"/>
                <a:cs typeface="Arial" panose="020B0604020202020204" pitchFamily="34" charset="0"/>
              </a:rPr>
              <a:t>https://www.fphighimpactpractices.org/briefs/educating-girls/</a:t>
            </a:r>
          </a:p>
          <a:p>
            <a:pPr marL="0" indent="0">
              <a:buFont typeface="Arial" panose="020B0604020202020204" pitchFamily="34" charset="0"/>
              <a:buNone/>
            </a:pP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implementation tips for Educating Girls,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from the literature 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https://www.fphighimpactpractices.org/wp-content/uploads/2018/08/EducatingGirls_references.pdf</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2400"/>
              </a:spcAft>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Cross-Sectoral Monitoring and Evaluation</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Collaborative efforts to keep girls in school should collect key information on inputs, outcomes, and cost-effectiveness for both education and sexual and reproductive health. </a:t>
            </a:r>
            <a:endParaRPr lang="en-US" sz="1200" b="0" i="0" u="none" strike="noStrike" baseline="0" dirty="0">
              <a:latin typeface="Arial" panose="020B0604020202020204" pitchFamily="34" charset="0"/>
              <a:cs typeface="Arial" panose="020B0604020202020204" pitchFamily="34" charset="0"/>
            </a:endParaRPr>
          </a:p>
          <a:p>
            <a:pPr marL="171450" indent="-171450" algn="l">
              <a:spcAft>
                <a:spcPts val="2400"/>
              </a:spcAft>
              <a:buFont typeface="Arial" panose="020B0604020202020204" pitchFamily="34" charset="0"/>
              <a:buChar char="•"/>
            </a:pPr>
            <a:r>
              <a:rPr lang="en-US" sz="1200" b="0" dirty="0">
                <a:latin typeface="Arial" panose="020B0604020202020204" pitchFamily="34" charset="0"/>
                <a:cs typeface="Arial" panose="020B0604020202020204" pitchFamily="34" charset="0"/>
              </a:rPr>
              <a:t>Community Engagement</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These interventions were the most effective when they engaged a wide range of stakeholders, including teachers, supervisors, students, ministry officials, and parents/guardians (Clarke, 2011; Tate et al., 2011; </a:t>
            </a:r>
            <a:r>
              <a:rPr lang="en-US" sz="1200" b="0" i="0" u="none" strike="noStrike" baseline="0" dirty="0" err="1">
                <a:solidFill>
                  <a:srgbClr val="211D1E"/>
                </a:solidFill>
                <a:latin typeface="Arial" panose="020B0604020202020204" pitchFamily="34" charset="0"/>
                <a:cs typeface="Arial" panose="020B0604020202020204" pitchFamily="34" charset="0"/>
              </a:rPr>
              <a:t>Herz</a:t>
            </a:r>
            <a:r>
              <a:rPr lang="en-US" sz="1200" b="0" i="0" u="none" strike="noStrike" baseline="0" dirty="0">
                <a:solidFill>
                  <a:srgbClr val="211D1E"/>
                </a:solidFill>
                <a:latin typeface="Arial" panose="020B0604020202020204" pitchFamily="34" charset="0"/>
                <a:cs typeface="Arial" panose="020B0604020202020204" pitchFamily="34" charset="0"/>
              </a:rPr>
              <a:t> and Sperling, 2004). </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Many health sector programs have existing community structures such as community-based distribution agents and community health workers. The health sector can use these structures to strengthen social and behavior change communication strategies in order to address community perceptions of school quality and safety as well as gender roles. </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These strategies should coordinate messaging and link messages on the mutual benefits of education on health, including sexual and reproductive health, and vice versa.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For more information about community health workers, please copy and paste this link into your web browser to visit the related HIP brief: </a:t>
            </a:r>
            <a:r>
              <a:rPr lang="en-US" u="sng" dirty="0">
                <a:latin typeface="Arial" panose="020B0604020202020204" pitchFamily="34" charset="0"/>
                <a:cs typeface="Arial" panose="020B0604020202020204" pitchFamily="34" charset="0"/>
              </a:rPr>
              <a:t>https://www.fphighimpactpractices.org/briefs/community-health-workers/</a:t>
            </a: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u="none" dirty="0">
                <a:latin typeface="Arial" panose="020B0604020202020204" pitchFamily="34" charset="0"/>
                <a:cs typeface="Arial" panose="020B0604020202020204" pitchFamily="34" charset="0"/>
              </a:rPr>
              <a:t>For more information about community group engagement, please copy and paste this link into your web browser to visit the related HIP brief: </a:t>
            </a:r>
            <a:r>
              <a:rPr lang="en-US" sz="1200" u="sng" dirty="0">
                <a:latin typeface="Arial" panose="020B0604020202020204" pitchFamily="34" charset="0"/>
                <a:cs typeface="Arial" panose="020B0604020202020204" pitchFamily="34" charset="0"/>
              </a:rPr>
              <a:t>https://www.fphighimpactpractices.org/briefs/community-group-engagement/</a:t>
            </a:r>
            <a:endParaRPr lang="en-US" sz="1200" b="0" dirty="0">
              <a:latin typeface="Arial" panose="020B0604020202020204" pitchFamily="34" charset="0"/>
              <a:cs typeface="Arial" panose="020B0604020202020204" pitchFamily="34" charset="0"/>
            </a:endParaRPr>
          </a:p>
          <a:p>
            <a:pPr marL="171450" indent="-171450" algn="l">
              <a:spcAft>
                <a:spcPts val="2400"/>
              </a:spcAft>
              <a:buFont typeface="Arial" panose="020B0604020202020204" pitchFamily="34" charset="0"/>
              <a:buChar char="•"/>
            </a:pPr>
            <a:r>
              <a:rPr lang="en-US" sz="1200" i="0" u="none" strike="noStrike" baseline="0" dirty="0">
                <a:latin typeface="Arial" panose="020B0604020202020204" pitchFamily="34" charset="0"/>
                <a:cs typeface="Arial" panose="020B0604020202020204" pitchFamily="34" charset="0"/>
              </a:rPr>
              <a:t>Policy Environment</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 health sector also has an important role to play in creating a policy environment that is supportive of girls’ education. Examples of areas in which the health sector can contribute include: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Advocating gender-equitable universal education policies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Advocating with the Ministries of Education, Gender, and Youth to remove policy barriers that prevent girls from returning to school after dropout, marriage, or pregnancy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Working with the Ministries of Education and Health to implement policies to eliminate the practice of child marriage, which is a barrier to girls’ education; encourage development of such policies; and support programs that prevent child marriage or address the needs of married adolescents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For more information about policy, please copy and paste this link into your web browser to visit the Policy HIP Brief: </a:t>
            </a:r>
            <a:r>
              <a:rPr lang="en-US" sz="1200" b="0" i="0" u="sng" strike="noStrike" baseline="0" dirty="0">
                <a:latin typeface="Arial" panose="020B0604020202020204" pitchFamily="34" charset="0"/>
                <a:cs typeface="Arial" panose="020B0604020202020204" pitchFamily="34" charset="0"/>
              </a:rPr>
              <a:t>https://www.fphighimpactpractices.org/briefs/policy/</a:t>
            </a:r>
            <a:endParaRPr lang="en-US" sz="1200" i="0" u="none" strike="noStrike" baseline="0" dirty="0">
              <a:latin typeface="Arial" panose="020B0604020202020204" pitchFamily="34" charset="0"/>
              <a:cs typeface="Arial" panose="020B0604020202020204" pitchFamily="34" charset="0"/>
            </a:endParaRPr>
          </a:p>
          <a:p>
            <a:pPr marL="171450" indent="-171450" algn="l">
              <a:spcAft>
                <a:spcPts val="2400"/>
              </a:spcAft>
              <a:buFont typeface="Arial" panose="020B0604020202020204" pitchFamily="34" charset="0"/>
              <a:buChar char="•"/>
            </a:pPr>
            <a:r>
              <a:rPr lang="en-US" sz="1200" b="0" dirty="0">
                <a:latin typeface="Arial" panose="020B0604020202020204" pitchFamily="34" charset="0"/>
                <a:cs typeface="Arial" panose="020B0604020202020204" pitchFamily="34" charset="0"/>
              </a:rPr>
              <a:t>School Environment</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Efforts to improve the quality of the educational environment fall mainly outside the purview of the health sector. Areas in which the health sector may contribute to an improved learning environment in collaboration with the education sector include: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Reducing gender-based violence in schools to help create supportive learning environments for girls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Training teachers in gender-equitable teaching methods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Supporting programs that promote teachers and women as mentors for girls in communities </a:t>
            </a:r>
            <a:endParaRPr lang="en-US" sz="1200" b="0" dirty="0">
              <a:latin typeface="Arial" panose="020B0604020202020204" pitchFamily="34" charset="0"/>
              <a:cs typeface="Arial" panose="020B0604020202020204" pitchFamily="34" charset="0"/>
            </a:endParaRPr>
          </a:p>
          <a:p>
            <a:pPr marL="171450" indent="-171450" algn="l">
              <a:spcAft>
                <a:spcPts val="2400"/>
              </a:spcAft>
              <a:buFont typeface="Arial" panose="020B0604020202020204" pitchFamily="34" charset="0"/>
              <a:buChar char="•"/>
            </a:pPr>
            <a:r>
              <a:rPr lang="en-US" sz="1200" i="0" u="none" strike="noStrike" baseline="0" dirty="0">
                <a:latin typeface="Arial" panose="020B0604020202020204" pitchFamily="34" charset="0"/>
                <a:cs typeface="Arial" panose="020B0604020202020204" pitchFamily="34" charset="0"/>
              </a:rPr>
              <a:t>Economic Incentives</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Targeted resources to parents and/or students, in the form of stipends and cash transfers, improve girls’ access to school as well as their retention and progression in school. </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In poor settings, even small amounts of cash may be sufficient to significantly increase participation of girls in school (</a:t>
            </a:r>
            <a:r>
              <a:rPr lang="en-US" sz="1200" b="0" i="0" u="none" strike="noStrike" baseline="0" dirty="0" err="1">
                <a:solidFill>
                  <a:srgbClr val="211D1E"/>
                </a:solidFill>
                <a:latin typeface="Arial" panose="020B0604020202020204" pitchFamily="34" charset="0"/>
                <a:cs typeface="Arial" panose="020B0604020202020204" pitchFamily="34" charset="0"/>
              </a:rPr>
              <a:t>Unterhalter</a:t>
            </a:r>
            <a:r>
              <a:rPr lang="en-US" sz="1200" b="0" i="0" u="none" strike="noStrike" baseline="0" dirty="0">
                <a:solidFill>
                  <a:srgbClr val="211D1E"/>
                </a:solidFill>
                <a:latin typeface="Arial" panose="020B0604020202020204" pitchFamily="34" charset="0"/>
                <a:cs typeface="Arial" panose="020B0604020202020204" pitchFamily="34" charset="0"/>
              </a:rPr>
              <a:t> et al., 2014). </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 health sector can partner with the education and other sectors to support such cash and non-cash transfers. </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Identifying the appropriate beneficiaries is a critical factor in the effectiveness of these interventions. Resources should be directed to the populations most in need and to students at grade levels where dropouts are most likely to occur. </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Another important aspect of targeting the resources is to ensure eligibility criteria are transparent, objective, well-understood by communities, and perceived to be fair (</a:t>
            </a:r>
            <a:r>
              <a:rPr lang="en-US" sz="1200" b="0" i="0" u="none" strike="noStrike" baseline="0" dirty="0" err="1">
                <a:solidFill>
                  <a:srgbClr val="211D1E"/>
                </a:solidFill>
                <a:latin typeface="Arial" panose="020B0604020202020204" pitchFamily="34" charset="0"/>
                <a:cs typeface="Arial" panose="020B0604020202020204" pitchFamily="34" charset="0"/>
              </a:rPr>
              <a:t>Unterhalter</a:t>
            </a:r>
            <a:r>
              <a:rPr lang="en-US" sz="1200" b="0" i="0" u="none" strike="noStrike" baseline="0" dirty="0">
                <a:solidFill>
                  <a:srgbClr val="211D1E"/>
                </a:solidFill>
                <a:latin typeface="Arial" panose="020B0604020202020204" pitchFamily="34" charset="0"/>
                <a:cs typeface="Arial" panose="020B0604020202020204" pitchFamily="34" charset="0"/>
              </a:rPr>
              <a:t> et al., 2014). </a:t>
            </a:r>
            <a:endParaRPr lang="en-US" sz="1200" i="0" u="none" strike="noStrike" baseline="0" dirty="0">
              <a:latin typeface="Arial" panose="020B0604020202020204" pitchFamily="34" charset="0"/>
              <a:cs typeface="Arial" panose="020B0604020202020204" pitchFamily="34" charset="0"/>
            </a:endParaRPr>
          </a:p>
          <a:p>
            <a:pPr marL="171450" indent="-171450" algn="l">
              <a:spcAft>
                <a:spcPts val="2400"/>
              </a:spcAft>
              <a:buFont typeface="Arial" panose="020B0604020202020204" pitchFamily="34" charset="0"/>
              <a:buChar char="•"/>
            </a:pPr>
            <a:r>
              <a:rPr lang="en-US" sz="1200" b="0" dirty="0">
                <a:latin typeface="Arial" panose="020B0604020202020204" pitchFamily="34" charset="0"/>
                <a:cs typeface="Arial" panose="020B0604020202020204" pitchFamily="34" charset="0"/>
              </a:rPr>
              <a:t>Linking Health and Education</a:t>
            </a:r>
          </a:p>
          <a:p>
            <a:pPr marL="628650" lvl="1"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Coupling health interventions with school-based programs may help improve girls’ attendance and participation in schools. </a:t>
            </a:r>
          </a:p>
          <a:p>
            <a:pPr marL="628650" lvl="1"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Cross-sectoral programs need to provide more robust evidence that these programs contribute to improved health outcomes as well as health knowledge and behaviors (Doyle et al., 2010; Plummer et al., 2007). Examples of health interventions in schools include: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School-based feeding programs or take-home food rations for girls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Linking community-based health care activities and workers to schools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Linking health services such as counseling, contraception, and testing and treatment for sexually transmitted infections and HIV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Ensuring boys and girls have information about sexual and reproductive health issues </a:t>
            </a:r>
            <a:endParaRPr lang="en-US" sz="1200" b="0" i="0" u="none"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1452805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2400"/>
              </a:spcAft>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Cross-Sectoral Monitoring and Evaluation</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 impact of education interventions on sexual and reproductive health behaviors remains complex and the mechanisms of action unclear.</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Collaborative efforts to keep girls in school should collect key information on inputs, outcomes, and cost-effectiveness for both education and sexual and reproductive health. </a:t>
            </a:r>
            <a:endParaRPr lang="en-US" sz="1200" b="0" i="0" u="none"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3348812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2400"/>
              </a:spcAft>
              <a:buFont typeface="Arial" panose="020B0604020202020204" pitchFamily="34" charset="0"/>
              <a:buChar char="•"/>
            </a:pPr>
            <a:r>
              <a:rPr lang="en-US" sz="1200" b="0" dirty="0">
                <a:latin typeface="Arial" panose="020B0604020202020204" pitchFamily="34" charset="0"/>
                <a:cs typeface="Arial" panose="020B0604020202020204" pitchFamily="34" charset="0"/>
              </a:rPr>
              <a:t>Community Engagement</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These interventions were the most effective when they engaged a wide range of stakeholders, including teachers, supervisors, students, ministry officials, and parents/guardians (Clarke, 2011; Tate et al., 2011; </a:t>
            </a:r>
            <a:r>
              <a:rPr lang="en-US" sz="1200" b="0" i="0" u="none" strike="noStrike" baseline="0" dirty="0" err="1">
                <a:solidFill>
                  <a:srgbClr val="211D1E"/>
                </a:solidFill>
                <a:latin typeface="Arial" panose="020B0604020202020204" pitchFamily="34" charset="0"/>
                <a:cs typeface="Arial" panose="020B0604020202020204" pitchFamily="34" charset="0"/>
              </a:rPr>
              <a:t>Herz</a:t>
            </a:r>
            <a:r>
              <a:rPr lang="en-US" sz="1200" b="0" i="0" u="none" strike="noStrike" baseline="0" dirty="0">
                <a:solidFill>
                  <a:srgbClr val="211D1E"/>
                </a:solidFill>
                <a:latin typeface="Arial" panose="020B0604020202020204" pitchFamily="34" charset="0"/>
                <a:cs typeface="Arial" panose="020B0604020202020204" pitchFamily="34" charset="0"/>
              </a:rPr>
              <a:t> and Sperling, 2004). </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Many health sector programs have existing community structures such as community-based distribution agents and community health workers. The health sector can use these structures to </a:t>
            </a:r>
            <a:r>
              <a:rPr lang="en-US" sz="1200" b="1" i="0" u="none" strike="noStrike" baseline="0" dirty="0">
                <a:solidFill>
                  <a:srgbClr val="211D1E"/>
                </a:solidFill>
                <a:latin typeface="Arial" panose="020B0604020202020204" pitchFamily="34" charset="0"/>
                <a:cs typeface="Arial" panose="020B0604020202020204" pitchFamily="34" charset="0"/>
              </a:rPr>
              <a:t>strengthen social and behavior change communication strategies </a:t>
            </a:r>
            <a:r>
              <a:rPr lang="en-US" sz="1200" b="0" i="0" u="none" strike="noStrike" baseline="0" dirty="0">
                <a:solidFill>
                  <a:srgbClr val="211D1E"/>
                </a:solidFill>
                <a:latin typeface="Arial" panose="020B0604020202020204" pitchFamily="34" charset="0"/>
                <a:cs typeface="Arial" panose="020B0604020202020204" pitchFamily="34" charset="0"/>
              </a:rPr>
              <a:t>in order to address community perceptions of school quality and safety as well as gender roles. </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These strategies should coordinate messaging and </a:t>
            </a:r>
            <a:r>
              <a:rPr lang="en-US" sz="1200" b="1" i="0" u="none" strike="noStrike" baseline="0" dirty="0">
                <a:solidFill>
                  <a:srgbClr val="211D1E"/>
                </a:solidFill>
                <a:latin typeface="Arial" panose="020B0604020202020204" pitchFamily="34" charset="0"/>
                <a:cs typeface="Arial" panose="020B0604020202020204" pitchFamily="34" charset="0"/>
              </a:rPr>
              <a:t>link messages on the mutual benefits of education on health</a:t>
            </a:r>
            <a:r>
              <a:rPr lang="en-US" sz="1200" b="0" i="0" u="none" strike="noStrike" baseline="0" dirty="0">
                <a:solidFill>
                  <a:srgbClr val="211D1E"/>
                </a:solidFill>
                <a:latin typeface="Arial" panose="020B0604020202020204" pitchFamily="34" charset="0"/>
                <a:cs typeface="Arial" panose="020B0604020202020204" pitchFamily="34" charset="0"/>
              </a:rPr>
              <a:t>, including sexual and reproductive health, and vice versa.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For more information about community health workers, please copy and paste this link into your web browser to visit the related HIP brief: </a:t>
            </a:r>
            <a:r>
              <a:rPr lang="en-US" u="sng" dirty="0">
                <a:latin typeface="Arial" panose="020B0604020202020204" pitchFamily="34" charset="0"/>
                <a:cs typeface="Arial" panose="020B0604020202020204" pitchFamily="34" charset="0"/>
              </a:rPr>
              <a:t>https://www.fphighimpactpractices.org/briefs/community-health-workers/</a:t>
            </a: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u="none" dirty="0">
                <a:latin typeface="Arial" panose="020B0604020202020204" pitchFamily="34" charset="0"/>
                <a:cs typeface="Arial" panose="020B0604020202020204" pitchFamily="34" charset="0"/>
              </a:rPr>
              <a:t>For more information about community group engagement, please copy and paste this link into your web browser to visit the related HIP brief: </a:t>
            </a:r>
            <a:r>
              <a:rPr lang="en-US" sz="1200" u="sng" dirty="0">
                <a:latin typeface="Arial" panose="020B0604020202020204" pitchFamily="34" charset="0"/>
                <a:cs typeface="Arial" panose="020B0604020202020204" pitchFamily="34" charset="0"/>
              </a:rPr>
              <a:t>https://www.fphighimpactpractices.org/briefs/community-group-engagement/</a:t>
            </a: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154585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2400"/>
              </a:spcAft>
              <a:buFont typeface="Arial" panose="020B0604020202020204" pitchFamily="34" charset="0"/>
              <a:buChar char="•"/>
            </a:pPr>
            <a:r>
              <a:rPr lang="en-US" sz="1200" i="0" u="none" strike="noStrike" baseline="0" dirty="0">
                <a:latin typeface="Arial" panose="020B0604020202020204" pitchFamily="34" charset="0"/>
                <a:cs typeface="Arial" panose="020B0604020202020204" pitchFamily="34" charset="0"/>
              </a:rPr>
              <a:t>Policy Environment</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 health sector also has an important role to play in creating a policy environment that is supportive of girls’ education. Examples of areas in which the health sector can contribute include: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Advocating </a:t>
            </a:r>
            <a:r>
              <a:rPr lang="en-US" sz="1200" b="1" i="0" u="none" strike="noStrike" baseline="0" dirty="0">
                <a:solidFill>
                  <a:srgbClr val="1F1F1F"/>
                </a:solidFill>
                <a:latin typeface="Arial" panose="020B0604020202020204" pitchFamily="34" charset="0"/>
                <a:cs typeface="Arial" panose="020B0604020202020204" pitchFamily="34" charset="0"/>
              </a:rPr>
              <a:t>gender-equitable universal education policies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Advocating with the Ministries of Education, Gender, and Youth to </a:t>
            </a:r>
            <a:r>
              <a:rPr lang="en-US" sz="1200" b="1" i="0" u="none" strike="noStrike" baseline="0" dirty="0">
                <a:solidFill>
                  <a:srgbClr val="1F1F1F"/>
                </a:solidFill>
                <a:latin typeface="Arial" panose="020B0604020202020204" pitchFamily="34" charset="0"/>
                <a:cs typeface="Arial" panose="020B0604020202020204" pitchFamily="34" charset="0"/>
              </a:rPr>
              <a:t>remove policy barriers that prevent girls from returning to school </a:t>
            </a:r>
            <a:r>
              <a:rPr lang="en-US" sz="1200" b="0" i="0" u="none" strike="noStrike" baseline="0" dirty="0">
                <a:solidFill>
                  <a:srgbClr val="1F1F1F"/>
                </a:solidFill>
                <a:latin typeface="Arial" panose="020B0604020202020204" pitchFamily="34" charset="0"/>
                <a:cs typeface="Arial" panose="020B0604020202020204" pitchFamily="34" charset="0"/>
              </a:rPr>
              <a:t>after dropout, marriage, or pregnancy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Working with the Ministries of Education and Health to implement policies to eliminate the practice of child marriage, which is a barrier to girls’ education; encourage development of such policies; and support programs that prevent child marriage or address the needs of married adolescents </a:t>
            </a:r>
          </a:p>
          <a:p>
            <a:pPr marL="628650" marR="0" lvl="1"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For more information about policy, please copy and paste this link into your web browser to visit the Policy HIP Brief: </a:t>
            </a:r>
            <a:r>
              <a:rPr lang="en-US" sz="1200" b="0" i="0" u="sng" strike="noStrike" baseline="0" dirty="0">
                <a:latin typeface="Arial" panose="020B0604020202020204" pitchFamily="34" charset="0"/>
                <a:cs typeface="Arial" panose="020B0604020202020204" pitchFamily="34" charset="0"/>
              </a:rPr>
              <a:t>https://www.fphighimpactpractices.org/briefs/policy/</a:t>
            </a:r>
            <a:endParaRPr lang="en-US" sz="1200" i="0" u="none"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186382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p>
          <a:p>
            <a:r>
              <a:rPr lang="en-US" dirty="0"/>
              <a:t>This presentation is divided in three parts: an Introduction to the High Impact Practices (HIPs) in Family Planning, Educating Girls, and Extra Slides.</a:t>
            </a:r>
          </a:p>
          <a:p>
            <a:endParaRPr lang="en-US" dirty="0"/>
          </a:p>
          <a:p>
            <a:r>
              <a:rPr lang="en-US" dirty="0"/>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2400"/>
              </a:spcAft>
              <a:buFont typeface="Arial" panose="020B0604020202020204" pitchFamily="34" charset="0"/>
              <a:buChar char="•"/>
            </a:pPr>
            <a:r>
              <a:rPr lang="en-US" sz="1200" b="0" dirty="0">
                <a:latin typeface="Arial" panose="020B0604020202020204" pitchFamily="34" charset="0"/>
                <a:cs typeface="Arial" panose="020B0604020202020204" pitchFamily="34" charset="0"/>
              </a:rPr>
              <a:t>School Environment</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Efforts to improve the quality of the educational environment fall mainly outside the purview of the health sector. Areas in which the health sector may contribute to an improved learning environment in collaboration with the education sector include: </a:t>
            </a:r>
          </a:p>
          <a:p>
            <a:pPr marL="1085850" lvl="2" indent="-171450" algn="l">
              <a:spcAft>
                <a:spcPts val="2400"/>
              </a:spcAf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Reducing gender-based violence</a:t>
            </a:r>
            <a:r>
              <a:rPr lang="en-US" sz="1200" b="0" i="0" u="none" strike="noStrike" baseline="0" dirty="0">
                <a:solidFill>
                  <a:srgbClr val="1F1F1F"/>
                </a:solidFill>
                <a:latin typeface="Arial" panose="020B0604020202020204" pitchFamily="34" charset="0"/>
                <a:cs typeface="Arial" panose="020B0604020202020204" pitchFamily="34" charset="0"/>
              </a:rPr>
              <a:t> in schools to help create supportive learning environments for girls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Training teachers in </a:t>
            </a:r>
            <a:r>
              <a:rPr lang="en-US" sz="1200" b="1" i="0" u="none" strike="noStrike" baseline="0" dirty="0">
                <a:solidFill>
                  <a:srgbClr val="1F1F1F"/>
                </a:solidFill>
                <a:latin typeface="Arial" panose="020B0604020202020204" pitchFamily="34" charset="0"/>
                <a:cs typeface="Arial" panose="020B0604020202020204" pitchFamily="34" charset="0"/>
              </a:rPr>
              <a:t>gender-equitable teaching methods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Supporting programs that </a:t>
            </a:r>
            <a:r>
              <a:rPr lang="en-US" sz="1200" b="1" i="0" u="none" strike="noStrike" baseline="0" dirty="0">
                <a:solidFill>
                  <a:srgbClr val="1F1F1F"/>
                </a:solidFill>
                <a:latin typeface="Arial" panose="020B0604020202020204" pitchFamily="34" charset="0"/>
                <a:cs typeface="Arial" panose="020B0604020202020204" pitchFamily="34" charset="0"/>
              </a:rPr>
              <a:t>promote teachers and women as mentors for girls </a:t>
            </a:r>
            <a:r>
              <a:rPr lang="en-US" sz="1200" b="0" i="0" u="none" strike="noStrike" baseline="0" dirty="0">
                <a:solidFill>
                  <a:srgbClr val="1F1F1F"/>
                </a:solidFill>
                <a:latin typeface="Arial" panose="020B0604020202020204" pitchFamily="34" charset="0"/>
                <a:cs typeface="Arial" panose="020B0604020202020204" pitchFamily="34" charset="0"/>
              </a:rPr>
              <a:t>in communities </a:t>
            </a: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810528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2400"/>
              </a:spcAft>
              <a:buFont typeface="Arial" panose="020B0604020202020204" pitchFamily="34" charset="0"/>
              <a:buChar char="•"/>
            </a:pPr>
            <a:r>
              <a:rPr lang="en-US" sz="1200" i="0" u="none" strike="noStrike" baseline="0" dirty="0">
                <a:latin typeface="Arial" panose="020B0604020202020204" pitchFamily="34" charset="0"/>
                <a:cs typeface="Arial" panose="020B0604020202020204" pitchFamily="34" charset="0"/>
              </a:rPr>
              <a:t>Economic Incentives</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Targeted resources to parents and/or students, in the form of </a:t>
            </a:r>
            <a:r>
              <a:rPr lang="en-US" sz="1200" b="1" i="0" u="none" strike="noStrike" baseline="0" dirty="0">
                <a:solidFill>
                  <a:srgbClr val="211D1E"/>
                </a:solidFill>
                <a:latin typeface="Arial" panose="020B0604020202020204" pitchFamily="34" charset="0"/>
                <a:cs typeface="Arial" panose="020B0604020202020204" pitchFamily="34" charset="0"/>
              </a:rPr>
              <a:t>stipends and cash transfers</a:t>
            </a:r>
            <a:r>
              <a:rPr lang="en-US" sz="1200" b="0" i="0" u="none" strike="noStrike" baseline="0" dirty="0">
                <a:solidFill>
                  <a:srgbClr val="211D1E"/>
                </a:solidFill>
                <a:latin typeface="Arial" panose="020B0604020202020204" pitchFamily="34" charset="0"/>
                <a:cs typeface="Arial" panose="020B0604020202020204" pitchFamily="34" charset="0"/>
              </a:rPr>
              <a:t>, improve girls’ access to school as well as their retention and progression in school. </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In poor settings, even small amounts of cash may be sufficient to significantly increase participation of girls in school (</a:t>
            </a:r>
            <a:r>
              <a:rPr lang="en-US" sz="1200" b="0" i="0" u="none" strike="noStrike" baseline="0" dirty="0" err="1">
                <a:solidFill>
                  <a:srgbClr val="211D1E"/>
                </a:solidFill>
                <a:latin typeface="Arial" panose="020B0604020202020204" pitchFamily="34" charset="0"/>
                <a:cs typeface="Arial" panose="020B0604020202020204" pitchFamily="34" charset="0"/>
              </a:rPr>
              <a:t>Unterhalter</a:t>
            </a:r>
            <a:r>
              <a:rPr lang="en-US" sz="1200" b="0" i="0" u="none" strike="noStrike" baseline="0" dirty="0">
                <a:solidFill>
                  <a:srgbClr val="211D1E"/>
                </a:solidFill>
                <a:latin typeface="Arial" panose="020B0604020202020204" pitchFamily="34" charset="0"/>
                <a:cs typeface="Arial" panose="020B0604020202020204" pitchFamily="34" charset="0"/>
              </a:rPr>
              <a:t> et al., 2014). </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 health sector can partner with the education and other sectors to support such cash and non-cash transfers. </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Identifying the appropriate beneficiaries is a critical factor in the effectiveness of these interventions. Resources should be directed to the populations most in need and to students at grade levels where dropouts are most likely to occur. </a:t>
            </a:r>
          </a:p>
          <a:p>
            <a:pPr marL="628650" lvl="1" indent="-171450" algn="l">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Another important aspect of targeting the resources is </a:t>
            </a:r>
            <a:r>
              <a:rPr lang="en-US" sz="1200" b="1" i="0" u="none" strike="noStrike" baseline="0" dirty="0">
                <a:solidFill>
                  <a:srgbClr val="211D1E"/>
                </a:solidFill>
                <a:latin typeface="Arial" panose="020B0604020202020204" pitchFamily="34" charset="0"/>
                <a:cs typeface="Arial" panose="020B0604020202020204" pitchFamily="34" charset="0"/>
              </a:rPr>
              <a:t>to ensure eligibility criteria are transparent, objective, well-understood by communities, and perceived to be fair </a:t>
            </a:r>
            <a:r>
              <a:rPr lang="en-US" sz="1200" b="0" i="0" u="none" strike="noStrike" baseline="0" dirty="0">
                <a:solidFill>
                  <a:srgbClr val="211D1E"/>
                </a:solidFill>
                <a:latin typeface="Arial" panose="020B0604020202020204" pitchFamily="34" charset="0"/>
                <a:cs typeface="Arial" panose="020B0604020202020204" pitchFamily="34" charset="0"/>
              </a:rPr>
              <a:t>(</a:t>
            </a:r>
            <a:r>
              <a:rPr lang="en-US" sz="1200" b="0" i="0" u="none" strike="noStrike" baseline="0" dirty="0" err="1">
                <a:solidFill>
                  <a:srgbClr val="211D1E"/>
                </a:solidFill>
                <a:latin typeface="Arial" panose="020B0604020202020204" pitchFamily="34" charset="0"/>
                <a:cs typeface="Arial" panose="020B0604020202020204" pitchFamily="34" charset="0"/>
              </a:rPr>
              <a:t>Unterhalter</a:t>
            </a:r>
            <a:r>
              <a:rPr lang="en-US" sz="1200" b="0" i="0" u="none" strike="noStrike" baseline="0" dirty="0">
                <a:solidFill>
                  <a:srgbClr val="211D1E"/>
                </a:solidFill>
                <a:latin typeface="Arial" panose="020B0604020202020204" pitchFamily="34" charset="0"/>
                <a:cs typeface="Arial" panose="020B0604020202020204" pitchFamily="34" charset="0"/>
              </a:rPr>
              <a:t> et al., 2014). </a:t>
            </a: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3672204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2400"/>
              </a:spcAft>
              <a:buFont typeface="Arial" panose="020B0604020202020204" pitchFamily="34" charset="0"/>
              <a:buChar char="•"/>
            </a:pPr>
            <a:r>
              <a:rPr lang="en-US" sz="1200" b="0" dirty="0">
                <a:latin typeface="Arial" panose="020B0604020202020204" pitchFamily="34" charset="0"/>
                <a:cs typeface="Arial" panose="020B0604020202020204" pitchFamily="34" charset="0"/>
              </a:rPr>
              <a:t>Linking Health and Education</a:t>
            </a:r>
          </a:p>
          <a:p>
            <a:pPr marL="628650" lvl="1"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Coupling health interventions with school-based programs may help improve girls’ attendance and participation in schools. </a:t>
            </a:r>
          </a:p>
          <a:p>
            <a:pPr marL="628650" lvl="1"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Cross-sectoral programs need to provide more robust evidence that these programs contribute to improved health outcomes as well as health knowledge and behaviors (Doyle et al., 2010; Plummer et al., 2007). Examples of health interventions in schools include: </a:t>
            </a:r>
          </a:p>
          <a:p>
            <a:pPr marL="1085850" lvl="2" indent="-171450" algn="l">
              <a:spcAft>
                <a:spcPts val="2400"/>
              </a:spcAf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School-based feeding programs </a:t>
            </a:r>
            <a:r>
              <a:rPr lang="en-US" sz="1200" b="0" i="0" u="none" strike="noStrike" baseline="0" dirty="0">
                <a:solidFill>
                  <a:srgbClr val="1F1F1F"/>
                </a:solidFill>
                <a:latin typeface="Arial" panose="020B0604020202020204" pitchFamily="34" charset="0"/>
                <a:cs typeface="Arial" panose="020B0604020202020204" pitchFamily="34" charset="0"/>
              </a:rPr>
              <a:t>or take-home food rations for girls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Linking </a:t>
            </a:r>
            <a:r>
              <a:rPr lang="en-US" sz="1200" b="1" i="0" u="none" strike="noStrike" baseline="0" dirty="0">
                <a:solidFill>
                  <a:srgbClr val="1F1F1F"/>
                </a:solidFill>
                <a:latin typeface="Arial" panose="020B0604020202020204" pitchFamily="34" charset="0"/>
                <a:cs typeface="Arial" panose="020B0604020202020204" pitchFamily="34" charset="0"/>
              </a:rPr>
              <a:t>community-based health care </a:t>
            </a:r>
            <a:r>
              <a:rPr lang="en-US" sz="1200" b="0" i="0" u="none" strike="noStrike" baseline="0" dirty="0">
                <a:solidFill>
                  <a:srgbClr val="1F1F1F"/>
                </a:solidFill>
                <a:latin typeface="Arial" panose="020B0604020202020204" pitchFamily="34" charset="0"/>
                <a:cs typeface="Arial" panose="020B0604020202020204" pitchFamily="34" charset="0"/>
              </a:rPr>
              <a:t>activities and workers to schools </a:t>
            </a:r>
          </a:p>
          <a:p>
            <a:pPr marL="1085850" lvl="2" indent="-171450" algn="l">
              <a:spcAft>
                <a:spcPts val="2400"/>
              </a:spcAft>
              <a:buFont typeface="Arial" panose="020B0604020202020204" pitchFamily="34" charset="0"/>
              <a:buChar char="•"/>
            </a:pPr>
            <a:r>
              <a:rPr lang="en-US" sz="1200" b="0" i="0" u="none" strike="noStrike" baseline="0" dirty="0">
                <a:solidFill>
                  <a:srgbClr val="1F1F1F"/>
                </a:solidFill>
                <a:latin typeface="Arial" panose="020B0604020202020204" pitchFamily="34" charset="0"/>
                <a:cs typeface="Arial" panose="020B0604020202020204" pitchFamily="34" charset="0"/>
              </a:rPr>
              <a:t>Linking health services such as counseling, contraception, and testing and treatment for sexually transmitted infections and HIV </a:t>
            </a:r>
          </a:p>
          <a:p>
            <a:pPr marL="1085850" lvl="2" indent="-171450" algn="l">
              <a:spcAft>
                <a:spcPts val="2400"/>
              </a:spcAft>
              <a:buFont typeface="Arial" panose="020B0604020202020204" pitchFamily="34" charset="0"/>
              <a:buChar char="•"/>
            </a:pPr>
            <a:r>
              <a:rPr lang="en-US" sz="1200" b="1" i="0" u="none" strike="noStrike" baseline="0" dirty="0">
                <a:solidFill>
                  <a:srgbClr val="1F1F1F"/>
                </a:solidFill>
                <a:latin typeface="Arial" panose="020B0604020202020204" pitchFamily="34" charset="0"/>
                <a:cs typeface="Arial" panose="020B0604020202020204" pitchFamily="34" charset="0"/>
              </a:rPr>
              <a:t>Ensuring boys and girls have information </a:t>
            </a:r>
            <a:r>
              <a:rPr lang="en-US" sz="1200" b="0" i="0" u="none" strike="noStrike" baseline="0" dirty="0">
                <a:solidFill>
                  <a:srgbClr val="1F1F1F"/>
                </a:solidFill>
                <a:latin typeface="Arial" panose="020B0604020202020204" pitchFamily="34" charset="0"/>
                <a:cs typeface="Arial" panose="020B0604020202020204" pitchFamily="34" charset="0"/>
              </a:rPr>
              <a:t>about sexual and reproductive health issues </a:t>
            </a:r>
            <a:endParaRPr lang="en-US" sz="1200" b="0" i="0" u="none"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1567737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1" u="none" strike="noStrike" baseline="0" dirty="0">
                <a:solidFill>
                  <a:srgbClr val="221E1F"/>
                </a:solidFill>
                <a:latin typeface="Arial" panose="020B0604020202020204" pitchFamily="34" charset="0"/>
                <a:cs typeface="Arial" panose="020B0604020202020204" pitchFamily="34" charset="0"/>
              </a:rPr>
              <a:t>First Principles: Designing Effective Education Programs for School Health in Developing Countries Compendium </a:t>
            </a:r>
            <a:r>
              <a:rPr lang="en-US" sz="1200" b="0" i="0" u="none" strike="noStrike" baseline="0" dirty="0">
                <a:solidFill>
                  <a:srgbClr val="221E1F"/>
                </a:solidFill>
                <a:latin typeface="Arial" panose="020B0604020202020204" pitchFamily="34" charset="0"/>
                <a:cs typeface="Arial" panose="020B0604020202020204" pitchFamily="34" charset="0"/>
              </a:rPr>
              <a:t>provides an overview and guidance for designing and implementing programs that support and integrate school health and nutrition and education programs in developing countries. Available at: </a:t>
            </a:r>
            <a:r>
              <a:rPr lang="en-US" sz="1200" b="0" i="0" u="sng" strike="noStrike" baseline="0" dirty="0">
                <a:solidFill>
                  <a:srgbClr val="0E55A7"/>
                </a:solidFill>
                <a:latin typeface="Arial" panose="020B0604020202020204" pitchFamily="34" charset="0"/>
                <a:cs typeface="Arial" panose="020B0604020202020204" pitchFamily="34" charset="0"/>
              </a:rPr>
              <a:t>https://www.edu-links.org/resources/first-principles-designing-effective-education-programs-5</a:t>
            </a:r>
          </a:p>
          <a:p>
            <a:pPr algn="l"/>
            <a:endParaRPr lang="en-US" sz="1200" b="0" i="0" u="none" strike="noStrike" baseline="0" dirty="0">
              <a:solidFill>
                <a:srgbClr val="0E55A7"/>
              </a:solidFill>
              <a:latin typeface="Arial" panose="020B0604020202020204" pitchFamily="34" charset="0"/>
              <a:cs typeface="Arial" panose="020B0604020202020204" pitchFamily="34" charset="0"/>
            </a:endParaRPr>
          </a:p>
          <a:p>
            <a:pPr algn="l"/>
            <a:r>
              <a:rPr lang="en-US" sz="1200" b="1" i="1" u="none" strike="noStrike" baseline="0" dirty="0">
                <a:solidFill>
                  <a:srgbClr val="221E1F"/>
                </a:solidFill>
                <a:latin typeface="Arial" panose="020B0604020202020204" pitchFamily="34" charset="0"/>
                <a:cs typeface="Arial" panose="020B0604020202020204" pitchFamily="34" charset="0"/>
              </a:rPr>
              <a:t>Girls Education, Empowerment, and Transitions to Adulthood: The Case for a Shared Agenda </a:t>
            </a:r>
            <a:r>
              <a:rPr lang="en-US" sz="1200" b="0" i="0" u="none" strike="noStrike" baseline="0" dirty="0">
                <a:solidFill>
                  <a:srgbClr val="221E1F"/>
                </a:solidFill>
                <a:latin typeface="Arial" panose="020B0604020202020204" pitchFamily="34" charset="0"/>
                <a:cs typeface="Arial" panose="020B0604020202020204" pitchFamily="34" charset="0"/>
              </a:rPr>
              <a:t>makes a case for why leveraging education to facilitate girls’ transitions to healthy, safe, and productive adulthood is the single most important development investment that can be made. Available at: </a:t>
            </a:r>
            <a:r>
              <a:rPr lang="en-US" sz="1200" b="0" i="0" u="sng" strike="noStrike" baseline="0" dirty="0">
                <a:solidFill>
                  <a:srgbClr val="0E55A7"/>
                </a:solidFill>
                <a:latin typeface="Arial" panose="020B0604020202020204" pitchFamily="34" charset="0"/>
                <a:cs typeface="Arial" panose="020B0604020202020204" pitchFamily="34" charset="0"/>
              </a:rPr>
              <a:t>http://www.icrw.org/publications/girls-education-empowerment-and-transitions-adulthood </a:t>
            </a:r>
          </a:p>
          <a:p>
            <a:pPr algn="l"/>
            <a:endParaRPr lang="en-US" sz="1200" b="0" i="0" u="none" strike="noStrike" baseline="0" dirty="0">
              <a:solidFill>
                <a:srgbClr val="0E55A7"/>
              </a:solidFill>
              <a:latin typeface="Arial" panose="020B0604020202020204" pitchFamily="34" charset="0"/>
              <a:cs typeface="Arial" panose="020B0604020202020204" pitchFamily="34" charset="0"/>
            </a:endParaRPr>
          </a:p>
          <a:p>
            <a:pPr algn="l"/>
            <a:r>
              <a:rPr lang="en-US" sz="1200" b="1" i="1" u="none" strike="noStrike" baseline="0" dirty="0">
                <a:solidFill>
                  <a:srgbClr val="221E1F"/>
                </a:solidFill>
                <a:latin typeface="Arial" panose="020B0604020202020204" pitchFamily="34" charset="0"/>
                <a:cs typeface="Arial" panose="020B0604020202020204" pitchFamily="34" charset="0"/>
              </a:rPr>
              <a:t>Safe Schools Program (Doorways): Replication Phase </a:t>
            </a:r>
            <a:r>
              <a:rPr lang="en-US" sz="1200" b="0" i="0" u="none" strike="noStrike" baseline="0" dirty="0">
                <a:solidFill>
                  <a:srgbClr val="221E1F"/>
                </a:solidFill>
                <a:latin typeface="Arial" panose="020B0604020202020204" pitchFamily="34" charset="0"/>
                <a:cs typeface="Arial" panose="020B0604020202020204" pitchFamily="34" charset="0"/>
              </a:rPr>
              <a:t>is a training program to enable teachers, community members, and students to prevent and respond to school-related gender-based violence. Available at: </a:t>
            </a:r>
            <a:r>
              <a:rPr lang="en-US" sz="1200" b="0" i="0" u="sng" strike="noStrike" baseline="0" dirty="0">
                <a:solidFill>
                  <a:srgbClr val="0E55A7"/>
                </a:solidFill>
                <a:latin typeface="Arial" panose="020B0604020202020204" pitchFamily="34" charset="0"/>
                <a:cs typeface="Arial" panose="020B0604020202020204" pitchFamily="34" charset="0"/>
              </a:rPr>
              <a:t>https://www.ungei.org/publication/doorways-i-student-training-manual-school-related-gender-based-violence-prevention-and</a:t>
            </a:r>
          </a:p>
          <a:p>
            <a:pPr algn="l"/>
            <a:endParaRPr lang="en-US" sz="1200" b="0" i="0" u="none" strike="noStrike" baseline="0" dirty="0">
              <a:solidFill>
                <a:srgbClr val="0E55A7"/>
              </a:solidFill>
              <a:latin typeface="Arial" panose="020B0604020202020204" pitchFamily="34" charset="0"/>
              <a:cs typeface="Arial" panose="020B0604020202020204" pitchFamily="34" charset="0"/>
            </a:endParaRPr>
          </a:p>
          <a:p>
            <a:pPr algn="l"/>
            <a:r>
              <a:rPr lang="en-US" sz="1200" b="1" i="1" u="none" strike="noStrike" baseline="0" dirty="0">
                <a:solidFill>
                  <a:srgbClr val="221E1F"/>
                </a:solidFill>
                <a:latin typeface="Arial" panose="020B0604020202020204" pitchFamily="34" charset="0"/>
                <a:cs typeface="Arial" panose="020B0604020202020204" pitchFamily="34" charset="0"/>
              </a:rPr>
              <a:t>Quality Education for All Children? What Works in Education in Developing Countries</a:t>
            </a:r>
            <a:r>
              <a:rPr lang="en-US" sz="1200" b="1" i="0" u="none" strike="noStrike" baseline="0" dirty="0">
                <a:solidFill>
                  <a:srgbClr val="221E1F"/>
                </a:solidFill>
                <a:latin typeface="Arial" panose="020B0604020202020204" pitchFamily="34" charset="0"/>
                <a:cs typeface="Arial" panose="020B0604020202020204" pitchFamily="34" charset="0"/>
              </a:rPr>
              <a:t> </a:t>
            </a:r>
            <a:r>
              <a:rPr lang="en-US" sz="1200" b="0" i="0" u="none" strike="noStrike" baseline="0" dirty="0">
                <a:solidFill>
                  <a:srgbClr val="221E1F"/>
                </a:solidFill>
                <a:latin typeface="Arial" panose="020B0604020202020204" pitchFamily="34" charset="0"/>
                <a:cs typeface="Arial" panose="020B0604020202020204" pitchFamily="34" charset="0"/>
              </a:rPr>
              <a:t>includes analysis of a range of school interventions from 75 studies. Available at: </a:t>
            </a:r>
            <a:r>
              <a:rPr lang="en-US" sz="1200" b="0" i="0" u="sng" strike="noStrike" baseline="0" dirty="0">
                <a:solidFill>
                  <a:srgbClr val="0E55A7"/>
                </a:solidFill>
                <a:latin typeface="Arial" panose="020B0604020202020204" pitchFamily="34" charset="0"/>
                <a:cs typeface="Arial" panose="020B0604020202020204" pitchFamily="34" charset="0"/>
              </a:rPr>
              <a:t>https://www.3ieimpact.org/evidence-hub/publications/working-papers/quality-education-all-children-what-works-education</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Subscribe to the HIPs Newsletter here (</a:t>
            </a:r>
            <a:r>
              <a:rPr lang="en-US" dirty="0"/>
              <a:t>copy and paste this link into your web browser)</a:t>
            </a:r>
            <a:r>
              <a:rPr lang="en-US" dirty="0">
                <a:latin typeface="+mn-lt"/>
              </a:rPr>
              <a:t>: </a:t>
            </a:r>
            <a:r>
              <a:rPr lang="en-US" u="sng" dirty="0">
                <a:latin typeface="+mn-lt"/>
              </a:rPr>
              <a:t>https://mailchi.mp/76703a3652c9/hips-newsletter-sign-up</a:t>
            </a:r>
          </a:p>
          <a:p>
            <a:endParaRPr lang="en-US" dirty="0">
              <a:latin typeface="+mn-lt"/>
            </a:endParaRPr>
          </a:p>
          <a:p>
            <a:r>
              <a:rPr lang="en-US" dirty="0">
                <a:latin typeface="+mn-lt"/>
              </a:rPr>
              <a:t>Please visit the five areas of our website to learn more about the HIPs: </a:t>
            </a:r>
          </a:p>
          <a:p>
            <a:pPr marL="171450" indent="-171450">
              <a:buFont typeface="Arial" panose="020B0604020202020204" pitchFamily="34" charset="0"/>
              <a:buChar char="•"/>
            </a:pPr>
            <a:r>
              <a:rPr lang="en-US" dirty="0">
                <a:latin typeface="+mn-lt"/>
              </a:rPr>
              <a:t>HIP Products (</a:t>
            </a:r>
            <a:r>
              <a:rPr lang="en-US" dirty="0"/>
              <a:t>copy and paste this link into your web browser)</a:t>
            </a:r>
            <a:r>
              <a:rPr lang="en-US" dirty="0">
                <a:latin typeface="+mn-lt"/>
              </a:rPr>
              <a:t>: </a:t>
            </a:r>
            <a:r>
              <a:rPr lang="en-US" u="sng" dirty="0">
                <a:latin typeface="+mn-lt"/>
              </a:rPr>
              <a:t>https://www.fphighimpactpractices.org/hip-products/</a:t>
            </a:r>
          </a:p>
          <a:p>
            <a:pPr marL="171450" indent="-171450">
              <a:buFont typeface="Arial" panose="020B0604020202020204" pitchFamily="34" charset="0"/>
              <a:buChar char="•"/>
            </a:pPr>
            <a:r>
              <a:rPr lang="en-US" dirty="0">
                <a:latin typeface="+mn-lt"/>
              </a:rPr>
              <a:t>Resources (</a:t>
            </a:r>
            <a:r>
              <a:rPr lang="en-US" dirty="0"/>
              <a:t>copy and paste this link into your web browser)</a:t>
            </a:r>
            <a:r>
              <a:rPr lang="en-US" dirty="0">
                <a:latin typeface="+mn-lt"/>
              </a:rPr>
              <a:t>: </a:t>
            </a:r>
            <a:r>
              <a:rPr lang="en-US" u="sng" dirty="0">
                <a:latin typeface="+mn-lt"/>
              </a:rPr>
              <a:t>https://www.fphighimpactpractices.org/resources/</a:t>
            </a:r>
          </a:p>
          <a:p>
            <a:pPr marL="171450" indent="-171450">
              <a:buFont typeface="Arial" panose="020B0604020202020204" pitchFamily="34" charset="0"/>
              <a:buChar char="•"/>
            </a:pPr>
            <a:r>
              <a:rPr lang="en-US" dirty="0">
                <a:latin typeface="+mn-lt"/>
              </a:rPr>
              <a:t>Engage (</a:t>
            </a:r>
            <a:r>
              <a:rPr lang="en-US" dirty="0"/>
              <a:t>copy and paste this link into your web browser)</a:t>
            </a:r>
            <a:r>
              <a:rPr lang="en-US" dirty="0">
                <a:latin typeface="+mn-lt"/>
              </a:rPr>
              <a:t>: </a:t>
            </a:r>
            <a:r>
              <a:rPr lang="en-US" u="sng" dirty="0">
                <a:latin typeface="+mn-lt"/>
              </a:rPr>
              <a:t>https://www.fphighimpactpractices.org/engage-with-the-hips/</a:t>
            </a:r>
          </a:p>
          <a:p>
            <a:pPr marL="171450" indent="-171450">
              <a:buFont typeface="Arial" panose="020B0604020202020204" pitchFamily="34" charset="0"/>
              <a:buChar char="•"/>
            </a:pPr>
            <a:r>
              <a:rPr lang="en-US" dirty="0">
                <a:latin typeface="+mn-lt"/>
              </a:rPr>
              <a:t>Overview (</a:t>
            </a:r>
            <a:r>
              <a:rPr lang="en-US" dirty="0"/>
              <a:t>copy and paste this link into your web browser)</a:t>
            </a:r>
            <a:r>
              <a:rPr lang="en-US" dirty="0">
                <a:latin typeface="+mn-lt"/>
              </a:rPr>
              <a:t>: </a:t>
            </a:r>
            <a:r>
              <a:rPr lang="en-US" u="sng" dirty="0">
                <a:latin typeface="+mn-lt"/>
              </a:rPr>
              <a:t>https://www.fphighimpactpractices.org/overview/</a:t>
            </a:r>
          </a:p>
          <a:p>
            <a:pPr marL="171450" indent="-171450">
              <a:buFont typeface="Arial" panose="020B0604020202020204" pitchFamily="34" charset="0"/>
              <a:buChar char="•"/>
            </a:pPr>
            <a:r>
              <a:rPr lang="en-US" dirty="0">
                <a:latin typeface="+mn-lt"/>
              </a:rPr>
              <a:t>About Us (</a:t>
            </a:r>
            <a:r>
              <a:rPr lang="en-US" dirty="0"/>
              <a:t>copy and paste this link into your web browser)</a:t>
            </a:r>
            <a:r>
              <a:rPr lang="en-US" dirty="0">
                <a:latin typeface="+mn-lt"/>
              </a:rPr>
              <a:t>: </a:t>
            </a:r>
            <a:r>
              <a:rPr lang="en-US" u="sng" dirty="0">
                <a:latin typeface="+mn-lt"/>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latin typeface="Arial" panose="020B0604020202020204" pitchFamily="34" charset="0"/>
                <a:cs typeface="Arial" panose="020B0604020202020204" pitchFamily="34" charset="0"/>
              </a:rPr>
            </a:br>
            <a:r>
              <a:rPr lang="en-US" sz="1200" b="0" i="0" dirty="0">
                <a:solidFill>
                  <a:srgbClr val="3E3F42"/>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rgbClr val="3E3F42"/>
              </a:solidFill>
              <a:effectLst/>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HIPs are identified based on demonstrated magnitude of </a:t>
            </a:r>
            <a:r>
              <a:rPr lang="en-US" sz="1200" b="0" i="1" u="none" strike="noStrike" baseline="0" dirty="0">
                <a:latin typeface="Arial" panose="020B0604020202020204" pitchFamily="34" charset="0"/>
                <a:cs typeface="Arial" panose="020B0604020202020204" pitchFamily="34" charset="0"/>
              </a:rPr>
              <a:t>impact </a:t>
            </a:r>
            <a:r>
              <a:rPr lang="en-US" sz="1200" b="0" i="0" u="none" strike="noStrike" baseline="0" dirty="0">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rgbClr val="054A8E"/>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A 2-pager overview of the HIPs is available in an online and a downloadable PDF format here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Educating Girls is an Enabling Environment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a:p>
            <a:pPr marL="0" indent="0">
              <a:buSzPts val="180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Investments that promote keeping girls in school, particularly in secondary school, have far-reaching and long-term health and development benefits for individuals, families, and communities.</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The purpose of this brief is to describe the relationship of girls’ education on family planning and reproductive health and behaviors; highlight evidence-based practices that increase girls’ enrollment, retention, and participation in school; and provide recommendations for how the </a:t>
            </a:r>
            <a:r>
              <a:rPr lang="en-US" sz="1200" b="1" i="0" u="none" strike="noStrike" baseline="0" dirty="0">
                <a:solidFill>
                  <a:srgbClr val="1E1E1E"/>
                </a:solidFill>
                <a:latin typeface="Arial" panose="020B0604020202020204" pitchFamily="34" charset="0"/>
                <a:cs typeface="Arial" panose="020B0604020202020204" pitchFamily="34" charset="0"/>
              </a:rPr>
              <a:t>health sector</a:t>
            </a:r>
            <a:r>
              <a:rPr lang="en-US" sz="1200" b="0" i="0" u="none" strike="noStrike" baseline="0" dirty="0">
                <a:solidFill>
                  <a:srgbClr val="1E1E1E"/>
                </a:solidFill>
                <a:latin typeface="Arial" panose="020B0604020202020204" pitchFamily="34" charset="0"/>
                <a:cs typeface="Arial" panose="020B0604020202020204" pitchFamily="34" charset="0"/>
              </a:rPr>
              <a:t> can help support keeping girls in school.</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Educating girls helps improve gender equity by increasing agency and empowering girls to engage in decision-making that affects their families and the development of their communities.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Access to high-quality contraceptive services for young people plays a key role in helping girls avoid an unintended pregnancy in order to pursue their educational goals.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 2011, 57 million children globally were not in school. More than one-half of the world’s out-of-school children live in sub-Saharan Africa (EFA Global Monitoring Report team, 2014).</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Although gender disparities in education are narrowing, UNESCO estimates that only 29% of primary-school-age children live in countries that have achieved gender parity (that is, equal participation for girls and boys in school) at the secondary level, and only 15% live in countries with gender parity at the upper secondary level (Fiske, 2012).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https://www.fphighimpactpractices.org/briefs/educating-girls/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2400"/>
              </a:spcAft>
              <a:buFont typeface="Arial" panose="020B0604020202020204" pitchFamily="34" charset="0"/>
              <a:buNone/>
            </a:pPr>
            <a:r>
              <a:rPr lang="en-US" sz="1800" b="0" i="0" u="none" strike="noStrike" baseline="0" dirty="0">
                <a:solidFill>
                  <a:srgbClr val="1F1F1F"/>
                </a:solidFill>
                <a:latin typeface="Arial" panose="020B0604020202020204" pitchFamily="34" charset="0"/>
                <a:cs typeface="Arial" panose="020B0604020202020204" pitchFamily="34" charset="0"/>
              </a:rPr>
              <a:t>Strong associations between education and reproductive behavior are observed consistently across a wide variety of social and economic settings and over time. </a:t>
            </a:r>
          </a:p>
          <a:p>
            <a:pPr marL="0" indent="0" algn="l">
              <a:spcAft>
                <a:spcPts val="2400"/>
              </a:spcAft>
              <a:buFont typeface="Arial" panose="020B0604020202020204" pitchFamily="34" charset="0"/>
              <a:buNone/>
            </a:pPr>
            <a:endParaRPr lang="en-US" sz="1200" b="0" i="0" u="none" strike="noStrike" baseline="0" dirty="0">
              <a:latin typeface="Arial" panose="020B0604020202020204" pitchFamily="34" charset="0"/>
              <a:cs typeface="Arial" panose="020B0604020202020204" pitchFamily="34" charset="0"/>
            </a:endParaRPr>
          </a:p>
          <a:p>
            <a:pPr marL="171450" indent="-171450" algn="l">
              <a:spcAft>
                <a:spcPts val="2400"/>
              </a:spcAft>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Educated women are </a:t>
            </a:r>
            <a:r>
              <a:rPr lang="en-US" sz="1200" b="1" i="0" u="none" strike="noStrike" baseline="0" dirty="0">
                <a:latin typeface="Arial" panose="020B0604020202020204" pitchFamily="34" charset="0"/>
                <a:cs typeface="Arial" panose="020B0604020202020204" pitchFamily="34" charset="0"/>
              </a:rPr>
              <a:t>more likely to delay marriage and first births </a:t>
            </a:r>
            <a:r>
              <a:rPr lang="en-US" sz="1200" b="0" i="0" u="none" strike="noStrike" baseline="0" dirty="0">
                <a:latin typeface="Arial" panose="020B0604020202020204" pitchFamily="34" charset="0"/>
                <a:cs typeface="Arial" panose="020B0604020202020204" pitchFamily="34" charset="0"/>
              </a:rPr>
              <a:t>as well as engage in other protective health behaviors.</a:t>
            </a:r>
          </a:p>
          <a:p>
            <a:pPr marL="628650" lvl="1" indent="-171450" algn="l">
              <a:spcAft>
                <a:spcPts val="2400"/>
              </a:spcAft>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Research in developing countries shows that girls who attend formal school delay sexual initiation, marry and start childbearing at older ages, and have lower rates of HIV and other reproductive morbidities (Lloyd, 2005).</a:t>
            </a:r>
            <a:endParaRPr lang="en-US" sz="1200" b="0" i="1" u="none" strike="noStrike" baseline="0" dirty="0">
              <a:latin typeface="Arial" panose="020B0604020202020204" pitchFamily="34" charset="0"/>
              <a:cs typeface="Arial" panose="020B0604020202020204" pitchFamily="34" charset="0"/>
            </a:endParaRPr>
          </a:p>
          <a:p>
            <a:pPr marL="171450" indent="-171450" algn="l">
              <a:spcAft>
                <a:spcPts val="2400"/>
              </a:spcAft>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Women’s education is associated with a wide range of </a:t>
            </a:r>
            <a:r>
              <a:rPr lang="en-US" sz="1200" b="1" i="0" u="none" strike="noStrike" baseline="0" dirty="0">
                <a:latin typeface="Arial" panose="020B0604020202020204" pitchFamily="34" charset="0"/>
                <a:cs typeface="Arial" panose="020B0604020202020204" pitchFamily="34" charset="0"/>
              </a:rPr>
              <a:t>positive child health outcomes</a:t>
            </a:r>
            <a:r>
              <a:rPr lang="en-US" sz="1200" b="0" i="0" u="none" strike="noStrike" baseline="0" dirty="0">
                <a:latin typeface="Arial" panose="020B0604020202020204" pitchFamily="34" charset="0"/>
                <a:cs typeface="Arial" panose="020B0604020202020204" pitchFamily="34" charset="0"/>
              </a:rPr>
              <a:t>.</a:t>
            </a:r>
          </a:p>
          <a:p>
            <a:pPr marL="628650" lvl="1" indent="-171450" algn="l">
              <a:spcAft>
                <a:spcPts val="2400"/>
              </a:spcAft>
              <a:buFont typeface="Arial" panose="020B0604020202020204" pitchFamily="34" charset="0"/>
              <a:buChar char="•"/>
            </a:pPr>
            <a:r>
              <a:rPr lang="en-US" sz="1800" b="0" i="0" u="none" strike="noStrike" baseline="0" dirty="0">
                <a:solidFill>
                  <a:srgbClr val="1F1F1F"/>
                </a:solidFill>
                <a:latin typeface="Arial" panose="020B0604020202020204" pitchFamily="34" charset="0"/>
                <a:cs typeface="Arial" panose="020B0604020202020204" pitchFamily="34" charset="0"/>
              </a:rPr>
              <a:t>Each additional year of mothers’ education increases the chance of mothers using prenatal care (Currie and Moretti, 2003). </a:t>
            </a:r>
          </a:p>
          <a:p>
            <a:pPr marL="628650" lvl="1" indent="-171450" algn="l">
              <a:spcAft>
                <a:spcPts val="2400"/>
              </a:spcAft>
              <a:buFont typeface="Arial" panose="020B0604020202020204" pitchFamily="34" charset="0"/>
              <a:buChar char="•"/>
            </a:pPr>
            <a:r>
              <a:rPr lang="en-US" sz="1800" b="0" i="0" u="none" strike="noStrike" baseline="0" dirty="0">
                <a:solidFill>
                  <a:srgbClr val="1F1F1F"/>
                </a:solidFill>
                <a:latin typeface="Arial" panose="020B0604020202020204" pitchFamily="34" charset="0"/>
                <a:cs typeface="Arial" panose="020B0604020202020204" pitchFamily="34" charset="0"/>
              </a:rPr>
              <a:t>Children of educated mothers are more likely than children of uneducated mothers to have higher birth weights, less likely to die in infancy, and more likely to be immunized (</a:t>
            </a:r>
            <a:r>
              <a:rPr lang="en-US" sz="1800" b="0" i="0" u="none" strike="noStrike" baseline="0" dirty="0" err="1">
                <a:solidFill>
                  <a:srgbClr val="1F1F1F"/>
                </a:solidFill>
                <a:latin typeface="Arial" panose="020B0604020202020204" pitchFamily="34" charset="0"/>
                <a:cs typeface="Arial" panose="020B0604020202020204" pitchFamily="34" charset="0"/>
              </a:rPr>
              <a:t>Muula</a:t>
            </a:r>
            <a:r>
              <a:rPr lang="en-US" sz="1800" b="0" i="0" u="none" strike="noStrike" baseline="0" dirty="0">
                <a:solidFill>
                  <a:srgbClr val="1F1F1F"/>
                </a:solidFill>
                <a:latin typeface="Arial" panose="020B0604020202020204" pitchFamily="34" charset="0"/>
                <a:cs typeface="Arial" panose="020B0604020202020204" pitchFamily="34" charset="0"/>
              </a:rPr>
              <a:t> et al., 2011; Chou et al., 2007). </a:t>
            </a:r>
          </a:p>
          <a:p>
            <a:pPr marL="628650" lvl="1" indent="-171450" algn="l">
              <a:spcAft>
                <a:spcPts val="2400"/>
              </a:spcAft>
              <a:buFont typeface="Arial" panose="020B0604020202020204" pitchFamily="34" charset="0"/>
              <a:buChar char="•"/>
            </a:pPr>
            <a:r>
              <a:rPr lang="en-US" sz="1800" b="0" i="0" u="none" strike="noStrike" baseline="0" dirty="0">
                <a:solidFill>
                  <a:srgbClr val="1F1F1F"/>
                </a:solidFill>
                <a:latin typeface="Arial" panose="020B0604020202020204" pitchFamily="34" charset="0"/>
                <a:cs typeface="Arial" panose="020B0604020202020204" pitchFamily="34" charset="0"/>
              </a:rPr>
              <a:t>These relationships are observed among mothers with primary-level education and become stronger with secondary-level education (Chou et al., 2007). </a:t>
            </a:r>
            <a:endParaRPr lang="en-US" sz="1200" b="0" i="0" u="none" strike="noStrike" baseline="0" dirty="0">
              <a:latin typeface="Arial" panose="020B0604020202020204" pitchFamily="34" charset="0"/>
              <a:cs typeface="Arial" panose="020B0604020202020204" pitchFamily="34" charset="0"/>
            </a:endParaRPr>
          </a:p>
          <a:p>
            <a:pPr marL="171450" indent="-171450" algn="l">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Complementary investments in education and family planning can </a:t>
            </a:r>
            <a:r>
              <a:rPr lang="en-US" sz="1200" b="1" dirty="0">
                <a:latin typeface="Arial" panose="020B0604020202020204" pitchFamily="34" charset="0"/>
                <a:cs typeface="Arial" panose="020B0604020202020204" pitchFamily="34" charset="0"/>
              </a:rPr>
              <a:t>accelerate the fertility transition and facilitate development</a:t>
            </a:r>
            <a:r>
              <a:rPr lang="en-US" sz="1200" dirty="0">
                <a:latin typeface="Arial" panose="020B0604020202020204" pitchFamily="34" charset="0"/>
                <a:cs typeface="Arial" panose="020B0604020202020204" pitchFamily="34" charset="0"/>
              </a:rPr>
              <a:t>.</a:t>
            </a:r>
          </a:p>
          <a:p>
            <a:pPr marL="628650" lvl="1" indent="-171450" algn="l">
              <a:spcAft>
                <a:spcPts val="2400"/>
              </a:spcAft>
              <a:buFont typeface="Arial" panose="020B0604020202020204" pitchFamily="34" charset="0"/>
              <a:buChar char="•"/>
            </a:pPr>
            <a:r>
              <a:rPr lang="en-US" sz="1800" b="0" i="0" u="none" strike="noStrike" baseline="0" dirty="0">
                <a:solidFill>
                  <a:srgbClr val="1F1F1F"/>
                </a:solidFill>
                <a:latin typeface="Arial" panose="020B0604020202020204" pitchFamily="34" charset="0"/>
                <a:cs typeface="Arial" panose="020B0604020202020204" pitchFamily="34" charset="0"/>
              </a:rPr>
              <a:t>“On average, countries with a higher level of education tended to be more advanced and to have earlier emergence of modern contraceptive use … and therefore to have an earlier fertility decline” (</a:t>
            </a:r>
            <a:r>
              <a:rPr lang="en-US" sz="1800" b="0" i="0" u="none" strike="noStrike" baseline="0" dirty="0" err="1">
                <a:solidFill>
                  <a:srgbClr val="1F1F1F"/>
                </a:solidFill>
                <a:latin typeface="Arial" panose="020B0604020202020204" pitchFamily="34" charset="0"/>
                <a:cs typeface="Arial" panose="020B0604020202020204" pitchFamily="34" charset="0"/>
              </a:rPr>
              <a:t>Garenne</a:t>
            </a:r>
            <a:r>
              <a:rPr lang="en-US" sz="1800" b="0" i="0" u="none" strike="noStrike" baseline="0" dirty="0">
                <a:solidFill>
                  <a:srgbClr val="1F1F1F"/>
                </a:solidFill>
                <a:latin typeface="Arial" panose="020B0604020202020204" pitchFamily="34" charset="0"/>
                <a:cs typeface="Arial" panose="020B0604020202020204" pitchFamily="34" charset="0"/>
              </a:rPr>
              <a:t>, 2012). </a:t>
            </a:r>
          </a:p>
          <a:p>
            <a:pPr marL="628650" lvl="1" indent="-171450" algn="l">
              <a:spcAft>
                <a:spcPts val="2400"/>
              </a:spcAft>
              <a:buFont typeface="Arial" panose="020B0604020202020204" pitchFamily="34" charset="0"/>
              <a:buChar char="•"/>
            </a:pPr>
            <a:r>
              <a:rPr lang="en-US" sz="1800" b="0" i="0" u="none" strike="noStrike" baseline="0" dirty="0">
                <a:solidFill>
                  <a:srgbClr val="1F1F1F"/>
                </a:solidFill>
                <a:latin typeface="Arial" panose="020B0604020202020204" pitchFamily="34" charset="0"/>
                <a:cs typeface="Arial" panose="020B0604020202020204" pitchFamily="34" charset="0"/>
              </a:rPr>
              <a:t>A demographic projection model using data from India predicted that investments in both education and family planning programs will have the largest impacts on slowing population growth compared with investing in only one aspect, and that together these investments will have far-reaching effects on gender equity and economic growth (Jiang and Hardee, 2014). </a:t>
            </a:r>
          </a:p>
          <a:p>
            <a:pPr marL="628650" lvl="1" indent="-171450" algn="l">
              <a:spcAft>
                <a:spcPts val="2400"/>
              </a:spcAft>
              <a:buFont typeface="Arial" panose="020B0604020202020204" pitchFamily="34" charset="0"/>
              <a:buChar char="•"/>
            </a:pPr>
            <a:r>
              <a:rPr lang="en-US" sz="1800" b="0" i="0" u="none" strike="noStrike" baseline="0" dirty="0">
                <a:solidFill>
                  <a:srgbClr val="1F1F1F"/>
                </a:solidFill>
                <a:latin typeface="Arial" panose="020B0604020202020204" pitchFamily="34" charset="0"/>
                <a:cs typeface="Arial" panose="020B0604020202020204" pitchFamily="34" charset="0"/>
              </a:rPr>
              <a:t>Based on data from 105 countries, researchers concluded that investments in universal primary and secondary education played a “decisive role” in bringing countries out of poverty and reducing fertility rates (Crespo et al., 2013).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2400"/>
              </a:spcAft>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Educated women are more </a:t>
            </a:r>
            <a:r>
              <a:rPr lang="en-US" sz="1200" b="1" i="0" u="none" strike="noStrike" baseline="0" dirty="0">
                <a:latin typeface="Arial" panose="020B0604020202020204" pitchFamily="34" charset="0"/>
                <a:cs typeface="Arial" panose="020B0604020202020204" pitchFamily="34" charset="0"/>
              </a:rPr>
              <a:t>likely to have fewer children </a:t>
            </a:r>
            <a:r>
              <a:rPr lang="en-US" sz="1200" b="0" i="0" u="none" strike="noStrike" baseline="0" dirty="0">
                <a:latin typeface="Arial" panose="020B0604020202020204" pitchFamily="34" charset="0"/>
                <a:cs typeface="Arial" panose="020B0604020202020204" pitchFamily="34" charset="0"/>
              </a:rPr>
              <a:t>and </a:t>
            </a:r>
            <a:r>
              <a:rPr lang="en-US" sz="1200" b="1" i="0" u="none" strike="noStrike" baseline="0" dirty="0">
                <a:latin typeface="Arial" panose="020B0604020202020204" pitchFamily="34" charset="0"/>
                <a:cs typeface="Arial" panose="020B0604020202020204" pitchFamily="34" charset="0"/>
              </a:rPr>
              <a:t>use modern contraception</a:t>
            </a:r>
            <a:r>
              <a:rPr lang="en-US" sz="1200" b="0" i="0" u="none" strike="noStrike" baseline="0" dirty="0">
                <a:latin typeface="Arial" panose="020B0604020202020204" pitchFamily="34" charset="0"/>
                <a:cs typeface="Arial" panose="020B0604020202020204" pitchFamily="34" charset="0"/>
              </a:rPr>
              <a:t>.</a:t>
            </a:r>
          </a:p>
          <a:p>
            <a:pPr marL="628650" lvl="1" indent="-171450" algn="l">
              <a:spcAft>
                <a:spcPts val="2400"/>
              </a:spcAft>
              <a:buFont typeface="Arial" panose="020B0604020202020204" pitchFamily="34" charset="0"/>
              <a:buChar char="•"/>
            </a:pPr>
            <a:r>
              <a:rPr lang="en-US" sz="1800" b="0" i="0" u="none" strike="noStrike" baseline="0" dirty="0">
                <a:solidFill>
                  <a:srgbClr val="1F1F1F"/>
                </a:solidFill>
                <a:latin typeface="Arial" panose="020B0604020202020204" pitchFamily="34" charset="0"/>
                <a:cs typeface="Arial" panose="020B0604020202020204" pitchFamily="34" charset="0"/>
              </a:rPr>
              <a:t>Research consistently shows a strong correlation between women’s higher educational attainment and increased contraceptive use and reduced childbearing. </a:t>
            </a:r>
          </a:p>
          <a:p>
            <a:pPr marL="628650" lvl="1" indent="-171450" algn="l">
              <a:spcAft>
                <a:spcPts val="2400"/>
              </a:spcAft>
              <a:buFont typeface="Arial" panose="020B0604020202020204" pitchFamily="34" charset="0"/>
              <a:buChar char="•"/>
            </a:pPr>
            <a:r>
              <a:rPr lang="en-US" sz="1800" b="0" i="0" u="none" strike="noStrike" baseline="0" dirty="0">
                <a:solidFill>
                  <a:srgbClr val="1F1F1F"/>
                </a:solidFill>
                <a:latin typeface="Arial" panose="020B0604020202020204" pitchFamily="34" charset="0"/>
                <a:cs typeface="Arial" panose="020B0604020202020204" pitchFamily="34" charset="0"/>
              </a:rPr>
              <a:t>In countries with large differences in educational attainment, women with no education will bear, on average, up to 3 children more in their lifetime than women with secondary or higher levels of education (Asiimwe et al., 2013; DHS Program, 2012; </a:t>
            </a:r>
            <a:r>
              <a:rPr lang="en-US" sz="1800" b="0" i="0" u="none" strike="noStrike" baseline="0" dirty="0" err="1">
                <a:solidFill>
                  <a:srgbClr val="1F1F1F"/>
                </a:solidFill>
                <a:latin typeface="Arial" panose="020B0604020202020204" pitchFamily="34" charset="0"/>
                <a:cs typeface="Arial" panose="020B0604020202020204" pitchFamily="34" charset="0"/>
              </a:rPr>
              <a:t>Mboup</a:t>
            </a:r>
            <a:r>
              <a:rPr lang="en-US" sz="1800" b="0" i="0" u="none" strike="noStrike" baseline="0" dirty="0">
                <a:solidFill>
                  <a:srgbClr val="1F1F1F"/>
                </a:solidFill>
                <a:latin typeface="Arial" panose="020B0604020202020204" pitchFamily="34" charset="0"/>
                <a:cs typeface="Arial" panose="020B0604020202020204" pitchFamily="34" charset="0"/>
              </a:rPr>
              <a:t> and </a:t>
            </a:r>
            <a:r>
              <a:rPr lang="en-US" sz="1800" b="0" i="0" u="none" strike="noStrike" baseline="0" dirty="0" err="1">
                <a:solidFill>
                  <a:srgbClr val="1F1F1F"/>
                </a:solidFill>
                <a:latin typeface="Arial" panose="020B0604020202020204" pitchFamily="34" charset="0"/>
                <a:cs typeface="Arial" panose="020B0604020202020204" pitchFamily="34" charset="0"/>
              </a:rPr>
              <a:t>Saha</a:t>
            </a:r>
            <a:r>
              <a:rPr lang="en-US" sz="1800" b="0" i="0" u="none" strike="noStrike" baseline="0" dirty="0">
                <a:solidFill>
                  <a:srgbClr val="1F1F1F"/>
                </a:solidFill>
                <a:latin typeface="Arial" panose="020B0604020202020204" pitchFamily="34" charset="0"/>
                <a:cs typeface="Arial" panose="020B0604020202020204" pitchFamily="34" charset="0"/>
              </a:rPr>
              <a:t>, 1998). </a:t>
            </a:r>
          </a:p>
          <a:p>
            <a:pPr marL="628650" lvl="1" indent="-171450" algn="l">
              <a:spcAft>
                <a:spcPts val="2400"/>
              </a:spcAft>
              <a:buFont typeface="Arial" panose="020B0604020202020204" pitchFamily="34" charset="0"/>
              <a:buChar char="•"/>
            </a:pPr>
            <a:r>
              <a:rPr lang="en-US" sz="1800" b="0" i="0" u="none" strike="noStrike" baseline="0" dirty="0">
                <a:solidFill>
                  <a:srgbClr val="1F1F1F"/>
                </a:solidFill>
                <a:latin typeface="Arial" panose="020B0604020202020204" pitchFamily="34" charset="0"/>
                <a:cs typeface="Arial" panose="020B0604020202020204" pitchFamily="34" charset="0"/>
              </a:rPr>
              <a:t>Similarly, in these countries, levels of modern contraceptive use are 30% to 700% higher among women with primary or secondary education than among women with no education (see Figure). </a:t>
            </a:r>
          </a:p>
          <a:p>
            <a:pPr algn="l"/>
            <a:endParaRPr lang="en-US" sz="1800" b="0" i="0" u="none" strike="noStrike" baseline="0" dirty="0">
              <a:solidFill>
                <a:srgbClr val="1F1F1F"/>
              </a:solidFill>
              <a:latin typeface="Arial" panose="020B0604020202020204" pitchFamily="34" charset="0"/>
              <a:cs typeface="Arial" panose="020B0604020202020204" pitchFamily="34" charset="0"/>
            </a:endParaRPr>
          </a:p>
          <a:p>
            <a:pPr algn="l"/>
            <a:r>
              <a:rPr lang="en-US" sz="1800" b="0" i="0" u="none" strike="noStrike" baseline="0" dirty="0">
                <a:solidFill>
                  <a:srgbClr val="211D1E"/>
                </a:solidFill>
                <a:latin typeface="Arial" panose="020B0604020202020204" pitchFamily="34" charset="0"/>
                <a:cs typeface="Arial" panose="020B0604020202020204" pitchFamily="34" charset="0"/>
              </a:rPr>
              <a:t>View this figure in the HIP brief (</a:t>
            </a:r>
            <a:r>
              <a:rPr lang="en-US" sz="1800" dirty="0">
                <a:latin typeface="Arial" panose="020B0604020202020204" pitchFamily="34" charset="0"/>
                <a:cs typeface="Arial" panose="020B0604020202020204" pitchFamily="34" charset="0"/>
              </a:rPr>
              <a:t>copy and paste this link into your web browser)</a:t>
            </a:r>
            <a:r>
              <a:rPr lang="en-US" sz="1800" b="0" i="0" u="none" strike="noStrike" baseline="0" dirty="0">
                <a:solidFill>
                  <a:srgbClr val="211D1E"/>
                </a:solidFill>
                <a:latin typeface="Arial" panose="020B0604020202020204" pitchFamily="34" charset="0"/>
                <a:cs typeface="Arial" panose="020B0604020202020204" pitchFamily="34" charset="0"/>
              </a:rPr>
              <a:t>: </a:t>
            </a:r>
            <a:endParaRPr lang="en-US" sz="1800" b="0" i="0" u="none" strike="noStrike" baseline="0" dirty="0">
              <a:solidFill>
                <a:srgbClr val="1F1F1F"/>
              </a:solidFill>
              <a:latin typeface="Arial" panose="020B0604020202020204" pitchFamily="34" charset="0"/>
              <a:cs typeface="Arial" panose="020B0604020202020204" pitchFamily="34" charset="0"/>
            </a:endParaRPr>
          </a:p>
          <a:p>
            <a:pPr algn="l"/>
            <a:r>
              <a:rPr lang="en-US" u="sng" dirty="0">
                <a:latin typeface="Arial" panose="020B0604020202020204" pitchFamily="34" charset="0"/>
                <a:cs typeface="Arial" panose="020B0604020202020204" pitchFamily="34" charset="0"/>
              </a:rPr>
              <a:t>https://www.fphighimpactpractices.org/briefs/educating-girls/</a:t>
            </a: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212053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www.fphighimpactpractices.org/briefs/community-group-engage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fphighimpactpractices.org/briefs/educating-girl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www.fphighimpactpractices.org/briefs/community-health-workers/" TargetMode="External"/><Relationship Id="rId5" Type="http://schemas.openxmlformats.org/officeDocument/2006/relationships/image" Target="../media/image24.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fphighimpactpractices.org/briefs/policy/" TargetMode="External"/><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hyperlink" Target="https://www.edu-links.org/resources/first-principles-designing-effective-education-programs-5" TargetMode="External"/><Relationship Id="rId13"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image" Target="../media/image28.svg"/><Relationship Id="rId12"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hyperlink" Target="https://www.ungei.org/publication/doorways-i-student-training-manual-school-related-gender-based-violence-prevention-and" TargetMode="External"/><Relationship Id="rId10" Type="http://schemas.openxmlformats.org/officeDocument/2006/relationships/image" Target="../media/image29.png"/><Relationship Id="rId4" Type="http://schemas.openxmlformats.org/officeDocument/2006/relationships/hyperlink" Target="https://www.icrw.org/publications/girls-education-empowerment-and-transitions-to-adulthood/" TargetMode="External"/><Relationship Id="rId9" Type="http://schemas.openxmlformats.org/officeDocument/2006/relationships/hyperlink" Target="https://www.3ieimpact.org/evidence-hub/publications/working-papers/quality-education-all-children-what-works-educati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hyperlink" Target="https://www.fphighimpactpractice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0532029-728D-4508-9541-BEB64E5FD4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03"/>
          <a:stretch/>
        </p:blipFill>
        <p:spPr>
          <a:xfrm>
            <a:off x="6780813" y="-7649"/>
            <a:ext cx="11507187" cy="6973579"/>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0" y="7086014"/>
            <a:ext cx="3221692" cy="3221692"/>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610846" y="5290392"/>
            <a:ext cx="12105154" cy="1218282"/>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Educating Girls</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1151231" y="3155109"/>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pic>
        <p:nvPicPr>
          <p:cNvPr id="8" name="Picture 8"/>
          <p:cNvPicPr>
            <a:picLocks noChangeAspect="1"/>
          </p:cNvPicPr>
          <p:nvPr/>
        </p:nvPicPr>
        <p:blipFill>
          <a:blip r:embed="rId8"/>
          <a:srcRect/>
          <a:stretch>
            <a:fillRect/>
          </a:stretch>
        </p:blipFill>
        <p:spPr>
          <a:xfrm>
            <a:off x="1674516" y="4167600"/>
            <a:ext cx="4451409" cy="1112852"/>
          </a:xfrm>
          <a:prstGeom prst="rect">
            <a:avLst/>
          </a:prstGeom>
        </p:spPr>
      </p:pic>
      <p:sp>
        <p:nvSpPr>
          <p:cNvPr id="9" name="TextBox 9"/>
          <p:cNvSpPr txBox="1"/>
          <p:nvPr/>
        </p:nvSpPr>
        <p:spPr>
          <a:xfrm>
            <a:off x="1646941" y="6508674"/>
            <a:ext cx="7698084" cy="1103315"/>
          </a:xfrm>
          <a:prstGeom prst="rect">
            <a:avLst/>
          </a:prstGeom>
        </p:spPr>
        <p:txBody>
          <a:bodyPr wrap="square"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Creating a foundation for positive sexual and reproductive health behaviors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2CC215FB-181F-4DD3-AFA1-CE89876CFE1F}"/>
              </a:ext>
            </a:extLst>
          </p:cNvPr>
          <p:cNvSpPr/>
          <p:nvPr/>
        </p:nvSpPr>
        <p:spPr>
          <a:xfrm flipV="1">
            <a:off x="0" y="-4"/>
            <a:ext cx="18257632" cy="377190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914401" y="3727641"/>
            <a:ext cx="11201399" cy="5232202"/>
          </a:xfrm>
          <a:prstGeom prst="rect">
            <a:avLst/>
          </a:prstGeom>
        </p:spPr>
        <p:txBody>
          <a:bodyPr wrap="square" lIns="0" tIns="0" rIns="0" bIns="0" rtlCol="0" anchor="t">
            <a:spAutoFit/>
          </a:bodyPr>
          <a:lstStyle/>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Engage communities to </a:t>
            </a:r>
            <a:r>
              <a:rPr lang="en-US" sz="4000" b="1" dirty="0">
                <a:solidFill>
                  <a:srgbClr val="AD013E"/>
                </a:solidFill>
                <a:latin typeface="Arial" panose="020B0604020202020204" pitchFamily="34" charset="0"/>
                <a:cs typeface="Arial" panose="020B0604020202020204" pitchFamily="34" charset="0"/>
              </a:rPr>
              <a:t>change social norms </a:t>
            </a:r>
            <a:r>
              <a:rPr lang="en-US" sz="4000" dirty="0">
                <a:latin typeface="Arial" panose="020B0604020202020204" pitchFamily="34" charset="0"/>
                <a:cs typeface="Arial" panose="020B0604020202020204" pitchFamily="34" charset="0"/>
              </a:rPr>
              <a:t>that devalue girls and their education.</a:t>
            </a:r>
          </a:p>
          <a:p>
            <a:pPr marL="1028700" lvl="1" indent="-571500">
              <a:spcAft>
                <a:spcPts val="2400"/>
              </a:spcAft>
              <a:buFont typeface="Arial" panose="020B0604020202020204" pitchFamily="34" charset="0"/>
              <a:buChar char="•"/>
            </a:pPr>
            <a:r>
              <a:rPr lang="en-US" sz="4000" b="1" dirty="0">
                <a:solidFill>
                  <a:srgbClr val="AD013E"/>
                </a:solidFill>
                <a:latin typeface="Arial" panose="020B0604020202020204" pitchFamily="34" charset="0"/>
                <a:cs typeface="Arial" panose="020B0604020202020204" pitchFamily="34" charset="0"/>
              </a:rPr>
              <a:t>Improve the quality </a:t>
            </a:r>
            <a:r>
              <a:rPr lang="en-US" sz="4000" dirty="0">
                <a:latin typeface="Arial" panose="020B0604020202020204" pitchFamily="34" charset="0"/>
                <a:cs typeface="Arial" panose="020B0604020202020204" pitchFamily="34" charset="0"/>
              </a:rPr>
              <a:t>of the school environment.</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Provide </a:t>
            </a:r>
            <a:r>
              <a:rPr lang="en-US" sz="4000" b="1" dirty="0">
                <a:solidFill>
                  <a:srgbClr val="AD013E"/>
                </a:solidFill>
                <a:latin typeface="Arial" panose="020B0604020202020204" pitchFamily="34" charset="0"/>
                <a:cs typeface="Arial" panose="020B0604020202020204" pitchFamily="34" charset="0"/>
              </a:rPr>
              <a:t>economic incentives </a:t>
            </a:r>
            <a:r>
              <a:rPr lang="en-US" sz="4000" dirty="0">
                <a:latin typeface="Arial" panose="020B0604020202020204" pitchFamily="34" charset="0"/>
                <a:cs typeface="Arial" panose="020B0604020202020204" pitchFamily="34" charset="0"/>
              </a:rPr>
              <a:t>to enroll and keep girls in school.</a:t>
            </a:r>
          </a:p>
          <a:p>
            <a:pPr marL="1028700" lvl="1" indent="-571500">
              <a:spcAft>
                <a:spcPts val="2400"/>
              </a:spcAft>
              <a:buFont typeface="Arial" panose="020B0604020202020204" pitchFamily="34" charset="0"/>
              <a:buChar char="•"/>
            </a:pPr>
            <a:r>
              <a:rPr lang="en-US" sz="4000" b="1" dirty="0">
                <a:solidFill>
                  <a:srgbClr val="AD013E"/>
                </a:solidFill>
                <a:latin typeface="Arial" panose="020B0604020202020204" pitchFamily="34" charset="0"/>
                <a:cs typeface="Arial" panose="020B0604020202020204" pitchFamily="34" charset="0"/>
              </a:rPr>
              <a:t>Link health programs </a:t>
            </a:r>
            <a:r>
              <a:rPr lang="en-US" sz="4000" dirty="0">
                <a:latin typeface="Arial" panose="020B0604020202020204" pitchFamily="34" charset="0"/>
                <a:cs typeface="Arial" panose="020B0604020202020204" pitchFamily="34" charset="0"/>
              </a:rPr>
              <a:t>to schools.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works to keep girls in school?</a:t>
            </a:r>
          </a:p>
        </p:txBody>
      </p:sp>
      <p:sp>
        <p:nvSpPr>
          <p:cNvPr id="11" name="TextBox 23">
            <a:extLst>
              <a:ext uri="{FF2B5EF4-FFF2-40B4-BE49-F238E27FC236}">
                <a16:creationId xmlns:a16="http://schemas.microsoft.com/office/drawing/2014/main" id="{7133E60C-C5EE-421D-95D3-E66D6147A6F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pic>
        <p:nvPicPr>
          <p:cNvPr id="3" name="Picture 2">
            <a:hlinkClick r:id="rId4"/>
            <a:extLst>
              <a:ext uri="{FF2B5EF4-FFF2-40B4-BE49-F238E27FC236}">
                <a16:creationId xmlns:a16="http://schemas.microsoft.com/office/drawing/2014/main" id="{0B0991D6-311C-4D82-B71F-1E5EE536CA20}"/>
              </a:ext>
            </a:extLst>
          </p:cNvPr>
          <p:cNvPicPr>
            <a:picLocks noChangeAspect="1"/>
          </p:cNvPicPr>
          <p:nvPr/>
        </p:nvPicPr>
        <p:blipFill>
          <a:blip r:embed="rId5"/>
          <a:stretch>
            <a:fillRect/>
          </a:stretch>
        </p:blipFill>
        <p:spPr>
          <a:xfrm>
            <a:off x="12268200" y="3320285"/>
            <a:ext cx="4859283" cy="5504321"/>
          </a:xfrm>
          <a:prstGeom prst="rect">
            <a:avLst/>
          </a:prstGeom>
        </p:spPr>
      </p:pic>
    </p:spTree>
    <p:extLst>
      <p:ext uri="{BB962C8B-B14F-4D97-AF65-F5344CB8AC3E}">
        <p14:creationId xmlns:p14="http://schemas.microsoft.com/office/powerpoint/2010/main" val="380427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2CC215FB-181F-4DD3-AFA1-CE89876CFE1F}"/>
              </a:ext>
            </a:extLst>
          </p:cNvPr>
          <p:cNvSpPr/>
          <p:nvPr/>
        </p:nvSpPr>
        <p:spPr>
          <a:xfrm flipV="1">
            <a:off x="0" y="-4"/>
            <a:ext cx="18257632" cy="377190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752600" y="3788013"/>
            <a:ext cx="15163799" cy="4001095"/>
          </a:xfrm>
          <a:prstGeom prst="rect">
            <a:avLst/>
          </a:prstGeom>
        </p:spPr>
        <p:txBody>
          <a:bodyPr wrap="square" lIns="0" tIns="0" rIns="0" bIns="0" rtlCol="0" anchor="t">
            <a:spAutoFit/>
          </a:bodyPr>
          <a:lstStyle/>
          <a:p>
            <a:pPr>
              <a:spcAft>
                <a:spcPts val="2400"/>
              </a:spcAft>
            </a:pPr>
            <a:r>
              <a:rPr lang="en-US" sz="4000" dirty="0">
                <a:latin typeface="Arial" panose="020B0604020202020204" pitchFamily="34" charset="0"/>
                <a:cs typeface="Arial" panose="020B0604020202020204" pitchFamily="34" charset="0"/>
              </a:rPr>
              <a:t>Interventions with insufficient evidence to assess impact on keeping girls in school:</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Separate toilets for girls at schools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Menstrual hygiene management</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Provision of sanitary pads and puberty education</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works to keep girls in school?</a:t>
            </a:r>
          </a:p>
        </p:txBody>
      </p:sp>
      <p:sp>
        <p:nvSpPr>
          <p:cNvPr id="11" name="TextBox 23">
            <a:extLst>
              <a:ext uri="{FF2B5EF4-FFF2-40B4-BE49-F238E27FC236}">
                <a16:creationId xmlns:a16="http://schemas.microsoft.com/office/drawing/2014/main" id="{7133E60C-C5EE-421D-95D3-E66D6147A6F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spTree>
    <p:extLst>
      <p:ext uri="{BB962C8B-B14F-4D97-AF65-F5344CB8AC3E}">
        <p14:creationId xmlns:p14="http://schemas.microsoft.com/office/powerpoint/2010/main" val="4071276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F9B78D6F-2D71-46DC-AD7D-A6A7EEFEDD81}"/>
              </a:ext>
            </a:extLst>
          </p:cNvPr>
          <p:cNvSpPr/>
          <p:nvPr/>
        </p:nvSpPr>
        <p:spPr>
          <a:xfrm flipV="1">
            <a:off x="0" y="-4"/>
            <a:ext cx="18257632" cy="377190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Illustrative Examples</a:t>
            </a:r>
          </a:p>
        </p:txBody>
      </p:sp>
      <p:sp>
        <p:nvSpPr>
          <p:cNvPr id="11" name="TextBox 23">
            <a:extLst>
              <a:ext uri="{FF2B5EF4-FFF2-40B4-BE49-F238E27FC236}">
                <a16:creationId xmlns:a16="http://schemas.microsoft.com/office/drawing/2014/main" id="{7133E60C-C5EE-421D-95D3-E66D6147A6F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pic>
        <p:nvPicPr>
          <p:cNvPr id="3" name="Picture 2">
            <a:extLst>
              <a:ext uri="{FF2B5EF4-FFF2-40B4-BE49-F238E27FC236}">
                <a16:creationId xmlns:a16="http://schemas.microsoft.com/office/drawing/2014/main" id="{A11C870C-5DD4-452A-A0A1-12D9438A53CB}"/>
              </a:ext>
            </a:extLst>
          </p:cNvPr>
          <p:cNvPicPr>
            <a:picLocks noChangeAspect="1"/>
          </p:cNvPicPr>
          <p:nvPr/>
        </p:nvPicPr>
        <p:blipFill>
          <a:blip r:embed="rId4"/>
          <a:stretch>
            <a:fillRect/>
          </a:stretch>
        </p:blipFill>
        <p:spPr>
          <a:xfrm>
            <a:off x="4267200" y="1337953"/>
            <a:ext cx="13387137" cy="7629732"/>
          </a:xfrm>
          <a:prstGeom prst="rect">
            <a:avLst/>
          </a:prstGeom>
          <a:ln>
            <a:solidFill>
              <a:schemeClr val="tx1"/>
            </a:solidFill>
          </a:ln>
        </p:spPr>
      </p:pic>
    </p:spTree>
    <p:extLst>
      <p:ext uri="{BB962C8B-B14F-4D97-AF65-F5344CB8AC3E}">
        <p14:creationId xmlns:p14="http://schemas.microsoft.com/office/powerpoint/2010/main" val="72475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79012E8E-397B-498B-AA0F-4E98D4849B19}"/>
              </a:ext>
            </a:extLst>
          </p:cNvPr>
          <p:cNvSpPr/>
          <p:nvPr/>
        </p:nvSpPr>
        <p:spPr>
          <a:xfrm flipV="1">
            <a:off x="0" y="-4"/>
            <a:ext cx="18257632" cy="377190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Illustrative Examples</a:t>
            </a:r>
          </a:p>
        </p:txBody>
      </p:sp>
      <p:sp>
        <p:nvSpPr>
          <p:cNvPr id="11" name="TextBox 23">
            <a:extLst>
              <a:ext uri="{FF2B5EF4-FFF2-40B4-BE49-F238E27FC236}">
                <a16:creationId xmlns:a16="http://schemas.microsoft.com/office/drawing/2014/main" id="{7133E60C-C5EE-421D-95D3-E66D6147A6F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pic>
        <p:nvPicPr>
          <p:cNvPr id="3" name="Picture 2">
            <a:extLst>
              <a:ext uri="{FF2B5EF4-FFF2-40B4-BE49-F238E27FC236}">
                <a16:creationId xmlns:a16="http://schemas.microsoft.com/office/drawing/2014/main" id="{2D4E7730-B360-473C-97CA-4B351A9C18C2}"/>
              </a:ext>
            </a:extLst>
          </p:cNvPr>
          <p:cNvPicPr>
            <a:picLocks noChangeAspect="1"/>
          </p:cNvPicPr>
          <p:nvPr/>
        </p:nvPicPr>
        <p:blipFill>
          <a:blip r:embed="rId4"/>
          <a:stretch>
            <a:fillRect/>
          </a:stretch>
        </p:blipFill>
        <p:spPr>
          <a:xfrm>
            <a:off x="4267200" y="2257542"/>
            <a:ext cx="13317120" cy="5967979"/>
          </a:xfrm>
          <a:prstGeom prst="rect">
            <a:avLst/>
          </a:prstGeom>
          <a:ln>
            <a:solidFill>
              <a:schemeClr val="tx1"/>
            </a:solidFill>
          </a:ln>
        </p:spPr>
      </p:pic>
      <p:pic>
        <p:nvPicPr>
          <p:cNvPr id="15" name="Picture 14">
            <a:extLst>
              <a:ext uri="{FF2B5EF4-FFF2-40B4-BE49-F238E27FC236}">
                <a16:creationId xmlns:a16="http://schemas.microsoft.com/office/drawing/2014/main" id="{B84A137A-FBE0-4BA1-82B5-5DCC4FBE32E7}"/>
              </a:ext>
            </a:extLst>
          </p:cNvPr>
          <p:cNvPicPr>
            <a:picLocks noChangeAspect="1"/>
          </p:cNvPicPr>
          <p:nvPr/>
        </p:nvPicPr>
        <p:blipFill rotWithShape="1">
          <a:blip r:embed="rId5"/>
          <a:srcRect b="88079"/>
          <a:stretch/>
        </p:blipFill>
        <p:spPr>
          <a:xfrm>
            <a:off x="4267200" y="1329947"/>
            <a:ext cx="13317120" cy="909574"/>
          </a:xfrm>
          <a:prstGeom prst="rect">
            <a:avLst/>
          </a:prstGeom>
          <a:ln>
            <a:solidFill>
              <a:schemeClr val="tx1"/>
            </a:solidFill>
          </a:ln>
        </p:spPr>
      </p:pic>
    </p:spTree>
    <p:extLst>
      <p:ext uri="{BB962C8B-B14F-4D97-AF65-F5344CB8AC3E}">
        <p14:creationId xmlns:p14="http://schemas.microsoft.com/office/powerpoint/2010/main" val="100374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AD013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AD013E"/>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a:solidFill>
            <a:srgbClr val="D60751"/>
          </a:solidFill>
        </p:grpSpPr>
        <p:grpSp>
          <p:nvGrpSpPr>
            <p:cNvPr id="2" name="Group 2"/>
            <p:cNvGrpSpPr/>
            <p:nvPr/>
          </p:nvGrpSpPr>
          <p:grpSpPr>
            <a:xfrm rot="5400000">
              <a:off x="-7196" y="-7091"/>
              <a:ext cx="8997039" cy="8982644"/>
              <a:chOff x="0" y="0"/>
              <a:chExt cx="6350000" cy="6339840"/>
            </a:xfrm>
            <a:grpFill/>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03258" cy="44842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0751"/>
                </a:solidFill>
              </a:endParaRPr>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14</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E5975AEC-5CB4-4162-948D-308E34B86374}"/>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spTree>
    <p:extLst>
      <p:ext uri="{BB962C8B-B14F-4D97-AF65-F5344CB8AC3E}">
        <p14:creationId xmlns:p14="http://schemas.microsoft.com/office/powerpoint/2010/main" val="94550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0"/>
          </a:xfrm>
        </p:grpSpPr>
        <p:sp>
          <p:nvSpPr>
            <p:cNvPr id="5" name="TextBox 5"/>
            <p:cNvSpPr txBox="1"/>
            <p:nvPr/>
          </p:nvSpPr>
          <p:spPr>
            <a:xfrm>
              <a:off x="-1161686" y="2139220"/>
              <a:ext cx="13501365" cy="1709869"/>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What works to keep girls in school?</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91323" cy="4484224"/>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15</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5672CF15-D3E6-46DB-8BC6-8AB9E0611F15}"/>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spTree>
    <p:extLst>
      <p:ext uri="{BB962C8B-B14F-4D97-AF65-F5344CB8AC3E}">
        <p14:creationId xmlns:p14="http://schemas.microsoft.com/office/powerpoint/2010/main" val="308654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31">
            <a:extLst>
              <a:ext uri="{FF2B5EF4-FFF2-40B4-BE49-F238E27FC236}">
                <a16:creationId xmlns:a16="http://schemas.microsoft.com/office/drawing/2014/main" id="{55F11D78-8A9D-45B4-9030-0C046DADE400}"/>
              </a:ext>
            </a:extLst>
          </p:cNvPr>
          <p:cNvSpPr/>
          <p:nvPr/>
        </p:nvSpPr>
        <p:spPr>
          <a:xfrm flipV="1">
            <a:off x="0" y="-4"/>
            <a:ext cx="18257632" cy="377190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16</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937084" y="3475957"/>
            <a:ext cx="14141116" cy="1231106"/>
          </a:xfrm>
          <a:prstGeom prst="rect">
            <a:avLst/>
          </a:prstGeom>
        </p:spPr>
        <p:txBody>
          <a:bodyPr wrap="square" lIns="0" tIns="0" rIns="0" bIns="0" rtlCol="0" anchor="t">
            <a:spAutoFit/>
          </a:bodyPr>
          <a:lstStyle/>
          <a:p>
            <a:pPr algn="l">
              <a:spcAft>
                <a:spcPts val="2400"/>
              </a:spcAft>
            </a:pPr>
            <a:r>
              <a:rPr lang="en-US" sz="4000" b="0" i="0" u="none" strike="noStrike" baseline="0" dirty="0">
                <a:latin typeface="Arial" panose="020B0604020202020204" pitchFamily="34" charset="0"/>
                <a:cs typeface="Arial" panose="020B0604020202020204" pitchFamily="34" charset="0"/>
              </a:rPr>
              <a:t>Many of the following considerations include cross-sectoral approaches between the health, education, and other sectors:</a:t>
            </a:r>
          </a:p>
        </p:txBody>
      </p:sp>
      <p:sp>
        <p:nvSpPr>
          <p:cNvPr id="10" name="TextBox 10"/>
          <p:cNvSpPr txBox="1"/>
          <p:nvPr/>
        </p:nvSpPr>
        <p:spPr>
          <a:xfrm>
            <a:off x="838200" y="333715"/>
            <a:ext cx="830580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How can the health sector support keeping girls in school?</a:t>
            </a:r>
          </a:p>
        </p:txBody>
      </p:sp>
      <p:sp>
        <p:nvSpPr>
          <p:cNvPr id="11" name="TextBox 23">
            <a:extLst>
              <a:ext uri="{FF2B5EF4-FFF2-40B4-BE49-F238E27FC236}">
                <a16:creationId xmlns:a16="http://schemas.microsoft.com/office/drawing/2014/main" id="{37FE11EF-4AC2-48C5-AD2E-123F8C83583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pic>
        <p:nvPicPr>
          <p:cNvPr id="15" name="Graphic 14" descr="Lightbulb with solid fill">
            <a:extLst>
              <a:ext uri="{FF2B5EF4-FFF2-40B4-BE49-F238E27FC236}">
                <a16:creationId xmlns:a16="http://schemas.microsoft.com/office/drawing/2014/main" id="{2F99CF73-09FC-4DC9-A6E8-91261E9E62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3421" y="395181"/>
            <a:ext cx="914400" cy="914400"/>
          </a:xfrm>
          <a:prstGeom prst="rect">
            <a:avLst/>
          </a:prstGeom>
        </p:spPr>
      </p:pic>
      <p:sp>
        <p:nvSpPr>
          <p:cNvPr id="17" name="TextBox 8">
            <a:extLst>
              <a:ext uri="{FF2B5EF4-FFF2-40B4-BE49-F238E27FC236}">
                <a16:creationId xmlns:a16="http://schemas.microsoft.com/office/drawing/2014/main" id="{01207F63-0F63-408D-8E38-31250A082D38}"/>
              </a:ext>
            </a:extLst>
          </p:cNvPr>
          <p:cNvSpPr txBox="1"/>
          <p:nvPr/>
        </p:nvSpPr>
        <p:spPr>
          <a:xfrm>
            <a:off x="2541689" y="4945807"/>
            <a:ext cx="6602311" cy="2831544"/>
          </a:xfrm>
          <a:prstGeom prst="rect">
            <a:avLst/>
          </a:prstGeom>
        </p:spPr>
        <p:txBody>
          <a:bodyPr wrap="square" lIns="0" tIns="0" rIns="0" bIns="0" rtlCol="0" anchor="t">
            <a:spAutoFit/>
          </a:bodyPr>
          <a:lstStyle/>
          <a:p>
            <a:pPr marL="571500" indent="-571500" algn="l">
              <a:spcAft>
                <a:spcPts val="2400"/>
              </a:spcAft>
              <a:buFont typeface="Arial" panose="020B0604020202020204" pitchFamily="34" charset="0"/>
              <a:buChar char="•"/>
            </a:pPr>
            <a:r>
              <a:rPr lang="en-US" sz="3600" b="0" i="0" u="none" strike="noStrike" baseline="0" dirty="0">
                <a:latin typeface="Arial" panose="020B0604020202020204" pitchFamily="34" charset="0"/>
                <a:cs typeface="Arial" panose="020B0604020202020204" pitchFamily="34" charset="0"/>
              </a:rPr>
              <a:t>Cross-Sectoral Monitoring and Evaluation</a:t>
            </a:r>
            <a:endParaRPr lang="en-US" sz="3600" i="0" u="none" strike="noStrike" baseline="0" dirty="0">
              <a:latin typeface="Arial" panose="020B0604020202020204" pitchFamily="34" charset="0"/>
              <a:cs typeface="Arial" panose="020B0604020202020204" pitchFamily="34" charset="0"/>
            </a:endParaRPr>
          </a:p>
          <a:p>
            <a:pPr marL="571500" indent="-571500" algn="l">
              <a:spcAft>
                <a:spcPts val="2400"/>
              </a:spcAft>
              <a:buFont typeface="Arial" panose="020B0604020202020204" pitchFamily="34" charset="0"/>
              <a:buChar char="•"/>
            </a:pPr>
            <a:r>
              <a:rPr lang="en-US" sz="3600" b="0" dirty="0">
                <a:latin typeface="Arial" panose="020B0604020202020204" pitchFamily="34" charset="0"/>
                <a:cs typeface="Arial" panose="020B0604020202020204" pitchFamily="34" charset="0"/>
              </a:rPr>
              <a:t>Community Engagement</a:t>
            </a:r>
          </a:p>
          <a:p>
            <a:pPr marL="571500" indent="-571500" algn="l">
              <a:spcAft>
                <a:spcPts val="2400"/>
              </a:spcAft>
              <a:buFont typeface="Arial" panose="020B0604020202020204" pitchFamily="34" charset="0"/>
              <a:buChar char="•"/>
            </a:pPr>
            <a:r>
              <a:rPr lang="en-US" sz="3600" i="0" u="none" strike="noStrike" baseline="0" dirty="0">
                <a:latin typeface="Arial" panose="020B0604020202020204" pitchFamily="34" charset="0"/>
                <a:cs typeface="Arial" panose="020B0604020202020204" pitchFamily="34" charset="0"/>
              </a:rPr>
              <a:t>Policy Environment</a:t>
            </a:r>
          </a:p>
        </p:txBody>
      </p:sp>
      <p:sp>
        <p:nvSpPr>
          <p:cNvPr id="18" name="TextBox 8">
            <a:extLst>
              <a:ext uri="{FF2B5EF4-FFF2-40B4-BE49-F238E27FC236}">
                <a16:creationId xmlns:a16="http://schemas.microsoft.com/office/drawing/2014/main" id="{B5346653-D02F-40A0-AA2F-EAFDD1A272AB}"/>
              </a:ext>
            </a:extLst>
          </p:cNvPr>
          <p:cNvSpPr txBox="1"/>
          <p:nvPr/>
        </p:nvSpPr>
        <p:spPr>
          <a:xfrm>
            <a:off x="9148011" y="5046476"/>
            <a:ext cx="6602311" cy="2277547"/>
          </a:xfrm>
          <a:prstGeom prst="rect">
            <a:avLst/>
          </a:prstGeom>
        </p:spPr>
        <p:txBody>
          <a:bodyPr wrap="square" lIns="0" tIns="0" rIns="0" bIns="0" rtlCol="0" anchor="t">
            <a:spAutoFit/>
          </a:bodyPr>
          <a:lstStyle/>
          <a:p>
            <a:pPr marL="571500" indent="-571500" algn="l">
              <a:spcAft>
                <a:spcPts val="2400"/>
              </a:spcAft>
              <a:buFont typeface="Arial" panose="020B0604020202020204" pitchFamily="34" charset="0"/>
              <a:buChar char="•"/>
            </a:pPr>
            <a:r>
              <a:rPr lang="en-US" sz="3600" b="0" dirty="0">
                <a:latin typeface="Arial" panose="020B0604020202020204" pitchFamily="34" charset="0"/>
                <a:cs typeface="Arial" panose="020B0604020202020204" pitchFamily="34" charset="0"/>
              </a:rPr>
              <a:t>School Environment</a:t>
            </a:r>
          </a:p>
          <a:p>
            <a:pPr marL="571500" indent="-571500" algn="l">
              <a:spcAft>
                <a:spcPts val="2400"/>
              </a:spcAft>
              <a:buFont typeface="Arial" panose="020B0604020202020204" pitchFamily="34" charset="0"/>
              <a:buChar char="•"/>
            </a:pPr>
            <a:r>
              <a:rPr lang="en-US" sz="3600" i="0" u="none" strike="noStrike" baseline="0" dirty="0">
                <a:latin typeface="Arial" panose="020B0604020202020204" pitchFamily="34" charset="0"/>
                <a:cs typeface="Arial" panose="020B0604020202020204" pitchFamily="34" charset="0"/>
              </a:rPr>
              <a:t>Economic Incentives</a:t>
            </a:r>
          </a:p>
          <a:p>
            <a:pPr marL="571500" indent="-571500" algn="l">
              <a:spcAft>
                <a:spcPts val="2400"/>
              </a:spcAft>
              <a:buFont typeface="Arial" panose="020B0604020202020204" pitchFamily="34" charset="0"/>
              <a:buChar char="•"/>
            </a:pPr>
            <a:r>
              <a:rPr lang="en-US" sz="3600" b="0" dirty="0">
                <a:latin typeface="Arial" panose="020B0604020202020204" pitchFamily="34" charset="0"/>
                <a:cs typeface="Arial" panose="020B0604020202020204" pitchFamily="34" charset="0"/>
              </a:rPr>
              <a:t>Linking Health and Education</a:t>
            </a:r>
            <a:endParaRPr lang="en-US" sz="36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901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B1CA3E36-67AF-4FCC-9641-BA3A8A9B3C31}"/>
              </a:ext>
            </a:extLst>
          </p:cNvPr>
          <p:cNvSpPr/>
          <p:nvPr/>
        </p:nvSpPr>
        <p:spPr>
          <a:xfrm flipV="1">
            <a:off x="0" y="-4"/>
            <a:ext cx="18257632" cy="377190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2769989"/>
          </a:xfrm>
          <a:prstGeom prst="rect">
            <a:avLst/>
          </a:prstGeom>
        </p:spPr>
        <p:txBody>
          <a:bodyPr wrap="square" lIns="0" tIns="0" rIns="0" bIns="0" rtlCol="0" anchor="t">
            <a:spAutoFit/>
          </a:bodyPr>
          <a:lstStyle/>
          <a:p>
            <a:pPr algn="l">
              <a:spcAft>
                <a:spcPts val="2400"/>
              </a:spcAft>
            </a:pPr>
            <a:r>
              <a:rPr lang="en-US" sz="4000" b="0" i="0" u="none" strike="noStrike" baseline="0" dirty="0">
                <a:latin typeface="Arial" panose="020B0604020202020204" pitchFamily="34" charset="0"/>
                <a:cs typeface="Arial" panose="020B0604020202020204" pitchFamily="34" charset="0"/>
              </a:rPr>
              <a:t>Cross-Sectoral Monitoring and Evaluation</a:t>
            </a:r>
          </a:p>
          <a:p>
            <a:pPr algn="l">
              <a:spcAft>
                <a:spcPts val="2400"/>
              </a:spcAft>
            </a:pPr>
            <a:r>
              <a:rPr lang="en-US" sz="4000" b="0" i="0" u="none" strike="noStrike" baseline="0" dirty="0">
                <a:solidFill>
                  <a:srgbClr val="211D1E"/>
                </a:solidFill>
                <a:latin typeface="Arial" panose="020B0604020202020204" pitchFamily="34" charset="0"/>
                <a:cs typeface="Arial" panose="020B0604020202020204" pitchFamily="34" charset="0"/>
              </a:rPr>
              <a:t>Collaborative efforts to keep girls in school should </a:t>
            </a:r>
            <a:r>
              <a:rPr lang="en-US" sz="4000" b="1" i="0" u="none" strike="noStrike" baseline="0" dirty="0">
                <a:solidFill>
                  <a:srgbClr val="AD013E"/>
                </a:solidFill>
                <a:latin typeface="Arial" panose="020B0604020202020204" pitchFamily="34" charset="0"/>
                <a:cs typeface="Arial" panose="020B0604020202020204" pitchFamily="34" charset="0"/>
              </a:rPr>
              <a:t>collect key information</a:t>
            </a:r>
            <a:r>
              <a:rPr lang="en-US" sz="4000" b="0" i="0" u="none" strike="noStrike" baseline="0" dirty="0">
                <a:solidFill>
                  <a:srgbClr val="211D1E"/>
                </a:solidFill>
                <a:latin typeface="Arial" panose="020B0604020202020204" pitchFamily="34" charset="0"/>
                <a:cs typeface="Arial" panose="020B0604020202020204" pitchFamily="34" charset="0"/>
              </a:rPr>
              <a:t> on inputs, outcomes, and cost-effectiveness for both education and sexual and reproductive health. </a:t>
            </a:r>
            <a:endParaRPr lang="en-US" sz="4000" i="0" u="none" strike="noStrike" baseline="0" dirty="0">
              <a:latin typeface="Arial" panose="020B0604020202020204" pitchFamily="34" charset="0"/>
              <a:cs typeface="Arial" panose="020B0604020202020204" pitchFamily="34" charset="0"/>
            </a:endParaRPr>
          </a:p>
        </p:txBody>
      </p:sp>
      <p:sp>
        <p:nvSpPr>
          <p:cNvPr id="10" name="TextBox 10"/>
          <p:cNvSpPr txBox="1"/>
          <p:nvPr/>
        </p:nvSpPr>
        <p:spPr>
          <a:xfrm>
            <a:off x="838200" y="333715"/>
            <a:ext cx="830580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How can the health sector support keeping girls in school?</a:t>
            </a:r>
          </a:p>
        </p:txBody>
      </p:sp>
      <p:sp>
        <p:nvSpPr>
          <p:cNvPr id="11" name="TextBox 23">
            <a:extLst>
              <a:ext uri="{FF2B5EF4-FFF2-40B4-BE49-F238E27FC236}">
                <a16:creationId xmlns:a16="http://schemas.microsoft.com/office/drawing/2014/main" id="{37FE11EF-4AC2-48C5-AD2E-123F8C83583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pic>
        <p:nvPicPr>
          <p:cNvPr id="15" name="Graphic 14" descr="Lightbulb with solid fill">
            <a:extLst>
              <a:ext uri="{FF2B5EF4-FFF2-40B4-BE49-F238E27FC236}">
                <a16:creationId xmlns:a16="http://schemas.microsoft.com/office/drawing/2014/main" id="{2F99CF73-09FC-4DC9-A6E8-91261E9E62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3421" y="395181"/>
            <a:ext cx="914400" cy="914400"/>
          </a:xfrm>
          <a:prstGeom prst="rect">
            <a:avLst/>
          </a:prstGeom>
        </p:spPr>
      </p:pic>
    </p:spTree>
    <p:extLst>
      <p:ext uri="{BB962C8B-B14F-4D97-AF65-F5344CB8AC3E}">
        <p14:creationId xmlns:p14="http://schemas.microsoft.com/office/powerpoint/2010/main" val="3561495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31">
            <a:extLst>
              <a:ext uri="{FF2B5EF4-FFF2-40B4-BE49-F238E27FC236}">
                <a16:creationId xmlns:a16="http://schemas.microsoft.com/office/drawing/2014/main" id="{346BDE7B-CB90-459E-9A74-545BF760E5FB}"/>
              </a:ext>
            </a:extLst>
          </p:cNvPr>
          <p:cNvSpPr/>
          <p:nvPr/>
        </p:nvSpPr>
        <p:spPr>
          <a:xfrm flipV="1">
            <a:off x="0" y="-4"/>
            <a:ext cx="18257632" cy="377190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1811000" cy="5539978"/>
          </a:xfrm>
          <a:prstGeom prst="rect">
            <a:avLst/>
          </a:prstGeom>
        </p:spPr>
        <p:txBody>
          <a:bodyPr wrap="square" lIns="0" tIns="0" rIns="0" bIns="0" rtlCol="0" anchor="t">
            <a:spAutoFit/>
          </a:bodyPr>
          <a:lstStyle/>
          <a:p>
            <a:pPr algn="l">
              <a:spcAft>
                <a:spcPts val="2400"/>
              </a:spcAft>
            </a:pPr>
            <a:r>
              <a:rPr lang="en-US" sz="4000" b="0" i="0" u="none" strike="noStrike" baseline="0" dirty="0">
                <a:latin typeface="Arial" panose="020B0604020202020204" pitchFamily="34" charset="0"/>
                <a:cs typeface="Arial" panose="020B0604020202020204" pitchFamily="34" charset="0"/>
              </a:rPr>
              <a:t>Community Engagement</a:t>
            </a:r>
            <a:endParaRPr lang="en-US" sz="4000" dirty="0">
              <a:latin typeface="Arial" panose="020B0604020202020204" pitchFamily="34" charset="0"/>
              <a:cs typeface="Arial" panose="020B0604020202020204" pitchFamily="34" charset="0"/>
            </a:endParaRPr>
          </a:p>
          <a:p>
            <a:pPr marL="571500" indent="-571500" algn="l">
              <a:spcAft>
                <a:spcPts val="2400"/>
              </a:spcAft>
              <a:buFont typeface="Arial" panose="020B0604020202020204" pitchFamily="34" charset="0"/>
              <a:buChar char="•"/>
            </a:pPr>
            <a:r>
              <a:rPr lang="en-US" sz="4000" b="0" i="0" u="none" strike="noStrike" baseline="0" dirty="0">
                <a:solidFill>
                  <a:srgbClr val="211D1E"/>
                </a:solidFill>
                <a:latin typeface="Arial" panose="020B0604020202020204" pitchFamily="34" charset="0"/>
                <a:cs typeface="Arial" panose="020B0604020202020204" pitchFamily="34" charset="0"/>
              </a:rPr>
              <a:t>Strengthen </a:t>
            </a:r>
            <a:r>
              <a:rPr lang="en-US" sz="4000" b="1" i="0" u="none" strike="noStrike" baseline="0" dirty="0">
                <a:solidFill>
                  <a:srgbClr val="AD013E"/>
                </a:solidFill>
                <a:latin typeface="Arial" panose="020B0604020202020204" pitchFamily="34" charset="0"/>
                <a:cs typeface="Arial" panose="020B0604020202020204" pitchFamily="34" charset="0"/>
              </a:rPr>
              <a:t>social and behavior change communication strategies </a:t>
            </a:r>
            <a:r>
              <a:rPr lang="en-US" sz="4000" b="0" i="0" u="none" strike="noStrike" baseline="0" dirty="0">
                <a:solidFill>
                  <a:srgbClr val="211D1E"/>
                </a:solidFill>
                <a:latin typeface="Arial" panose="020B0604020202020204" pitchFamily="34" charset="0"/>
                <a:cs typeface="Arial" panose="020B0604020202020204" pitchFamily="34" charset="0"/>
              </a:rPr>
              <a:t>in order to address community perceptions of school quality and safety as well as gender roles. </a:t>
            </a:r>
          </a:p>
          <a:p>
            <a:pPr marL="571500" indent="-571500" algn="l">
              <a:spcAft>
                <a:spcPts val="2400"/>
              </a:spcAft>
              <a:buFont typeface="Arial" panose="020B0604020202020204" pitchFamily="34" charset="0"/>
              <a:buChar char="•"/>
            </a:pPr>
            <a:r>
              <a:rPr lang="en-US" sz="4000" b="1" i="0" u="none" strike="noStrike" baseline="0" dirty="0">
                <a:solidFill>
                  <a:srgbClr val="AD013E"/>
                </a:solidFill>
                <a:latin typeface="Arial" panose="020B0604020202020204" pitchFamily="34" charset="0"/>
                <a:cs typeface="Arial" panose="020B0604020202020204" pitchFamily="34" charset="0"/>
              </a:rPr>
              <a:t>Link messages on the mutual benefits of education on health</a:t>
            </a:r>
            <a:r>
              <a:rPr lang="en-US" sz="4000" b="0" i="0" u="none" strike="noStrike" baseline="0" dirty="0">
                <a:solidFill>
                  <a:srgbClr val="211D1E"/>
                </a:solidFill>
                <a:latin typeface="Arial" panose="020B0604020202020204" pitchFamily="34" charset="0"/>
                <a:cs typeface="Arial" panose="020B0604020202020204" pitchFamily="34" charset="0"/>
              </a:rPr>
              <a:t>, including sexual and reproductive health, and vice versa. </a:t>
            </a:r>
          </a:p>
        </p:txBody>
      </p:sp>
      <p:sp>
        <p:nvSpPr>
          <p:cNvPr id="10" name="TextBox 10"/>
          <p:cNvSpPr txBox="1"/>
          <p:nvPr/>
        </p:nvSpPr>
        <p:spPr>
          <a:xfrm>
            <a:off x="838200" y="333715"/>
            <a:ext cx="830580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How can the health sector support keeping girls in school?</a:t>
            </a:r>
          </a:p>
        </p:txBody>
      </p:sp>
      <p:sp>
        <p:nvSpPr>
          <p:cNvPr id="11" name="TextBox 23">
            <a:extLst>
              <a:ext uri="{FF2B5EF4-FFF2-40B4-BE49-F238E27FC236}">
                <a16:creationId xmlns:a16="http://schemas.microsoft.com/office/drawing/2014/main" id="{37FE11EF-4AC2-48C5-AD2E-123F8C83583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pic>
        <p:nvPicPr>
          <p:cNvPr id="15" name="Graphic 14" descr="Lightbulb with solid fill">
            <a:extLst>
              <a:ext uri="{FF2B5EF4-FFF2-40B4-BE49-F238E27FC236}">
                <a16:creationId xmlns:a16="http://schemas.microsoft.com/office/drawing/2014/main" id="{2F99CF73-09FC-4DC9-A6E8-91261E9E62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3421" y="395181"/>
            <a:ext cx="914400" cy="914400"/>
          </a:xfrm>
          <a:prstGeom prst="rect">
            <a:avLst/>
          </a:prstGeom>
        </p:spPr>
      </p:pic>
      <p:pic>
        <p:nvPicPr>
          <p:cNvPr id="13" name="Picture 12">
            <a:hlinkClick r:id="rId6"/>
            <a:extLst>
              <a:ext uri="{FF2B5EF4-FFF2-40B4-BE49-F238E27FC236}">
                <a16:creationId xmlns:a16="http://schemas.microsoft.com/office/drawing/2014/main" id="{B8F3EA2B-4097-4D45-8480-2C53DCB3ED68}"/>
              </a:ext>
            </a:extLst>
          </p:cNvPr>
          <p:cNvPicPr>
            <a:picLocks noChangeAspect="1"/>
          </p:cNvPicPr>
          <p:nvPr/>
        </p:nvPicPr>
        <p:blipFill>
          <a:blip r:embed="rId7"/>
          <a:stretch>
            <a:fillRect/>
          </a:stretch>
        </p:blipFill>
        <p:spPr>
          <a:xfrm>
            <a:off x="13258800" y="3351622"/>
            <a:ext cx="4268862" cy="4900238"/>
          </a:xfrm>
          <a:prstGeom prst="rect">
            <a:avLst/>
          </a:prstGeom>
        </p:spPr>
      </p:pic>
    </p:spTree>
    <p:extLst>
      <p:ext uri="{BB962C8B-B14F-4D97-AF65-F5344CB8AC3E}">
        <p14:creationId xmlns:p14="http://schemas.microsoft.com/office/powerpoint/2010/main" val="395396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43CCA0EC-3533-4249-A670-4DFD7E16D5A7}"/>
              </a:ext>
            </a:extLst>
          </p:cNvPr>
          <p:cNvSpPr/>
          <p:nvPr/>
        </p:nvSpPr>
        <p:spPr>
          <a:xfrm flipV="1">
            <a:off x="0" y="-4"/>
            <a:ext cx="18257632" cy="377190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540047"/>
            <a:ext cx="11658600" cy="4924425"/>
          </a:xfrm>
          <a:prstGeom prst="rect">
            <a:avLst/>
          </a:prstGeom>
        </p:spPr>
        <p:txBody>
          <a:bodyPr wrap="square" lIns="0" tIns="0" rIns="0" bIns="0" rtlCol="0" anchor="t">
            <a:spAutoFit/>
          </a:bodyPr>
          <a:lstStyle/>
          <a:p>
            <a:pPr algn="l">
              <a:spcAft>
                <a:spcPts val="2400"/>
              </a:spcAft>
            </a:pPr>
            <a:r>
              <a:rPr lang="en-US" sz="4000" i="0" u="none" strike="noStrike" baseline="0" dirty="0">
                <a:latin typeface="Arial" panose="020B0604020202020204" pitchFamily="34" charset="0"/>
                <a:cs typeface="Arial" panose="020B0604020202020204" pitchFamily="34" charset="0"/>
              </a:rPr>
              <a:t>Policy Environment</a:t>
            </a:r>
          </a:p>
          <a:p>
            <a:pPr marL="571500" indent="-571500" algn="l">
              <a:spcAft>
                <a:spcPts val="2400"/>
              </a:spcAft>
              <a:buFont typeface="Arial" panose="020B0604020202020204" pitchFamily="34" charset="0"/>
              <a:buChar char="•"/>
            </a:pPr>
            <a:r>
              <a:rPr lang="en-US" sz="4000" b="0" i="0" u="none" strike="noStrike" baseline="0" dirty="0">
                <a:solidFill>
                  <a:srgbClr val="1F1F1F"/>
                </a:solidFill>
                <a:latin typeface="Arial" panose="020B0604020202020204" pitchFamily="34" charset="0"/>
                <a:cs typeface="Arial" panose="020B0604020202020204" pitchFamily="34" charset="0"/>
              </a:rPr>
              <a:t>Advocating </a:t>
            </a:r>
            <a:r>
              <a:rPr lang="en-US" sz="4000" b="1" i="0" u="none" strike="noStrike" baseline="0" dirty="0">
                <a:solidFill>
                  <a:srgbClr val="AD013E"/>
                </a:solidFill>
                <a:latin typeface="Arial" panose="020B0604020202020204" pitchFamily="34" charset="0"/>
                <a:cs typeface="Arial" panose="020B0604020202020204" pitchFamily="34" charset="0"/>
              </a:rPr>
              <a:t>gender-equitable universal education </a:t>
            </a:r>
            <a:r>
              <a:rPr lang="en-US" sz="4000" b="0" i="0" u="none" strike="noStrike" baseline="0" dirty="0">
                <a:solidFill>
                  <a:srgbClr val="1F1F1F"/>
                </a:solidFill>
                <a:latin typeface="Arial" panose="020B0604020202020204" pitchFamily="34" charset="0"/>
                <a:cs typeface="Arial" panose="020B0604020202020204" pitchFamily="34" charset="0"/>
              </a:rPr>
              <a:t>policies</a:t>
            </a:r>
          </a:p>
          <a:p>
            <a:pPr marL="571500" indent="-571500" algn="l">
              <a:spcAft>
                <a:spcPts val="2400"/>
              </a:spcAft>
              <a:buFont typeface="Arial" panose="020B0604020202020204" pitchFamily="34" charset="0"/>
              <a:buChar char="•"/>
            </a:pPr>
            <a:r>
              <a:rPr lang="en-US" sz="4000" b="0" i="0" u="none" strike="noStrike" baseline="0" dirty="0">
                <a:solidFill>
                  <a:srgbClr val="1F1F1F"/>
                </a:solidFill>
                <a:latin typeface="Arial" panose="020B0604020202020204" pitchFamily="34" charset="0"/>
                <a:cs typeface="Arial" panose="020B0604020202020204" pitchFamily="34" charset="0"/>
              </a:rPr>
              <a:t>Advocating with the Ministries of Education, Gender, and Youth to </a:t>
            </a:r>
            <a:r>
              <a:rPr lang="en-US" sz="4000" b="1" i="0" u="none" strike="noStrike" baseline="0" dirty="0">
                <a:solidFill>
                  <a:srgbClr val="AD013E"/>
                </a:solidFill>
                <a:latin typeface="Arial" panose="020B0604020202020204" pitchFamily="34" charset="0"/>
                <a:cs typeface="Arial" panose="020B0604020202020204" pitchFamily="34" charset="0"/>
              </a:rPr>
              <a:t>remove policy barriers that prevent girls from returning to school </a:t>
            </a:r>
            <a:r>
              <a:rPr lang="en-US" sz="4000" b="0" i="0" u="none" strike="noStrike" baseline="0" dirty="0">
                <a:solidFill>
                  <a:srgbClr val="1F1F1F"/>
                </a:solidFill>
                <a:latin typeface="Arial" panose="020B0604020202020204" pitchFamily="34" charset="0"/>
                <a:cs typeface="Arial" panose="020B0604020202020204" pitchFamily="34" charset="0"/>
              </a:rPr>
              <a:t>after dropout, marriage, or pregnancy</a:t>
            </a:r>
          </a:p>
        </p:txBody>
      </p:sp>
      <p:sp>
        <p:nvSpPr>
          <p:cNvPr id="10" name="TextBox 10"/>
          <p:cNvSpPr txBox="1"/>
          <p:nvPr/>
        </p:nvSpPr>
        <p:spPr>
          <a:xfrm>
            <a:off x="838200" y="333715"/>
            <a:ext cx="830580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How can the health sector support keeping girls in school?</a:t>
            </a:r>
          </a:p>
        </p:txBody>
      </p:sp>
      <p:sp>
        <p:nvSpPr>
          <p:cNvPr id="11" name="TextBox 23">
            <a:extLst>
              <a:ext uri="{FF2B5EF4-FFF2-40B4-BE49-F238E27FC236}">
                <a16:creationId xmlns:a16="http://schemas.microsoft.com/office/drawing/2014/main" id="{37FE11EF-4AC2-48C5-AD2E-123F8C83583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pic>
        <p:nvPicPr>
          <p:cNvPr id="15" name="Graphic 14" descr="Lightbulb with solid fill">
            <a:extLst>
              <a:ext uri="{FF2B5EF4-FFF2-40B4-BE49-F238E27FC236}">
                <a16:creationId xmlns:a16="http://schemas.microsoft.com/office/drawing/2014/main" id="{2F99CF73-09FC-4DC9-A6E8-91261E9E62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3421" y="395181"/>
            <a:ext cx="914400" cy="914400"/>
          </a:xfrm>
          <a:prstGeom prst="rect">
            <a:avLst/>
          </a:prstGeom>
        </p:spPr>
      </p:pic>
      <p:pic>
        <p:nvPicPr>
          <p:cNvPr id="16" name="Picture 15">
            <a:hlinkClick r:id="rId6"/>
            <a:extLst>
              <a:ext uri="{FF2B5EF4-FFF2-40B4-BE49-F238E27FC236}">
                <a16:creationId xmlns:a16="http://schemas.microsoft.com/office/drawing/2014/main" id="{9184A89E-17ED-4C85-85ED-31594071A26B}"/>
              </a:ext>
            </a:extLst>
          </p:cNvPr>
          <p:cNvPicPr>
            <a:picLocks noChangeAspect="1"/>
          </p:cNvPicPr>
          <p:nvPr/>
        </p:nvPicPr>
        <p:blipFill>
          <a:blip r:embed="rId7"/>
          <a:stretch>
            <a:fillRect/>
          </a:stretch>
        </p:blipFill>
        <p:spPr>
          <a:xfrm>
            <a:off x="12878832" y="3878410"/>
            <a:ext cx="4641584" cy="4435292"/>
          </a:xfrm>
          <a:prstGeom prst="rect">
            <a:avLst/>
          </a:prstGeom>
        </p:spPr>
      </p:pic>
    </p:spTree>
    <p:extLst>
      <p:ext uri="{BB962C8B-B14F-4D97-AF65-F5344CB8AC3E}">
        <p14:creationId xmlns:p14="http://schemas.microsoft.com/office/powerpoint/2010/main" val="199048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31">
            <a:extLst>
              <a:ext uri="{FF2B5EF4-FFF2-40B4-BE49-F238E27FC236}">
                <a16:creationId xmlns:a16="http://schemas.microsoft.com/office/drawing/2014/main" id="{1D8F076A-7FCD-46EB-9BDA-BF37322FB334}"/>
              </a:ext>
            </a:extLst>
          </p:cNvPr>
          <p:cNvSpPr/>
          <p:nvPr/>
        </p:nvSpPr>
        <p:spPr>
          <a:xfrm flipV="1">
            <a:off x="0" y="-3"/>
            <a:ext cx="18257632" cy="283150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3">
              <a:extLst>
                <a:ext uri="{FF2B5EF4-FFF2-40B4-BE49-F238E27FC236}">
                  <a16:creationId xmlns:a16="http://schemas.microsoft.com/office/drawing/2014/main" id="{90F6C331-A0D4-403C-85EF-FBA8ACAD96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325225"/>
            <a:ext cx="11978640" cy="3088080"/>
            <a:chOff x="5475050" y="4457913"/>
            <a:chExt cx="10635426" cy="3088080"/>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3"/>
              <a:ext cx="5228424" cy="3087598"/>
              <a:chOff x="9421078" y="5937946"/>
              <a:chExt cx="4774466" cy="3087598"/>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6"/>
                <a:ext cx="4774466" cy="308759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TextBox 12">
                <a:extLst>
                  <a:ext uri="{FF2B5EF4-FFF2-40B4-BE49-F238E27FC236}">
                    <a16:creationId xmlns:a16="http://schemas.microsoft.com/office/drawing/2014/main" id="{14F74A8A-CE09-4B1E-A882-32749BE5007D}"/>
                  </a:ext>
                </a:extLst>
              </p:cNvPr>
              <p:cNvSpPr txBox="1"/>
              <p:nvPr/>
            </p:nvSpPr>
            <p:spPr>
              <a:xfrm>
                <a:off x="9629370" y="6806727"/>
                <a:ext cx="4211124" cy="447238"/>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Educating Girls</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3087598"/>
              <a:chOff x="6822162" y="4864175"/>
              <a:chExt cx="5228424" cy="3087598"/>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3087598"/>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4976796"/>
                <a:ext cx="4526899" cy="2875082"/>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Impact of Girls’ Education on Reproductive Behavior</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Works to Keep Girls in School?</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Illustrative Examples</a:t>
                </a: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611444"/>
            <a:ext cx="11978640" cy="1430871"/>
            <a:chOff x="5430154" y="7476088"/>
            <a:chExt cx="10698651" cy="1430871"/>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5107093"/>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30870"/>
              <a:chOff x="12030950" y="5400146"/>
              <a:chExt cx="5675191" cy="1430870"/>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12">
                <a:extLst>
                  <a:ext uri="{FF2B5EF4-FFF2-40B4-BE49-F238E27FC236}">
                    <a16:creationId xmlns:a16="http://schemas.microsoft.com/office/drawing/2014/main" id="{3586CC19-1596-4B4A-BDFD-AC399F691F15}"/>
                  </a:ext>
                </a:extLst>
              </p:cNvPr>
              <p:cNvSpPr txBox="1"/>
              <p:nvPr/>
            </p:nvSpPr>
            <p:spPr>
              <a:xfrm>
                <a:off x="12451181" y="5417872"/>
                <a:ext cx="5123605" cy="1413144"/>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How Can the Health Sector Support Keeping Girls in School?</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465244"/>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F78E449E-DCFF-4C69-82A4-B05652149D1F}"/>
              </a:ext>
            </a:extLst>
          </p:cNvPr>
          <p:cNvSpPr/>
          <p:nvPr/>
        </p:nvSpPr>
        <p:spPr>
          <a:xfrm flipV="1">
            <a:off x="0" y="-4"/>
            <a:ext cx="18257632" cy="377190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540047"/>
            <a:ext cx="14630400" cy="5539978"/>
          </a:xfrm>
          <a:prstGeom prst="rect">
            <a:avLst/>
          </a:prstGeom>
        </p:spPr>
        <p:txBody>
          <a:bodyPr wrap="square" lIns="0" tIns="0" rIns="0" bIns="0" rtlCol="0" anchor="t">
            <a:spAutoFit/>
          </a:bodyPr>
          <a:lstStyle/>
          <a:p>
            <a:pPr algn="l">
              <a:spcAft>
                <a:spcPts val="2400"/>
              </a:spcAft>
            </a:pPr>
            <a:r>
              <a:rPr lang="en-US" sz="4000" i="0" u="none" strike="noStrike" baseline="0" dirty="0">
                <a:latin typeface="Arial" panose="020B0604020202020204" pitchFamily="34" charset="0"/>
                <a:cs typeface="Arial" panose="020B0604020202020204" pitchFamily="34" charset="0"/>
              </a:rPr>
              <a:t>School Environment</a:t>
            </a:r>
          </a:p>
          <a:p>
            <a:pPr marL="571500" indent="-571500" algn="l">
              <a:spcAft>
                <a:spcPts val="2400"/>
              </a:spcAft>
              <a:buFont typeface="Arial" panose="020B0604020202020204" pitchFamily="34" charset="0"/>
              <a:buChar char="•"/>
            </a:pPr>
            <a:r>
              <a:rPr lang="en-US" sz="4000" b="1" i="0" u="none" strike="noStrike" baseline="0" dirty="0">
                <a:solidFill>
                  <a:srgbClr val="AD013E"/>
                </a:solidFill>
                <a:latin typeface="Arial" panose="020B0604020202020204" pitchFamily="34" charset="0"/>
                <a:cs typeface="Arial" panose="020B0604020202020204" pitchFamily="34" charset="0"/>
              </a:rPr>
              <a:t>Reducing gender-based violence </a:t>
            </a:r>
            <a:r>
              <a:rPr lang="en-US" sz="4000" b="0" i="0" u="none" strike="noStrike" baseline="0" dirty="0">
                <a:solidFill>
                  <a:srgbClr val="1F1F1F"/>
                </a:solidFill>
                <a:latin typeface="Arial" panose="020B0604020202020204" pitchFamily="34" charset="0"/>
                <a:cs typeface="Arial" panose="020B0604020202020204" pitchFamily="34" charset="0"/>
              </a:rPr>
              <a:t>in schools to help create supportive learning environments for girls</a:t>
            </a:r>
          </a:p>
          <a:p>
            <a:pPr marL="571500" indent="-571500" algn="l">
              <a:spcAft>
                <a:spcPts val="2400"/>
              </a:spcAft>
              <a:buFont typeface="Arial" panose="020B0604020202020204" pitchFamily="34" charset="0"/>
              <a:buChar char="•"/>
            </a:pPr>
            <a:r>
              <a:rPr lang="en-US" sz="4000" b="0" i="0" u="none" strike="noStrike" baseline="0" dirty="0">
                <a:solidFill>
                  <a:srgbClr val="1F1F1F"/>
                </a:solidFill>
                <a:latin typeface="Arial" panose="020B0604020202020204" pitchFamily="34" charset="0"/>
                <a:cs typeface="Arial" panose="020B0604020202020204" pitchFamily="34" charset="0"/>
              </a:rPr>
              <a:t>Training teachers in </a:t>
            </a:r>
            <a:r>
              <a:rPr lang="en-US" sz="4000" b="1" i="0" u="none" strike="noStrike" baseline="0" dirty="0">
                <a:solidFill>
                  <a:srgbClr val="AD013E"/>
                </a:solidFill>
                <a:latin typeface="Arial" panose="020B0604020202020204" pitchFamily="34" charset="0"/>
                <a:cs typeface="Arial" panose="020B0604020202020204" pitchFamily="34" charset="0"/>
              </a:rPr>
              <a:t>gender-equitable teaching methods</a:t>
            </a:r>
            <a:endParaRPr lang="en-US" sz="4000" b="0" i="0" u="none" strike="noStrike" baseline="0" dirty="0">
              <a:solidFill>
                <a:srgbClr val="1F1F1F"/>
              </a:solidFill>
              <a:latin typeface="Arial" panose="020B0604020202020204" pitchFamily="34" charset="0"/>
              <a:cs typeface="Arial" panose="020B0604020202020204" pitchFamily="34" charset="0"/>
            </a:endParaRPr>
          </a:p>
          <a:p>
            <a:pPr marL="571500" indent="-571500" algn="l">
              <a:spcAft>
                <a:spcPts val="2400"/>
              </a:spcAft>
              <a:buFont typeface="Arial" panose="020B0604020202020204" pitchFamily="34" charset="0"/>
              <a:buChar char="•"/>
            </a:pPr>
            <a:r>
              <a:rPr lang="en-US" sz="4000" b="0" i="0" u="none" strike="noStrike" baseline="0" dirty="0">
                <a:solidFill>
                  <a:srgbClr val="1F1F1F"/>
                </a:solidFill>
                <a:latin typeface="Arial" panose="020B0604020202020204" pitchFamily="34" charset="0"/>
                <a:cs typeface="Arial" panose="020B0604020202020204" pitchFamily="34" charset="0"/>
              </a:rPr>
              <a:t>Supporting programs that </a:t>
            </a:r>
            <a:r>
              <a:rPr lang="en-US" sz="4000" b="1" i="0" u="none" strike="noStrike" baseline="0" dirty="0">
                <a:solidFill>
                  <a:srgbClr val="AD013E"/>
                </a:solidFill>
                <a:latin typeface="Arial" panose="020B0604020202020204" pitchFamily="34" charset="0"/>
                <a:cs typeface="Arial" panose="020B0604020202020204" pitchFamily="34" charset="0"/>
              </a:rPr>
              <a:t>promote teachers and women as mentors for girls</a:t>
            </a:r>
            <a:r>
              <a:rPr lang="en-US" sz="4000" b="0" i="0" u="none" strike="noStrike" baseline="0" dirty="0">
                <a:solidFill>
                  <a:srgbClr val="1F1F1F"/>
                </a:solidFill>
                <a:latin typeface="Arial" panose="020B0604020202020204" pitchFamily="34" charset="0"/>
                <a:cs typeface="Arial" panose="020B0604020202020204" pitchFamily="34" charset="0"/>
              </a:rPr>
              <a:t> in communities</a:t>
            </a:r>
            <a:endParaRPr lang="en-US" sz="4000" b="0" dirty="0">
              <a:latin typeface="Arial" panose="020B0604020202020204" pitchFamily="34" charset="0"/>
              <a:cs typeface="Arial" panose="020B0604020202020204" pitchFamily="34" charset="0"/>
            </a:endParaRPr>
          </a:p>
          <a:p>
            <a:pPr algn="l">
              <a:spcAft>
                <a:spcPts val="2400"/>
              </a:spcAft>
            </a:pPr>
            <a:endParaRPr lang="en-US" sz="4000" i="0" u="none" strike="noStrike" baseline="0" dirty="0">
              <a:latin typeface="Arial" panose="020B0604020202020204" pitchFamily="34" charset="0"/>
              <a:cs typeface="Arial" panose="020B0604020202020204" pitchFamily="34" charset="0"/>
            </a:endParaRPr>
          </a:p>
        </p:txBody>
      </p:sp>
      <p:sp>
        <p:nvSpPr>
          <p:cNvPr id="10" name="TextBox 10"/>
          <p:cNvSpPr txBox="1"/>
          <p:nvPr/>
        </p:nvSpPr>
        <p:spPr>
          <a:xfrm>
            <a:off x="838200" y="333715"/>
            <a:ext cx="830580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How can the health sector support keeping girls in school?</a:t>
            </a:r>
          </a:p>
        </p:txBody>
      </p:sp>
      <p:sp>
        <p:nvSpPr>
          <p:cNvPr id="11" name="TextBox 23">
            <a:extLst>
              <a:ext uri="{FF2B5EF4-FFF2-40B4-BE49-F238E27FC236}">
                <a16:creationId xmlns:a16="http://schemas.microsoft.com/office/drawing/2014/main" id="{37FE11EF-4AC2-48C5-AD2E-123F8C83583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pic>
        <p:nvPicPr>
          <p:cNvPr id="15" name="Graphic 14" descr="Lightbulb with solid fill">
            <a:extLst>
              <a:ext uri="{FF2B5EF4-FFF2-40B4-BE49-F238E27FC236}">
                <a16:creationId xmlns:a16="http://schemas.microsoft.com/office/drawing/2014/main" id="{2F99CF73-09FC-4DC9-A6E8-91261E9E62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3421" y="395181"/>
            <a:ext cx="914400" cy="914400"/>
          </a:xfrm>
          <a:prstGeom prst="rect">
            <a:avLst/>
          </a:prstGeom>
        </p:spPr>
      </p:pic>
    </p:spTree>
    <p:extLst>
      <p:ext uri="{BB962C8B-B14F-4D97-AF65-F5344CB8AC3E}">
        <p14:creationId xmlns:p14="http://schemas.microsoft.com/office/powerpoint/2010/main" val="10582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31">
            <a:extLst>
              <a:ext uri="{FF2B5EF4-FFF2-40B4-BE49-F238E27FC236}">
                <a16:creationId xmlns:a16="http://schemas.microsoft.com/office/drawing/2014/main" id="{6DA7E247-D807-41D5-9A88-7C0A9231E783}"/>
              </a:ext>
            </a:extLst>
          </p:cNvPr>
          <p:cNvSpPr/>
          <p:nvPr/>
        </p:nvSpPr>
        <p:spPr>
          <a:xfrm flipV="1">
            <a:off x="0" y="-4"/>
            <a:ext cx="18257632" cy="377190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21</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1" y="3540047"/>
            <a:ext cx="6597701" cy="5232202"/>
          </a:xfrm>
          <a:prstGeom prst="rect">
            <a:avLst/>
          </a:prstGeom>
        </p:spPr>
        <p:txBody>
          <a:bodyPr wrap="square" lIns="0" tIns="0" rIns="0" bIns="0" rtlCol="0" anchor="t">
            <a:spAutoFit/>
          </a:bodyPr>
          <a:lstStyle/>
          <a:p>
            <a:pPr algn="l">
              <a:spcAft>
                <a:spcPts val="2400"/>
              </a:spcAft>
            </a:pPr>
            <a:r>
              <a:rPr lang="en-US" sz="4000" i="0" u="none" strike="noStrike" baseline="0" dirty="0">
                <a:latin typeface="Arial" panose="020B0604020202020204" pitchFamily="34" charset="0"/>
                <a:cs typeface="Arial" panose="020B0604020202020204" pitchFamily="34" charset="0"/>
              </a:rPr>
              <a:t>Economic Incentives</a:t>
            </a:r>
          </a:p>
          <a:p>
            <a:pPr algn="l">
              <a:spcAft>
                <a:spcPts val="2400"/>
              </a:spcAft>
            </a:pPr>
            <a:r>
              <a:rPr lang="en-US" sz="4000" b="0" i="0" u="none" strike="noStrike" baseline="0" dirty="0">
                <a:solidFill>
                  <a:srgbClr val="211D1E"/>
                </a:solidFill>
                <a:latin typeface="Arial" panose="020B0604020202020204" pitchFamily="34" charset="0"/>
                <a:cs typeface="Arial" panose="020B0604020202020204" pitchFamily="34" charset="0"/>
              </a:rPr>
              <a:t>Targeted resources to parents and/or students, in the form of </a:t>
            </a:r>
            <a:r>
              <a:rPr lang="en-US" sz="4000" b="1" i="0" u="none" strike="noStrike" baseline="0" dirty="0">
                <a:solidFill>
                  <a:srgbClr val="AD013E"/>
                </a:solidFill>
                <a:latin typeface="Arial" panose="020B0604020202020204" pitchFamily="34" charset="0"/>
                <a:cs typeface="Arial" panose="020B0604020202020204" pitchFamily="34" charset="0"/>
              </a:rPr>
              <a:t>stipends and cash transfers</a:t>
            </a:r>
            <a:r>
              <a:rPr lang="en-US" sz="4000" b="0" i="0" u="none" strike="noStrike" baseline="0" dirty="0">
                <a:solidFill>
                  <a:srgbClr val="211D1E"/>
                </a:solidFill>
                <a:latin typeface="Arial" panose="020B0604020202020204" pitchFamily="34" charset="0"/>
                <a:cs typeface="Arial" panose="020B0604020202020204" pitchFamily="34" charset="0"/>
              </a:rPr>
              <a:t>, improve girls’ access to school as well as their retention and progression in school. </a:t>
            </a:r>
          </a:p>
        </p:txBody>
      </p:sp>
      <p:sp>
        <p:nvSpPr>
          <p:cNvPr id="10" name="TextBox 10"/>
          <p:cNvSpPr txBox="1"/>
          <p:nvPr/>
        </p:nvSpPr>
        <p:spPr>
          <a:xfrm>
            <a:off x="838200" y="333715"/>
            <a:ext cx="830580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How can the health sector support keeping girls in school?</a:t>
            </a:r>
          </a:p>
        </p:txBody>
      </p:sp>
      <p:sp>
        <p:nvSpPr>
          <p:cNvPr id="11" name="TextBox 23">
            <a:extLst>
              <a:ext uri="{FF2B5EF4-FFF2-40B4-BE49-F238E27FC236}">
                <a16:creationId xmlns:a16="http://schemas.microsoft.com/office/drawing/2014/main" id="{37FE11EF-4AC2-48C5-AD2E-123F8C83583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pic>
        <p:nvPicPr>
          <p:cNvPr id="15" name="Graphic 14" descr="Lightbulb with solid fill">
            <a:extLst>
              <a:ext uri="{FF2B5EF4-FFF2-40B4-BE49-F238E27FC236}">
                <a16:creationId xmlns:a16="http://schemas.microsoft.com/office/drawing/2014/main" id="{2F99CF73-09FC-4DC9-A6E8-91261E9E62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3421" y="395181"/>
            <a:ext cx="914400" cy="914400"/>
          </a:xfrm>
          <a:prstGeom prst="rect">
            <a:avLst/>
          </a:prstGeom>
        </p:spPr>
      </p:pic>
      <p:grpSp>
        <p:nvGrpSpPr>
          <p:cNvPr id="12" name="Group 11">
            <a:extLst>
              <a:ext uri="{FF2B5EF4-FFF2-40B4-BE49-F238E27FC236}">
                <a16:creationId xmlns:a16="http://schemas.microsoft.com/office/drawing/2014/main" id="{484E2B86-F3DB-4E23-A0E5-2D32EA07B640}"/>
              </a:ext>
            </a:extLst>
          </p:cNvPr>
          <p:cNvGrpSpPr/>
          <p:nvPr/>
        </p:nvGrpSpPr>
        <p:grpSpPr>
          <a:xfrm>
            <a:off x="8566524" y="2149205"/>
            <a:ext cx="8522022" cy="6846528"/>
            <a:chOff x="5029199" y="2149205"/>
            <a:chExt cx="12344399" cy="6846528"/>
          </a:xfrm>
        </p:grpSpPr>
        <p:sp>
          <p:nvSpPr>
            <p:cNvPr id="16" name="Rectangle 15">
              <a:extLst>
                <a:ext uri="{FF2B5EF4-FFF2-40B4-BE49-F238E27FC236}">
                  <a16:creationId xmlns:a16="http://schemas.microsoft.com/office/drawing/2014/main" id="{1B5D90EF-FADE-40DB-83B3-C46ABB7C3C46}"/>
                </a:ext>
              </a:extLst>
            </p:cNvPr>
            <p:cNvSpPr/>
            <p:nvPr/>
          </p:nvSpPr>
          <p:spPr>
            <a:xfrm>
              <a:off x="5029199" y="2895626"/>
              <a:ext cx="12344399" cy="610010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8">
              <a:extLst>
                <a:ext uri="{FF2B5EF4-FFF2-40B4-BE49-F238E27FC236}">
                  <a16:creationId xmlns:a16="http://schemas.microsoft.com/office/drawing/2014/main" id="{F79B4DFD-EF8F-4D9C-BEFC-652838B2DDB6}"/>
                </a:ext>
              </a:extLst>
            </p:cNvPr>
            <p:cNvSpPr txBox="1"/>
            <p:nvPr/>
          </p:nvSpPr>
          <p:spPr>
            <a:xfrm>
              <a:off x="5363659" y="3124204"/>
              <a:ext cx="11255224" cy="5786199"/>
            </a:xfrm>
            <a:prstGeom prst="rect">
              <a:avLst/>
            </a:prstGeom>
            <a:ln>
              <a:noFill/>
            </a:ln>
          </p:spPr>
          <p:txBody>
            <a:bodyPr wrap="square" lIns="0" tIns="0" rIns="0" bIns="0" rtlCol="0" anchor="t">
              <a:spAutoFit/>
            </a:bodyPr>
            <a:lstStyle/>
            <a:p>
              <a:pPr marL="457200" lvl="0" indent="-457200" algn="l">
                <a:spcAft>
                  <a:spcPts val="1200"/>
                </a:spcAft>
                <a:buFont typeface="Arial" panose="020B0604020202020204" pitchFamily="34" charset="0"/>
                <a:buChar char="•"/>
              </a:pPr>
              <a:r>
                <a:rPr lang="en-US" sz="2400" b="0" i="0" u="none" strike="noStrike" baseline="0" dirty="0">
                  <a:solidFill>
                    <a:srgbClr val="211D1E"/>
                  </a:solidFill>
                  <a:latin typeface="Arial" panose="020B0604020202020204" pitchFamily="34" charset="0"/>
                  <a:cs typeface="Arial" panose="020B0604020202020204" pitchFamily="34" charset="0"/>
                </a:rPr>
                <a:t>Conditionality enhances impact on school attendance but increases cost. </a:t>
              </a:r>
            </a:p>
            <a:p>
              <a:pPr marL="457200" lvl="0" indent="-457200" algn="l">
                <a:spcAft>
                  <a:spcPts val="1200"/>
                </a:spcAft>
                <a:buFont typeface="Arial" panose="020B0604020202020204" pitchFamily="34" charset="0"/>
                <a:buChar char="•"/>
              </a:pPr>
              <a:r>
                <a:rPr lang="en-US" sz="2400" b="0" i="0" u="none" strike="noStrike" baseline="0" dirty="0">
                  <a:solidFill>
                    <a:srgbClr val="211D1E"/>
                  </a:solidFill>
                  <a:latin typeface="Arial" panose="020B0604020202020204" pitchFamily="34" charset="0"/>
                  <a:cs typeface="Arial" panose="020B0604020202020204" pitchFamily="34" charset="0"/>
                </a:rPr>
                <a:t>Impact is greatest if focused on girls at points of transition in the education system. </a:t>
              </a:r>
            </a:p>
            <a:p>
              <a:pPr marL="457200" lvl="0" indent="-457200" algn="l">
                <a:spcAft>
                  <a:spcPts val="1200"/>
                </a:spcAft>
                <a:buFont typeface="Arial" panose="020B0604020202020204" pitchFamily="34" charset="0"/>
                <a:buChar char="•"/>
              </a:pPr>
              <a:r>
                <a:rPr lang="en-US" sz="2400" b="0" i="0" u="none" strike="noStrike" baseline="0" dirty="0">
                  <a:solidFill>
                    <a:srgbClr val="211D1E"/>
                  </a:solidFill>
                  <a:latin typeface="Arial" panose="020B0604020202020204" pitchFamily="34" charset="0"/>
                  <a:cs typeface="Arial" panose="020B0604020202020204" pitchFamily="34" charset="0"/>
                </a:rPr>
                <a:t>Gains are greatest in the poorest settings and among the poorest girls. </a:t>
              </a:r>
            </a:p>
            <a:p>
              <a:pPr marL="457200" lvl="0" indent="-457200" algn="l">
                <a:spcAft>
                  <a:spcPts val="1200"/>
                </a:spcAft>
                <a:buFont typeface="Arial" panose="020B0604020202020204" pitchFamily="34" charset="0"/>
                <a:buChar char="•"/>
              </a:pPr>
              <a:r>
                <a:rPr lang="en-US" sz="2400" b="0" i="0" u="none" strike="noStrike" baseline="0" dirty="0">
                  <a:solidFill>
                    <a:srgbClr val="211D1E"/>
                  </a:solidFill>
                  <a:latin typeface="Arial" panose="020B0604020202020204" pitchFamily="34" charset="0"/>
                  <a:cs typeface="Arial" panose="020B0604020202020204" pitchFamily="34" charset="0"/>
                </a:rPr>
                <a:t>School accessibility can constrain impact. </a:t>
              </a:r>
            </a:p>
            <a:p>
              <a:pPr marL="457200" lvl="0" indent="-457200" algn="l">
                <a:spcAft>
                  <a:spcPts val="1200"/>
                </a:spcAft>
                <a:buFont typeface="Arial" panose="020B0604020202020204" pitchFamily="34" charset="0"/>
                <a:buChar char="•"/>
              </a:pPr>
              <a:r>
                <a:rPr lang="en-US" sz="2400" b="0" i="0" u="none" strike="noStrike" baseline="0" dirty="0">
                  <a:solidFill>
                    <a:srgbClr val="211D1E"/>
                  </a:solidFill>
                  <a:latin typeface="Arial" panose="020B0604020202020204" pitchFamily="34" charset="0"/>
                  <a:cs typeface="Arial" panose="020B0604020202020204" pitchFamily="34" charset="0"/>
                </a:rPr>
                <a:t>Enrollment and attendance gains do not necessarily translate into improvements in learning outcomes. </a:t>
              </a:r>
            </a:p>
            <a:p>
              <a:pPr marL="457200" lvl="0" indent="-457200" algn="l">
                <a:spcAft>
                  <a:spcPts val="1200"/>
                </a:spcAft>
                <a:buFont typeface="Arial" panose="020B0604020202020204" pitchFamily="34" charset="0"/>
                <a:buChar char="•"/>
              </a:pPr>
              <a:r>
                <a:rPr lang="en-US" sz="2400" b="0" i="0" u="none" strike="noStrike" baseline="0" dirty="0">
                  <a:solidFill>
                    <a:srgbClr val="211D1E"/>
                  </a:solidFill>
                  <a:latin typeface="Arial" panose="020B0604020202020204" pitchFamily="34" charset="0"/>
                  <a:cs typeface="Arial" panose="020B0604020202020204" pitchFamily="34" charset="0"/>
                </a:rPr>
                <a:t>Cost-benefit ratio should be included in any analysis of conditional cash transfers. </a:t>
              </a:r>
            </a:p>
            <a:p>
              <a:pPr marL="457200" lvl="0" indent="-457200" algn="l">
                <a:spcAft>
                  <a:spcPts val="1200"/>
                </a:spcAft>
                <a:buFont typeface="Arial" panose="020B0604020202020204" pitchFamily="34" charset="0"/>
                <a:buChar char="•"/>
              </a:pPr>
              <a:r>
                <a:rPr lang="en-US" sz="2400" b="0" i="0" u="none" strike="noStrike" baseline="0" dirty="0">
                  <a:solidFill>
                    <a:srgbClr val="211D1E"/>
                  </a:solidFill>
                  <a:latin typeface="Arial" panose="020B0604020202020204" pitchFamily="34" charset="0"/>
                  <a:cs typeface="Arial" panose="020B0604020202020204" pitchFamily="34" charset="0"/>
                </a:rPr>
                <a:t>Safety to and from school should be addressed. </a:t>
              </a:r>
            </a:p>
            <a:p>
              <a:pPr marL="0" lvl="0" indent="0" algn="l">
                <a:spcAft>
                  <a:spcPts val="2400"/>
                </a:spcAft>
                <a:buFont typeface="Arial" panose="020B0604020202020204" pitchFamily="34" charset="0"/>
                <a:buNone/>
              </a:pPr>
              <a:r>
                <a:rPr lang="en-US" b="0" i="0" u="none" strike="noStrike" baseline="0" dirty="0">
                  <a:solidFill>
                    <a:srgbClr val="211D1E"/>
                  </a:solidFill>
                  <a:latin typeface="Arial" panose="020B0604020202020204" pitchFamily="34" charset="0"/>
                  <a:cs typeface="Arial" panose="020B0604020202020204" pitchFamily="34" charset="0"/>
                </a:rPr>
                <a:t>Source: Arnold et al., 2011 </a:t>
              </a:r>
              <a:endParaRPr lang="en-US"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A0BDBD3-7024-4D1D-B17C-FD5D2FD2E10A}"/>
                </a:ext>
              </a:extLst>
            </p:cNvPr>
            <p:cNvSpPr/>
            <p:nvPr/>
          </p:nvSpPr>
          <p:spPr>
            <a:xfrm>
              <a:off x="5412512" y="2149205"/>
              <a:ext cx="11961086" cy="843741"/>
            </a:xfrm>
            <a:prstGeom prst="rect">
              <a:avLst/>
            </a:pr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1200"/>
                </a:spcAft>
              </a:pPr>
              <a:r>
                <a:rPr lang="en-US" sz="2400" b="1" i="0" u="none" strike="noStrike" baseline="0" dirty="0">
                  <a:solidFill>
                    <a:schemeClr val="bg1"/>
                  </a:solidFill>
                  <a:latin typeface="Arial" panose="020B0604020202020204" pitchFamily="34" charset="0"/>
                  <a:cs typeface="Arial" panose="020B0604020202020204" pitchFamily="34" charset="0"/>
                </a:rPr>
                <a:t>Conditional Cash Transfers </a:t>
              </a:r>
            </a:p>
          </p:txBody>
        </p:sp>
        <p:sp>
          <p:nvSpPr>
            <p:cNvPr id="19" name="Rectangle 18">
              <a:extLst>
                <a:ext uri="{FF2B5EF4-FFF2-40B4-BE49-F238E27FC236}">
                  <a16:creationId xmlns:a16="http://schemas.microsoft.com/office/drawing/2014/main" id="{A6C9CBA3-64F6-4F9E-A7DF-15F0A493CF9A}"/>
                </a:ext>
              </a:extLst>
            </p:cNvPr>
            <p:cNvSpPr/>
            <p:nvPr/>
          </p:nvSpPr>
          <p:spPr>
            <a:xfrm>
              <a:off x="5029199" y="2149205"/>
              <a:ext cx="533401" cy="843741"/>
            </a:xfrm>
            <a:prstGeom prst="rect">
              <a:avLst/>
            </a:prstGeom>
            <a:solidFill>
              <a:srgbClr val="1590AE"/>
            </a:solidFill>
            <a:ln>
              <a:solidFill>
                <a:srgbClr val="15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5798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58F06139-1814-4F26-AEA4-C3463BA26405}"/>
              </a:ext>
            </a:extLst>
          </p:cNvPr>
          <p:cNvSpPr/>
          <p:nvPr/>
        </p:nvSpPr>
        <p:spPr>
          <a:xfrm flipV="1">
            <a:off x="0" y="-4"/>
            <a:ext cx="18257632" cy="377190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22</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540047"/>
            <a:ext cx="14630400" cy="5232202"/>
          </a:xfrm>
          <a:prstGeom prst="rect">
            <a:avLst/>
          </a:prstGeom>
        </p:spPr>
        <p:txBody>
          <a:bodyPr wrap="square" lIns="0" tIns="0" rIns="0" bIns="0" rtlCol="0" anchor="t">
            <a:spAutoFit/>
          </a:bodyPr>
          <a:lstStyle/>
          <a:p>
            <a:pPr algn="l">
              <a:spcAft>
                <a:spcPts val="2400"/>
              </a:spcAft>
            </a:pPr>
            <a:r>
              <a:rPr lang="en-US" sz="4000" i="0" u="none" strike="noStrike" baseline="0" dirty="0">
                <a:latin typeface="Arial" panose="020B0604020202020204" pitchFamily="34" charset="0"/>
                <a:cs typeface="Arial" panose="020B0604020202020204" pitchFamily="34" charset="0"/>
              </a:rPr>
              <a:t>Linking Health and Education</a:t>
            </a:r>
            <a:endParaRPr lang="en-US" sz="4000" dirty="0">
              <a:latin typeface="Arial" panose="020B0604020202020204" pitchFamily="34" charset="0"/>
              <a:cs typeface="Arial" panose="020B0604020202020204" pitchFamily="34" charset="0"/>
            </a:endParaRPr>
          </a:p>
          <a:p>
            <a:pPr marL="571500" indent="-571500" algn="l">
              <a:spcAft>
                <a:spcPts val="2400"/>
              </a:spcAft>
              <a:buFont typeface="Arial" panose="020B0604020202020204" pitchFamily="34" charset="0"/>
              <a:buChar char="•"/>
            </a:pPr>
            <a:r>
              <a:rPr lang="en-US" sz="4000" b="1" i="0" u="none" strike="noStrike" baseline="0" dirty="0">
                <a:solidFill>
                  <a:srgbClr val="AD013E"/>
                </a:solidFill>
                <a:latin typeface="Arial" panose="020B0604020202020204" pitchFamily="34" charset="0"/>
                <a:cs typeface="Arial" panose="020B0604020202020204" pitchFamily="34" charset="0"/>
              </a:rPr>
              <a:t>School-based feeding programs </a:t>
            </a:r>
            <a:r>
              <a:rPr lang="en-US" sz="4000" b="0" i="0" u="none" strike="noStrike" baseline="0" dirty="0">
                <a:solidFill>
                  <a:srgbClr val="1F1F1F"/>
                </a:solidFill>
                <a:latin typeface="Arial" panose="020B0604020202020204" pitchFamily="34" charset="0"/>
                <a:cs typeface="Arial" panose="020B0604020202020204" pitchFamily="34" charset="0"/>
              </a:rPr>
              <a:t>or take-home food rations for girls</a:t>
            </a:r>
          </a:p>
          <a:p>
            <a:pPr marL="571500" indent="-571500" algn="l">
              <a:spcAft>
                <a:spcPts val="2400"/>
              </a:spcAft>
              <a:buFont typeface="Arial" panose="020B0604020202020204" pitchFamily="34" charset="0"/>
              <a:buChar char="•"/>
            </a:pPr>
            <a:r>
              <a:rPr lang="en-US" sz="4000" b="0" i="0" u="none" strike="noStrike" baseline="0" dirty="0">
                <a:solidFill>
                  <a:srgbClr val="1F1F1F"/>
                </a:solidFill>
                <a:latin typeface="Arial" panose="020B0604020202020204" pitchFamily="34" charset="0"/>
                <a:cs typeface="Arial" panose="020B0604020202020204" pitchFamily="34" charset="0"/>
              </a:rPr>
              <a:t>Linking </a:t>
            </a:r>
            <a:r>
              <a:rPr lang="en-US" sz="4000" b="1" i="0" u="none" strike="noStrike" baseline="0" dirty="0">
                <a:solidFill>
                  <a:srgbClr val="AD013E"/>
                </a:solidFill>
                <a:latin typeface="Arial" panose="020B0604020202020204" pitchFamily="34" charset="0"/>
                <a:cs typeface="Arial" panose="020B0604020202020204" pitchFamily="34" charset="0"/>
              </a:rPr>
              <a:t>community-based health care </a:t>
            </a:r>
            <a:r>
              <a:rPr lang="en-US" sz="4000" b="0" i="0" u="none" strike="noStrike" baseline="0" dirty="0">
                <a:solidFill>
                  <a:srgbClr val="1F1F1F"/>
                </a:solidFill>
                <a:latin typeface="Arial" panose="020B0604020202020204" pitchFamily="34" charset="0"/>
                <a:cs typeface="Arial" panose="020B0604020202020204" pitchFamily="34" charset="0"/>
              </a:rPr>
              <a:t>activities and workers to schools</a:t>
            </a:r>
          </a:p>
          <a:p>
            <a:pPr marL="571500" indent="-571500" algn="l">
              <a:spcAft>
                <a:spcPts val="2400"/>
              </a:spcAft>
              <a:buFont typeface="Arial" panose="020B0604020202020204" pitchFamily="34" charset="0"/>
              <a:buChar char="•"/>
            </a:pPr>
            <a:r>
              <a:rPr lang="en-US" sz="4000" b="1" i="0" u="none" strike="noStrike" baseline="0" dirty="0">
                <a:solidFill>
                  <a:srgbClr val="AD013E"/>
                </a:solidFill>
                <a:latin typeface="Arial" panose="020B0604020202020204" pitchFamily="34" charset="0"/>
                <a:cs typeface="Arial" panose="020B0604020202020204" pitchFamily="34" charset="0"/>
              </a:rPr>
              <a:t>Ensuring boys and girls have information </a:t>
            </a:r>
            <a:r>
              <a:rPr lang="en-US" sz="4000" b="0" i="0" u="none" strike="noStrike" baseline="0" dirty="0">
                <a:solidFill>
                  <a:srgbClr val="1F1F1F"/>
                </a:solidFill>
                <a:latin typeface="Arial" panose="020B0604020202020204" pitchFamily="34" charset="0"/>
                <a:cs typeface="Arial" panose="020B0604020202020204" pitchFamily="34" charset="0"/>
              </a:rPr>
              <a:t>about sexual and reproductive health issues</a:t>
            </a:r>
            <a:endParaRPr lang="en-US" sz="4000" b="0" i="0" u="none" strike="noStrike" baseline="0" dirty="0">
              <a:latin typeface="Arial" panose="020B0604020202020204" pitchFamily="34" charset="0"/>
              <a:cs typeface="Arial" panose="020B0604020202020204" pitchFamily="34" charset="0"/>
            </a:endParaRPr>
          </a:p>
        </p:txBody>
      </p:sp>
      <p:sp>
        <p:nvSpPr>
          <p:cNvPr id="10" name="TextBox 10"/>
          <p:cNvSpPr txBox="1"/>
          <p:nvPr/>
        </p:nvSpPr>
        <p:spPr>
          <a:xfrm>
            <a:off x="838200" y="333715"/>
            <a:ext cx="830580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How can the health sector support keeping girls in school?</a:t>
            </a:r>
          </a:p>
        </p:txBody>
      </p:sp>
      <p:sp>
        <p:nvSpPr>
          <p:cNvPr id="11" name="TextBox 23">
            <a:extLst>
              <a:ext uri="{FF2B5EF4-FFF2-40B4-BE49-F238E27FC236}">
                <a16:creationId xmlns:a16="http://schemas.microsoft.com/office/drawing/2014/main" id="{37FE11EF-4AC2-48C5-AD2E-123F8C83583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pic>
        <p:nvPicPr>
          <p:cNvPr id="15" name="Graphic 14" descr="Lightbulb with solid fill">
            <a:extLst>
              <a:ext uri="{FF2B5EF4-FFF2-40B4-BE49-F238E27FC236}">
                <a16:creationId xmlns:a16="http://schemas.microsoft.com/office/drawing/2014/main" id="{2F99CF73-09FC-4DC9-A6E8-91261E9E62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3421" y="395181"/>
            <a:ext cx="914400" cy="914400"/>
          </a:xfrm>
          <a:prstGeom prst="rect">
            <a:avLst/>
          </a:prstGeom>
        </p:spPr>
      </p:pic>
    </p:spTree>
    <p:extLst>
      <p:ext uri="{BB962C8B-B14F-4D97-AF65-F5344CB8AC3E}">
        <p14:creationId xmlns:p14="http://schemas.microsoft.com/office/powerpoint/2010/main" val="2240076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31">
            <a:extLst>
              <a:ext uri="{FF2B5EF4-FFF2-40B4-BE49-F238E27FC236}">
                <a16:creationId xmlns:a16="http://schemas.microsoft.com/office/drawing/2014/main" id="{C02EAB43-50A3-4633-B075-EA195EC8CC5A}"/>
              </a:ext>
            </a:extLst>
          </p:cNvPr>
          <p:cNvSpPr/>
          <p:nvPr/>
        </p:nvSpPr>
        <p:spPr>
          <a:xfrm flipV="1">
            <a:off x="0" y="-4"/>
            <a:ext cx="18257632" cy="377190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23</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FDDC292-B279-4095-AEE0-9F915B29C582}"/>
              </a:ext>
            </a:extLst>
          </p:cNvPr>
          <p:cNvGrpSpPr/>
          <p:nvPr/>
        </p:nvGrpSpPr>
        <p:grpSpPr>
          <a:xfrm>
            <a:off x="4989446" y="6739126"/>
            <a:ext cx="4718633" cy="2126481"/>
            <a:chOff x="6717623" y="4672563"/>
            <a:chExt cx="4948271" cy="2412653"/>
          </a:xfrm>
        </p:grpSpPr>
        <p:sp>
          <p:nvSpPr>
            <p:cNvPr id="29" name="AutoShape 2">
              <a:extLst>
                <a:ext uri="{FF2B5EF4-FFF2-40B4-BE49-F238E27FC236}">
                  <a16:creationId xmlns:a16="http://schemas.microsoft.com/office/drawing/2014/main" id="{71DB51EC-656F-41EC-BE7A-7BB9A76240EE}"/>
                </a:ext>
              </a:extLst>
            </p:cNvPr>
            <p:cNvSpPr/>
            <p:nvPr/>
          </p:nvSpPr>
          <p:spPr>
            <a:xfrm>
              <a:off x="6717623" y="4672563"/>
              <a:ext cx="4948271" cy="2412653"/>
            </a:xfrm>
            <a:prstGeom prst="rect">
              <a:avLst/>
            </a:prstGeom>
            <a:solidFill>
              <a:srgbClr val="F4F4F4"/>
            </a:solidFill>
          </p:spPr>
          <p:txBody>
            <a:bodyPr/>
            <a:lstStyle/>
            <a:p>
              <a:endParaRPr lang="en-US" dirty="0"/>
            </a:p>
          </p:txBody>
        </p:sp>
        <p:sp>
          <p:nvSpPr>
            <p:cNvPr id="38" name="TextBox 8">
              <a:extLst>
                <a:ext uri="{FF2B5EF4-FFF2-40B4-BE49-F238E27FC236}">
                  <a16:creationId xmlns:a16="http://schemas.microsoft.com/office/drawing/2014/main" id="{EE69D0FC-B7E5-48D2-8F10-BC110566B73E}"/>
                </a:ext>
              </a:extLst>
            </p:cNvPr>
            <p:cNvSpPr txBox="1"/>
            <p:nvPr/>
          </p:nvSpPr>
          <p:spPr>
            <a:xfrm>
              <a:off x="6823326" y="5019841"/>
              <a:ext cx="4736863" cy="1770859"/>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AD013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Girls Education, Empowerment, and Transitions to Adulthood: The Case for a Shared Agenda</a:t>
              </a:r>
              <a:endParaRPr lang="en-US" sz="2400" b="1" u="sng" dirty="0">
                <a:solidFill>
                  <a:srgbClr val="AD013E"/>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10006001" y="6739848"/>
            <a:ext cx="2725045" cy="2126480"/>
            <a:chOff x="9803437" y="4889187"/>
            <a:chExt cx="3477656" cy="2126480"/>
          </a:xfrm>
        </p:grpSpPr>
        <p:sp>
          <p:nvSpPr>
            <p:cNvPr id="50" name="AutoShape 2">
              <a:extLst>
                <a:ext uri="{FF2B5EF4-FFF2-40B4-BE49-F238E27FC236}">
                  <a16:creationId xmlns:a16="http://schemas.microsoft.com/office/drawing/2014/main" id="{91888C44-BCB4-4414-8274-65AD02B76C27}"/>
                </a:ext>
              </a:extLst>
            </p:cNvPr>
            <p:cNvSpPr/>
            <p:nvPr/>
          </p:nvSpPr>
          <p:spPr>
            <a:xfrm>
              <a:off x="9803437" y="4889187"/>
              <a:ext cx="3477656" cy="2126480"/>
            </a:xfrm>
            <a:prstGeom prst="rect">
              <a:avLst/>
            </a:prstGeom>
            <a:solidFill>
              <a:srgbClr val="F4F4F4"/>
            </a:solidFill>
          </p:spPr>
          <p:txBody>
            <a:bodyPr/>
            <a:lstStyle/>
            <a:p>
              <a:endParaRPr lang="en-US" dirty="0"/>
            </a:p>
          </p:txBody>
        </p:sp>
        <p:sp>
          <p:nvSpPr>
            <p:cNvPr id="36" name="TextBox 8">
              <a:extLst>
                <a:ext uri="{FF2B5EF4-FFF2-40B4-BE49-F238E27FC236}">
                  <a16:creationId xmlns:a16="http://schemas.microsoft.com/office/drawing/2014/main" id="{1272B05A-29A6-49EE-9B31-CB1A679AE3D9}"/>
                </a:ext>
              </a:extLst>
            </p:cNvPr>
            <p:cNvSpPr txBox="1"/>
            <p:nvPr/>
          </p:nvSpPr>
          <p:spPr>
            <a:xfrm>
              <a:off x="10184666" y="5370966"/>
              <a:ext cx="2715198" cy="1162922"/>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AD013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Safe Schools Program (Doorways)</a:t>
              </a:r>
              <a:endParaRPr lang="en-US" sz="2400" b="1" u="sng" dirty="0">
                <a:solidFill>
                  <a:srgbClr val="AD013E"/>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990600" y="919783"/>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1562" y="919783"/>
            <a:ext cx="914400" cy="914400"/>
          </a:xfrm>
          <a:prstGeom prst="rect">
            <a:avLst/>
          </a:prstGeom>
        </p:spPr>
      </p:pic>
      <p:grpSp>
        <p:nvGrpSpPr>
          <p:cNvPr id="5" name="Group 4">
            <a:extLst>
              <a:ext uri="{FF2B5EF4-FFF2-40B4-BE49-F238E27FC236}">
                <a16:creationId xmlns:a16="http://schemas.microsoft.com/office/drawing/2014/main" id="{F328638C-59A2-4145-9CA4-0A0AF36EA664}"/>
              </a:ext>
            </a:extLst>
          </p:cNvPr>
          <p:cNvGrpSpPr/>
          <p:nvPr/>
        </p:nvGrpSpPr>
        <p:grpSpPr>
          <a:xfrm>
            <a:off x="549918" y="6739853"/>
            <a:ext cx="4141606" cy="2126480"/>
            <a:chOff x="564738" y="7651622"/>
            <a:chExt cx="5069239" cy="700530"/>
          </a:xfrm>
        </p:grpSpPr>
        <p:sp>
          <p:nvSpPr>
            <p:cNvPr id="27" name="AutoShape 2">
              <a:extLst>
                <a:ext uri="{FF2B5EF4-FFF2-40B4-BE49-F238E27FC236}">
                  <a16:creationId xmlns:a16="http://schemas.microsoft.com/office/drawing/2014/main" id="{4BAC6A1D-313D-415D-9402-8808B4F6B211}"/>
                </a:ext>
              </a:extLst>
            </p:cNvPr>
            <p:cNvSpPr/>
            <p:nvPr/>
          </p:nvSpPr>
          <p:spPr>
            <a:xfrm>
              <a:off x="564738" y="7651622"/>
              <a:ext cx="5069239" cy="700530"/>
            </a:xfrm>
            <a:prstGeom prst="rect">
              <a:avLst/>
            </a:prstGeom>
            <a:solidFill>
              <a:srgbClr val="F4F4F4"/>
            </a:solidFill>
          </p:spPr>
          <p:txBody>
            <a:bodyPr/>
            <a:lstStyle/>
            <a:p>
              <a:endParaRPr lang="en-US" dirty="0"/>
            </a:p>
          </p:txBody>
        </p:sp>
        <p:sp>
          <p:nvSpPr>
            <p:cNvPr id="40" name="TextBox 11">
              <a:extLst>
                <a:ext uri="{FF2B5EF4-FFF2-40B4-BE49-F238E27FC236}">
                  <a16:creationId xmlns:a16="http://schemas.microsoft.com/office/drawing/2014/main" id="{A674A6EA-E609-4527-89C5-0F88E33CDA72}"/>
                </a:ext>
              </a:extLst>
            </p:cNvPr>
            <p:cNvSpPr txBox="1"/>
            <p:nvPr/>
          </p:nvSpPr>
          <p:spPr>
            <a:xfrm>
              <a:off x="897449" y="7752217"/>
              <a:ext cx="4487536" cy="514181"/>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AD013E"/>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First Principles: Designing Effective Education Programs for School</a:t>
              </a:r>
              <a:endParaRPr lang="en-US" sz="2400" b="1" u="sng" dirty="0">
                <a:solidFill>
                  <a:srgbClr val="AD013E"/>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4691B7DB-45CA-41E0-BCD7-E7FAAF9DDF53}"/>
              </a:ext>
            </a:extLst>
          </p:cNvPr>
          <p:cNvGrpSpPr/>
          <p:nvPr/>
        </p:nvGrpSpPr>
        <p:grpSpPr>
          <a:xfrm>
            <a:off x="13028969" y="6739848"/>
            <a:ext cx="4709114" cy="2126480"/>
            <a:chOff x="9834192" y="4697655"/>
            <a:chExt cx="3477656" cy="2126480"/>
          </a:xfrm>
        </p:grpSpPr>
        <p:sp>
          <p:nvSpPr>
            <p:cNvPr id="33" name="AutoShape 2">
              <a:extLst>
                <a:ext uri="{FF2B5EF4-FFF2-40B4-BE49-F238E27FC236}">
                  <a16:creationId xmlns:a16="http://schemas.microsoft.com/office/drawing/2014/main" id="{3C1CE218-2AB2-4623-BAB5-306C2A59B9E3}"/>
                </a:ext>
              </a:extLst>
            </p:cNvPr>
            <p:cNvSpPr/>
            <p:nvPr/>
          </p:nvSpPr>
          <p:spPr>
            <a:xfrm>
              <a:off x="9834192" y="4697655"/>
              <a:ext cx="3477656" cy="2126480"/>
            </a:xfrm>
            <a:prstGeom prst="rect">
              <a:avLst/>
            </a:prstGeom>
            <a:solidFill>
              <a:srgbClr val="F4F4F4"/>
            </a:solidFill>
          </p:spPr>
          <p:txBody>
            <a:bodyPr/>
            <a:lstStyle/>
            <a:p>
              <a:endParaRPr lang="en-US" dirty="0"/>
            </a:p>
          </p:txBody>
        </p:sp>
        <p:sp>
          <p:nvSpPr>
            <p:cNvPr id="34" name="TextBox 8">
              <a:extLst>
                <a:ext uri="{FF2B5EF4-FFF2-40B4-BE49-F238E27FC236}">
                  <a16:creationId xmlns:a16="http://schemas.microsoft.com/office/drawing/2014/main" id="{0B815E1A-3E3C-4204-BD7B-3A4997139629}"/>
                </a:ext>
              </a:extLst>
            </p:cNvPr>
            <p:cNvSpPr txBox="1"/>
            <p:nvPr/>
          </p:nvSpPr>
          <p:spPr>
            <a:xfrm>
              <a:off x="9981618" y="5003019"/>
              <a:ext cx="3175993" cy="1560812"/>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AD013E"/>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Quality Education for All Children? What Works in Education in Developing Countries</a:t>
              </a:r>
              <a:endParaRPr lang="en-US" sz="2400" b="1" u="sng" dirty="0">
                <a:solidFill>
                  <a:srgbClr val="AD013E"/>
                </a:solidFill>
                <a:latin typeface="Arial" panose="020B0604020202020204" pitchFamily="34" charset="0"/>
                <a:cs typeface="Arial" panose="020B0604020202020204" pitchFamily="34" charset="0"/>
              </a:endParaRPr>
            </a:p>
          </p:txBody>
        </p:sp>
      </p:grpSp>
      <p:sp>
        <p:nvSpPr>
          <p:cNvPr id="28" name="TextBox 23">
            <a:extLst>
              <a:ext uri="{FF2B5EF4-FFF2-40B4-BE49-F238E27FC236}">
                <a16:creationId xmlns:a16="http://schemas.microsoft.com/office/drawing/2014/main" id="{640E92C4-3B92-43FD-9AEB-E6161F326FD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pic>
        <p:nvPicPr>
          <p:cNvPr id="8" name="Picture 7">
            <a:hlinkClick r:id="rId8"/>
            <a:extLst>
              <a:ext uri="{FF2B5EF4-FFF2-40B4-BE49-F238E27FC236}">
                <a16:creationId xmlns:a16="http://schemas.microsoft.com/office/drawing/2014/main" id="{64EF7E27-5F72-409C-8CFD-3BDBC9D22DA8}"/>
              </a:ext>
            </a:extLst>
          </p:cNvPr>
          <p:cNvPicPr>
            <a:picLocks noChangeAspect="1"/>
          </p:cNvPicPr>
          <p:nvPr/>
        </p:nvPicPr>
        <p:blipFill>
          <a:blip r:embed="rId10"/>
          <a:stretch>
            <a:fillRect/>
          </a:stretch>
        </p:blipFill>
        <p:spPr>
          <a:xfrm>
            <a:off x="1259006" y="2384521"/>
            <a:ext cx="2984165" cy="3862727"/>
          </a:xfrm>
          <a:prstGeom prst="rect">
            <a:avLst/>
          </a:prstGeom>
          <a:ln>
            <a:solidFill>
              <a:schemeClr val="tx1"/>
            </a:solidFill>
          </a:ln>
        </p:spPr>
      </p:pic>
      <p:pic>
        <p:nvPicPr>
          <p:cNvPr id="11" name="Picture 10">
            <a:hlinkClick r:id="rId4"/>
            <a:extLst>
              <a:ext uri="{FF2B5EF4-FFF2-40B4-BE49-F238E27FC236}">
                <a16:creationId xmlns:a16="http://schemas.microsoft.com/office/drawing/2014/main" id="{08D0E58D-2C98-4BE8-96D8-2ACF5FD2E5B6}"/>
              </a:ext>
            </a:extLst>
          </p:cNvPr>
          <p:cNvPicPr>
            <a:picLocks noChangeAspect="1"/>
          </p:cNvPicPr>
          <p:nvPr/>
        </p:nvPicPr>
        <p:blipFill>
          <a:blip r:embed="rId11"/>
          <a:stretch>
            <a:fillRect/>
          </a:stretch>
        </p:blipFill>
        <p:spPr>
          <a:xfrm>
            <a:off x="5807795" y="2384521"/>
            <a:ext cx="2905341" cy="3862728"/>
          </a:xfrm>
          <a:prstGeom prst="rect">
            <a:avLst/>
          </a:prstGeom>
          <a:ln>
            <a:solidFill>
              <a:schemeClr val="tx1"/>
            </a:solidFill>
          </a:ln>
        </p:spPr>
      </p:pic>
      <p:pic>
        <p:nvPicPr>
          <p:cNvPr id="1026" name="Picture 2">
            <a:hlinkClick r:id="rId5"/>
            <a:extLst>
              <a:ext uri="{FF2B5EF4-FFF2-40B4-BE49-F238E27FC236}">
                <a16:creationId xmlns:a16="http://schemas.microsoft.com/office/drawing/2014/main" id="{9E65F297-14EA-43A7-82E0-E2F4324CA12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898806" y="2384521"/>
            <a:ext cx="2972751" cy="38627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hlinkClick r:id="rId9"/>
            <a:extLst>
              <a:ext uri="{FF2B5EF4-FFF2-40B4-BE49-F238E27FC236}">
                <a16:creationId xmlns:a16="http://schemas.microsoft.com/office/drawing/2014/main" id="{200BD34F-0085-4BB8-B5F6-55F180E3A7D6}"/>
              </a:ext>
            </a:extLst>
          </p:cNvPr>
          <p:cNvPicPr>
            <a:picLocks noChangeAspect="1"/>
          </p:cNvPicPr>
          <p:nvPr/>
        </p:nvPicPr>
        <p:blipFill>
          <a:blip r:embed="rId13"/>
          <a:stretch>
            <a:fillRect/>
          </a:stretch>
        </p:blipFill>
        <p:spPr>
          <a:xfrm>
            <a:off x="13884966" y="2384520"/>
            <a:ext cx="2972751" cy="3862728"/>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B753AE70-A1BF-46D3-BA93-1F6DA0E90F58}"/>
              </a:ext>
            </a:extLst>
          </p:cNvPr>
          <p:cNvSpPr/>
          <p:nvPr/>
        </p:nvSpPr>
        <p:spPr>
          <a:xfrm flipV="1">
            <a:off x="0" y="-2"/>
            <a:ext cx="18257632" cy="348280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27" name="TextBox 23">
            <a:extLst>
              <a:ext uri="{FF2B5EF4-FFF2-40B4-BE49-F238E27FC236}">
                <a16:creationId xmlns:a16="http://schemas.microsoft.com/office/drawing/2014/main" id="{67F7E81D-AE31-465B-9D7F-036221C594B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783F717F-BBE4-4D23-8196-0FDA85BFDF61}"/>
              </a:ext>
            </a:extLst>
          </p:cNvPr>
          <p:cNvSpPr/>
          <p:nvPr/>
        </p:nvSpPr>
        <p:spPr>
          <a:xfrm flipV="1">
            <a:off x="0" y="-2"/>
            <a:ext cx="18257632" cy="348280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72665"/>
                  <a:chOff x="9421078" y="7042807"/>
                  <a:chExt cx="4937538" cy="772665"/>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72665"/>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74398" y="7200105"/>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46" name="TextBox 23">
            <a:extLst>
              <a:ext uri="{FF2B5EF4-FFF2-40B4-BE49-F238E27FC236}">
                <a16:creationId xmlns:a16="http://schemas.microsoft.com/office/drawing/2014/main" id="{941A4E2A-F07A-405B-8C49-B8AC64C0DA9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49AB37DB-330F-43F5-A9DB-A3F69AB2F7FA}"/>
              </a:ext>
            </a:extLst>
          </p:cNvPr>
          <p:cNvSpPr/>
          <p:nvPr/>
        </p:nvSpPr>
        <p:spPr>
          <a:xfrm flipV="1">
            <a:off x="0" y="-2"/>
            <a:ext cx="18257632" cy="348280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458830" y="3944670"/>
            <a:ext cx="154654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AD013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AD013E"/>
                </a:solidFill>
                <a:highlight>
                  <a:srgbClr val="FFFFFF"/>
                </a:highlight>
                <a:latin typeface="Arial" panose="020B0604020202020204" pitchFamily="34" charset="0"/>
                <a:cs typeface="Arial" panose="020B0604020202020204" pitchFamily="34" charset="0"/>
              </a:rPr>
              <a:t>Co-sponsors</a:t>
            </a:r>
            <a:r>
              <a:rPr lang="en-US" sz="4000" b="1" spc="-80" dirty="0">
                <a:solidFill>
                  <a:srgbClr val="054A8E"/>
                </a:solidFill>
                <a:highlight>
                  <a:srgbClr val="FFFFFF"/>
                </a:highlight>
                <a:latin typeface="Arial" panose="020B0604020202020204" pitchFamily="34" charset="0"/>
                <a:cs typeface="Arial" panose="020B0604020202020204" pitchFamily="34" charset="0"/>
              </a:rPr>
              <a:t>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16" name="TextBox 23">
            <a:extLst>
              <a:ext uri="{FF2B5EF4-FFF2-40B4-BE49-F238E27FC236}">
                <a16:creationId xmlns:a16="http://schemas.microsoft.com/office/drawing/2014/main" id="{E7EEA1C9-E285-4681-8F4A-D65ABCA9AD7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176738" cy="2545987"/>
            <a:chOff x="-1192946" y="454440"/>
            <a:chExt cx="14009365" cy="3394650"/>
          </a:xfrm>
        </p:grpSpPr>
        <p:sp>
          <p:nvSpPr>
            <p:cNvPr id="5" name="TextBox 5"/>
            <p:cNvSpPr txBox="1"/>
            <p:nvPr/>
          </p:nvSpPr>
          <p:spPr>
            <a:xfrm>
              <a:off x="-1161685" y="2139220"/>
              <a:ext cx="8263529"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Keep girls in school to improve health and development.</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4A6D3270-CE82-4D3C-8811-540166DEC894}"/>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832E729C-BC8A-4723-B4E7-E34DDD294340}"/>
              </a:ext>
            </a:extLst>
          </p:cNvPr>
          <p:cNvSpPr/>
          <p:nvPr/>
        </p:nvSpPr>
        <p:spPr>
          <a:xfrm flipV="1">
            <a:off x="0" y="-2"/>
            <a:ext cx="18257632" cy="2924208"/>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1421486" y="2926284"/>
            <a:ext cx="14656714" cy="5193729"/>
          </a:xfrm>
          <a:prstGeom prst="rect">
            <a:avLst/>
          </a:prstGeom>
        </p:spPr>
        <p:txBody>
          <a:bodyPr wrap="square" lIns="0" tIns="0" rIns="0" bIns="0" rtlCol="0" anchor="t">
            <a:spAutoFit/>
          </a:bodyPr>
          <a:lstStyle/>
          <a:p>
            <a:pPr>
              <a:lnSpc>
                <a:spcPts val="4500"/>
              </a:lnSpc>
            </a:pPr>
            <a:r>
              <a:rPr lang="en-US" sz="4000" dirty="0">
                <a:latin typeface="Arial" panose="020B0604020202020204" pitchFamily="34" charset="0"/>
                <a:cs typeface="Arial" panose="020B0604020202020204" pitchFamily="34" charset="0"/>
              </a:rPr>
              <a:t>Data consistently demonstrate a strong and positive relationship</a:t>
            </a:r>
            <a:r>
              <a:rPr lang="en-US" sz="4000" b="1" dirty="0">
                <a:solidFill>
                  <a:srgbClr val="AD013E"/>
                </a:solidFill>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between </a:t>
            </a:r>
            <a:r>
              <a:rPr lang="en-US" sz="4000" b="1" dirty="0">
                <a:solidFill>
                  <a:srgbClr val="AD013E"/>
                </a:solidFill>
                <a:latin typeface="Arial" panose="020B0604020202020204" pitchFamily="34" charset="0"/>
                <a:cs typeface="Arial" panose="020B0604020202020204" pitchFamily="34" charset="0"/>
              </a:rPr>
              <a:t>increased formal educational attainment among girls </a:t>
            </a:r>
            <a:r>
              <a:rPr lang="en-US" sz="4000" dirty="0">
                <a:latin typeface="Arial" panose="020B0604020202020204" pitchFamily="34" charset="0"/>
                <a:cs typeface="Arial" panose="020B0604020202020204" pitchFamily="34" charset="0"/>
              </a:rPr>
              <a:t>and </a:t>
            </a:r>
            <a:r>
              <a:rPr lang="en-US" sz="4000" b="1" dirty="0">
                <a:solidFill>
                  <a:srgbClr val="AD013E"/>
                </a:solidFill>
                <a:latin typeface="Arial" panose="020B0604020202020204" pitchFamily="34" charset="0"/>
                <a:cs typeface="Arial" panose="020B0604020202020204" pitchFamily="34" charset="0"/>
              </a:rPr>
              <a:t>healthier sexual and reproductive behaviors</a:t>
            </a:r>
            <a:r>
              <a:rPr lang="en-US" sz="4000" dirty="0">
                <a:latin typeface="Arial" panose="020B0604020202020204" pitchFamily="34" charset="0"/>
                <a:cs typeface="Arial" panose="020B0604020202020204" pitchFamily="34" charset="0"/>
              </a:rPr>
              <a:t>, including contraceptive use.</a:t>
            </a:r>
          </a:p>
          <a:p>
            <a:pPr>
              <a:lnSpc>
                <a:spcPts val="4500"/>
              </a:lnSpc>
            </a:pPr>
            <a:endParaRPr lang="en-US" sz="4000" dirty="0">
              <a:latin typeface="Arial" panose="020B0604020202020204" pitchFamily="34" charset="0"/>
              <a:cs typeface="Arial" panose="020B0604020202020204" pitchFamily="34" charset="0"/>
            </a:endParaRPr>
          </a:p>
          <a:p>
            <a:pPr>
              <a:lnSpc>
                <a:spcPts val="4500"/>
              </a:lnSpc>
            </a:pPr>
            <a:r>
              <a:rPr lang="en-US" sz="4000" dirty="0">
                <a:latin typeface="Arial" panose="020B0604020202020204" pitchFamily="34" charset="0"/>
                <a:cs typeface="Arial" panose="020B0604020202020204" pitchFamily="34" charset="0"/>
              </a:rPr>
              <a:t>Governments and their partners can </a:t>
            </a:r>
            <a:r>
              <a:rPr lang="en-US" sz="4000" b="1" dirty="0">
                <a:solidFill>
                  <a:srgbClr val="AD013E"/>
                </a:solidFill>
                <a:latin typeface="Arial" panose="020B0604020202020204" pitchFamily="34" charset="0"/>
                <a:cs typeface="Arial" panose="020B0604020202020204" pitchFamily="34" charset="0"/>
              </a:rPr>
              <a:t>invest in structural changes that facilitate access to formal education</a:t>
            </a:r>
            <a:r>
              <a:rPr lang="en-US" sz="4000" dirty="0">
                <a:latin typeface="Arial" panose="020B0604020202020204" pitchFamily="34" charset="0"/>
                <a:cs typeface="Arial" panose="020B0604020202020204" pitchFamily="34" charset="0"/>
              </a:rPr>
              <a:t>, such as equitable gender norms, economic empowerment, and promoting healthy behaviors.</a:t>
            </a: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3" name="TextBox 23">
            <a:extLst>
              <a:ext uri="{FF2B5EF4-FFF2-40B4-BE49-F238E27FC236}">
                <a16:creationId xmlns:a16="http://schemas.microsoft.com/office/drawing/2014/main" id="{D8B1C3FB-7134-4468-88E4-FCD8EFD9095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9C8D4CF7-3E6D-4044-BC8A-E8743A0A0A1A}"/>
              </a:ext>
            </a:extLst>
          </p:cNvPr>
          <p:cNvSpPr/>
          <p:nvPr/>
        </p:nvSpPr>
        <p:spPr>
          <a:xfrm flipV="1">
            <a:off x="0" y="-4"/>
            <a:ext cx="18257632" cy="377190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6" name="Group 15">
            <a:extLst>
              <a:ext uri="{FF2B5EF4-FFF2-40B4-BE49-F238E27FC236}">
                <a16:creationId xmlns:a16="http://schemas.microsoft.com/office/drawing/2014/main" id="{E9F9E426-8719-4D8B-8052-E74248FC5383}"/>
              </a:ext>
            </a:extLst>
          </p:cNvPr>
          <p:cNvGrpSpPr/>
          <p:nvPr/>
        </p:nvGrpSpPr>
        <p:grpSpPr>
          <a:xfrm>
            <a:off x="1752600" y="9182100"/>
            <a:ext cx="14325600" cy="833948"/>
            <a:chOff x="1752600" y="9182100"/>
            <a:chExt cx="14325600" cy="833948"/>
          </a:xfrm>
        </p:grpSpPr>
        <p:pic>
          <p:nvPicPr>
            <p:cNvPr id="17" name="Picture 22">
              <a:extLst>
                <a:ext uri="{FF2B5EF4-FFF2-40B4-BE49-F238E27FC236}">
                  <a16:creationId xmlns:a16="http://schemas.microsoft.com/office/drawing/2014/main" id="{B27F32A9-FAFA-4275-A509-E1A1D47BE6C1}"/>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9" name="TextBox 27">
              <a:extLst>
                <a:ext uri="{FF2B5EF4-FFF2-40B4-BE49-F238E27FC236}">
                  <a16:creationId xmlns:a16="http://schemas.microsoft.com/office/drawing/2014/main" id="{566C31BD-C8CF-43FA-9F76-E5498E5F2630}"/>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20" name="Straight Connector 19">
              <a:extLst>
                <a:ext uri="{FF2B5EF4-FFF2-40B4-BE49-F238E27FC236}">
                  <a16:creationId xmlns:a16="http://schemas.microsoft.com/office/drawing/2014/main" id="{406FB0DC-6C4F-41F9-819C-5847A8CCADDB}"/>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Open Sans Hebrew Condensed Bold"/>
              </a:rPr>
              <a:t>BACKGROUND</a:t>
            </a:r>
          </a:p>
        </p:txBody>
      </p:sp>
      <p:sp>
        <p:nvSpPr>
          <p:cNvPr id="9" name="TextBox 9"/>
          <p:cNvSpPr txBox="1"/>
          <p:nvPr/>
        </p:nvSpPr>
        <p:spPr>
          <a:xfrm>
            <a:off x="822361" y="451328"/>
            <a:ext cx="8016840" cy="2438232"/>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Impact of Girls’ Education on Reproductive </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Behavior</a:t>
            </a:r>
          </a:p>
        </p:txBody>
      </p:sp>
      <p:sp>
        <p:nvSpPr>
          <p:cNvPr id="13" name="TextBox 23">
            <a:extLst>
              <a:ext uri="{FF2B5EF4-FFF2-40B4-BE49-F238E27FC236}">
                <a16:creationId xmlns:a16="http://schemas.microsoft.com/office/drawing/2014/main" id="{37736707-6610-4401-86BC-C149FBC91EFD}"/>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sp>
        <p:nvSpPr>
          <p:cNvPr id="12" name="TextBox 8">
            <a:extLst>
              <a:ext uri="{FF2B5EF4-FFF2-40B4-BE49-F238E27FC236}">
                <a16:creationId xmlns:a16="http://schemas.microsoft.com/office/drawing/2014/main" id="{531F5D0D-8560-4EC3-A7A2-C8D646FF6B4B}"/>
              </a:ext>
            </a:extLst>
          </p:cNvPr>
          <p:cNvSpPr txBox="1"/>
          <p:nvPr/>
        </p:nvSpPr>
        <p:spPr>
          <a:xfrm>
            <a:off x="1447800" y="3499880"/>
            <a:ext cx="14630400" cy="5539978"/>
          </a:xfrm>
          <a:prstGeom prst="rect">
            <a:avLst/>
          </a:prstGeom>
        </p:spPr>
        <p:txBody>
          <a:bodyPr wrap="square" lIns="0" tIns="0" rIns="0" bIns="0" rtlCol="0" anchor="t">
            <a:spAutoFit/>
          </a:bodyPr>
          <a:lstStyle/>
          <a:p>
            <a:pPr marL="571500" indent="-571500" algn="l">
              <a:spcAft>
                <a:spcPts val="2400"/>
              </a:spcAft>
              <a:buFont typeface="Arial" panose="020B0604020202020204" pitchFamily="34" charset="0"/>
              <a:buChar char="•"/>
            </a:pPr>
            <a:r>
              <a:rPr lang="en-US" sz="4000" b="0" i="0" u="none" strike="noStrike" baseline="0" dirty="0">
                <a:latin typeface="Arial" panose="020B0604020202020204" pitchFamily="34" charset="0"/>
                <a:cs typeface="Arial" panose="020B0604020202020204" pitchFamily="34" charset="0"/>
              </a:rPr>
              <a:t>Educated women are </a:t>
            </a:r>
            <a:r>
              <a:rPr lang="en-US" sz="4000" b="1" i="0" u="none" strike="noStrike" baseline="0" dirty="0">
                <a:solidFill>
                  <a:srgbClr val="AD013E"/>
                </a:solidFill>
                <a:latin typeface="Arial" panose="020B0604020202020204" pitchFamily="34" charset="0"/>
                <a:cs typeface="Arial" panose="020B0604020202020204" pitchFamily="34" charset="0"/>
              </a:rPr>
              <a:t>more likely to delay marriage and first births</a:t>
            </a:r>
            <a:r>
              <a:rPr lang="en-US" sz="4000" b="0" i="0" u="none" strike="noStrike" baseline="0" dirty="0">
                <a:latin typeface="Arial" panose="020B0604020202020204" pitchFamily="34" charset="0"/>
                <a:cs typeface="Arial" panose="020B0604020202020204" pitchFamily="34" charset="0"/>
              </a:rPr>
              <a:t> as well as engage in other protective health behaviors.</a:t>
            </a:r>
            <a:endParaRPr lang="en-US" sz="4000" b="0" i="1" u="none" strike="noStrike" baseline="0" dirty="0">
              <a:latin typeface="Arial" panose="020B0604020202020204" pitchFamily="34" charset="0"/>
              <a:cs typeface="Arial" panose="020B0604020202020204" pitchFamily="34" charset="0"/>
            </a:endParaRPr>
          </a:p>
          <a:p>
            <a:pPr marL="571500" indent="-571500" algn="l">
              <a:spcAft>
                <a:spcPts val="2400"/>
              </a:spcAft>
              <a:buFont typeface="Arial" panose="020B0604020202020204" pitchFamily="34" charset="0"/>
              <a:buChar char="•"/>
            </a:pPr>
            <a:r>
              <a:rPr lang="en-US" sz="4000" b="0" i="0" u="none" strike="noStrike" baseline="0" dirty="0">
                <a:latin typeface="Arial" panose="020B0604020202020204" pitchFamily="34" charset="0"/>
                <a:cs typeface="Arial" panose="020B0604020202020204" pitchFamily="34" charset="0"/>
              </a:rPr>
              <a:t>Women’s education is associated with a wide range of </a:t>
            </a:r>
            <a:r>
              <a:rPr lang="en-US" sz="4000" b="1" i="0" u="none" strike="noStrike" baseline="0" dirty="0">
                <a:solidFill>
                  <a:srgbClr val="AD013E"/>
                </a:solidFill>
                <a:latin typeface="Arial" panose="020B0604020202020204" pitchFamily="34" charset="0"/>
                <a:cs typeface="Arial" panose="020B0604020202020204" pitchFamily="34" charset="0"/>
              </a:rPr>
              <a:t>positive child health outcomes</a:t>
            </a:r>
            <a:r>
              <a:rPr lang="en-US" sz="4000" b="0" i="0" u="none" strike="noStrike" baseline="0" dirty="0">
                <a:latin typeface="Arial" panose="020B0604020202020204" pitchFamily="34" charset="0"/>
                <a:cs typeface="Arial" panose="020B0604020202020204" pitchFamily="34" charset="0"/>
              </a:rPr>
              <a:t>.</a:t>
            </a:r>
          </a:p>
          <a:p>
            <a:pPr marL="571500" indent="-571500" algn="l">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Complementary investments in education and family planning can </a:t>
            </a:r>
            <a:r>
              <a:rPr lang="en-US" sz="4000" b="1" dirty="0">
                <a:solidFill>
                  <a:srgbClr val="AD013E"/>
                </a:solidFill>
                <a:latin typeface="Arial" panose="020B0604020202020204" pitchFamily="34" charset="0"/>
                <a:cs typeface="Arial" panose="020B0604020202020204" pitchFamily="34" charset="0"/>
              </a:rPr>
              <a:t>accelerate the fertility transition and facilitate development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618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sosceles Triangle 31">
            <a:extLst>
              <a:ext uri="{FF2B5EF4-FFF2-40B4-BE49-F238E27FC236}">
                <a16:creationId xmlns:a16="http://schemas.microsoft.com/office/drawing/2014/main" id="{BD1C3DFF-C4C2-4536-87C5-80BC5D5D1729}"/>
              </a:ext>
            </a:extLst>
          </p:cNvPr>
          <p:cNvSpPr/>
          <p:nvPr/>
        </p:nvSpPr>
        <p:spPr>
          <a:xfrm flipV="1">
            <a:off x="0" y="-4"/>
            <a:ext cx="18257632" cy="335220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6" name="Group 15">
            <a:extLst>
              <a:ext uri="{FF2B5EF4-FFF2-40B4-BE49-F238E27FC236}">
                <a16:creationId xmlns:a16="http://schemas.microsoft.com/office/drawing/2014/main" id="{E9F9E426-8719-4D8B-8052-E74248FC5383}"/>
              </a:ext>
            </a:extLst>
          </p:cNvPr>
          <p:cNvGrpSpPr/>
          <p:nvPr/>
        </p:nvGrpSpPr>
        <p:grpSpPr>
          <a:xfrm>
            <a:off x="1752600" y="9182100"/>
            <a:ext cx="14325600" cy="833948"/>
            <a:chOff x="1752600" y="9182100"/>
            <a:chExt cx="14325600" cy="833948"/>
          </a:xfrm>
        </p:grpSpPr>
        <p:pic>
          <p:nvPicPr>
            <p:cNvPr id="17" name="Picture 22">
              <a:extLst>
                <a:ext uri="{FF2B5EF4-FFF2-40B4-BE49-F238E27FC236}">
                  <a16:creationId xmlns:a16="http://schemas.microsoft.com/office/drawing/2014/main" id="{B27F32A9-FAFA-4275-A509-E1A1D47BE6C1}"/>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9" name="TextBox 27">
              <a:extLst>
                <a:ext uri="{FF2B5EF4-FFF2-40B4-BE49-F238E27FC236}">
                  <a16:creationId xmlns:a16="http://schemas.microsoft.com/office/drawing/2014/main" id="{566C31BD-C8CF-43FA-9F76-E5498E5F2630}"/>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09</a:t>
              </a:r>
            </a:p>
          </p:txBody>
        </p:sp>
        <p:cxnSp>
          <p:nvCxnSpPr>
            <p:cNvPr id="20" name="Straight Connector 19">
              <a:extLst>
                <a:ext uri="{FF2B5EF4-FFF2-40B4-BE49-F238E27FC236}">
                  <a16:creationId xmlns:a16="http://schemas.microsoft.com/office/drawing/2014/main" id="{406FB0DC-6C4F-41F9-819C-5847A8CCADDB}"/>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Open Sans Hebrew Condensed Bold"/>
              </a:rPr>
              <a:t>BACKGROUND</a:t>
            </a:r>
          </a:p>
        </p:txBody>
      </p:sp>
      <p:sp>
        <p:nvSpPr>
          <p:cNvPr id="13" name="TextBox 23">
            <a:extLst>
              <a:ext uri="{FF2B5EF4-FFF2-40B4-BE49-F238E27FC236}">
                <a16:creationId xmlns:a16="http://schemas.microsoft.com/office/drawing/2014/main" id="{37736707-6610-4401-86BC-C149FBC91EFD}"/>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Educating Girls</a:t>
            </a:r>
          </a:p>
        </p:txBody>
      </p:sp>
      <p:sp>
        <p:nvSpPr>
          <p:cNvPr id="12" name="TextBox 8">
            <a:extLst>
              <a:ext uri="{FF2B5EF4-FFF2-40B4-BE49-F238E27FC236}">
                <a16:creationId xmlns:a16="http://schemas.microsoft.com/office/drawing/2014/main" id="{531F5D0D-8560-4EC3-A7A2-C8D646FF6B4B}"/>
              </a:ext>
            </a:extLst>
          </p:cNvPr>
          <p:cNvSpPr txBox="1"/>
          <p:nvPr/>
        </p:nvSpPr>
        <p:spPr>
          <a:xfrm>
            <a:off x="1260203" y="4342624"/>
            <a:ext cx="5638800" cy="2462213"/>
          </a:xfrm>
          <a:prstGeom prst="rect">
            <a:avLst/>
          </a:prstGeom>
        </p:spPr>
        <p:txBody>
          <a:bodyPr wrap="square" lIns="0" tIns="0" rIns="0" bIns="0" rtlCol="0" anchor="t">
            <a:spAutoFit/>
          </a:bodyPr>
          <a:lstStyle/>
          <a:p>
            <a:pPr algn="l">
              <a:spcAft>
                <a:spcPts val="2400"/>
              </a:spcAft>
            </a:pPr>
            <a:r>
              <a:rPr lang="en-US" sz="4000" b="0" i="0" u="none" strike="noStrike" baseline="0" dirty="0">
                <a:latin typeface="Arial" panose="020B0604020202020204" pitchFamily="34" charset="0"/>
                <a:cs typeface="Arial" panose="020B0604020202020204" pitchFamily="34" charset="0"/>
              </a:rPr>
              <a:t>Educated women are more </a:t>
            </a:r>
            <a:r>
              <a:rPr lang="en-US" sz="4000" b="1" i="0" u="none" strike="noStrike" baseline="0" dirty="0">
                <a:solidFill>
                  <a:srgbClr val="AD013E"/>
                </a:solidFill>
                <a:latin typeface="Arial" panose="020B0604020202020204" pitchFamily="34" charset="0"/>
                <a:cs typeface="Arial" panose="020B0604020202020204" pitchFamily="34" charset="0"/>
              </a:rPr>
              <a:t>likely to have fewer children </a:t>
            </a:r>
            <a:r>
              <a:rPr lang="en-US" sz="4000" b="0" i="0" u="none" strike="noStrike" baseline="0" dirty="0">
                <a:latin typeface="Arial" panose="020B0604020202020204" pitchFamily="34" charset="0"/>
                <a:cs typeface="Arial" panose="020B0604020202020204" pitchFamily="34" charset="0"/>
              </a:rPr>
              <a:t>and </a:t>
            </a:r>
            <a:r>
              <a:rPr lang="en-US" sz="4000" b="1" i="0" u="none" strike="noStrike" baseline="0" dirty="0">
                <a:solidFill>
                  <a:srgbClr val="AD013E"/>
                </a:solidFill>
                <a:latin typeface="Arial" panose="020B0604020202020204" pitchFamily="34" charset="0"/>
                <a:cs typeface="Arial" panose="020B0604020202020204" pitchFamily="34" charset="0"/>
              </a:rPr>
              <a:t>use modern contraception</a:t>
            </a:r>
            <a:r>
              <a:rPr lang="en-US" sz="4000" b="0" i="0" u="none" strike="noStrike" baseline="0" dirty="0">
                <a:latin typeface="Arial" panose="020B0604020202020204" pitchFamily="34" charset="0"/>
                <a:cs typeface="Arial" panose="020B0604020202020204" pitchFamily="34" charset="0"/>
              </a:rPr>
              <a:t>.</a:t>
            </a:r>
          </a:p>
        </p:txBody>
      </p:sp>
      <p:sp>
        <p:nvSpPr>
          <p:cNvPr id="18" name="TextBox 9">
            <a:extLst>
              <a:ext uri="{FF2B5EF4-FFF2-40B4-BE49-F238E27FC236}">
                <a16:creationId xmlns:a16="http://schemas.microsoft.com/office/drawing/2014/main" id="{7212D06C-6733-4AA2-92A0-E8E396238174}"/>
              </a:ext>
            </a:extLst>
          </p:cNvPr>
          <p:cNvSpPr txBox="1"/>
          <p:nvPr/>
        </p:nvSpPr>
        <p:spPr>
          <a:xfrm>
            <a:off x="563580" y="201353"/>
            <a:ext cx="8016840" cy="2438232"/>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Impact of Girls’ Education on Reproductive </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Behavior</a:t>
            </a:r>
          </a:p>
        </p:txBody>
      </p:sp>
      <p:pic>
        <p:nvPicPr>
          <p:cNvPr id="1026" name="Picture 2">
            <a:extLst>
              <a:ext uri="{FF2B5EF4-FFF2-40B4-BE49-F238E27FC236}">
                <a16:creationId xmlns:a16="http://schemas.microsoft.com/office/drawing/2014/main" id="{FE390246-2CCE-4A5B-9D10-9ED3341C3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354279"/>
            <a:ext cx="9661336" cy="54422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TextBox 8">
            <a:extLst>
              <a:ext uri="{FF2B5EF4-FFF2-40B4-BE49-F238E27FC236}">
                <a16:creationId xmlns:a16="http://schemas.microsoft.com/office/drawing/2014/main" id="{197B22AD-16EC-4651-B2DE-D55F55833C4C}"/>
              </a:ext>
            </a:extLst>
          </p:cNvPr>
          <p:cNvSpPr txBox="1"/>
          <p:nvPr/>
        </p:nvSpPr>
        <p:spPr>
          <a:xfrm>
            <a:off x="9707582" y="1577391"/>
            <a:ext cx="7649954" cy="1723549"/>
          </a:xfrm>
          <a:prstGeom prst="rect">
            <a:avLst/>
          </a:prstGeom>
        </p:spPr>
        <p:txBody>
          <a:bodyPr wrap="square" lIns="0" tIns="0" rIns="0" bIns="0" rtlCol="0" anchor="t">
            <a:spAutoFit/>
          </a:bodyPr>
          <a:lstStyle/>
          <a:p>
            <a:pPr>
              <a:spcAft>
                <a:spcPts val="2400"/>
              </a:spcAft>
            </a:pPr>
            <a:r>
              <a:rPr lang="en-US" sz="2800" b="1" i="0" u="none" strike="noStrike" baseline="0" dirty="0">
                <a:latin typeface="Arial" panose="020B0604020202020204" pitchFamily="34" charset="0"/>
                <a:cs typeface="Arial" panose="020B0604020202020204" pitchFamily="34" charset="0"/>
              </a:rPr>
              <a:t>Modern Contraceptive Prevalence Rate (CPR) Among Married Women of Reproductive Age by Education Level in Selecte</a:t>
            </a:r>
            <a:r>
              <a:rPr lang="en-US" sz="2800" b="1" dirty="0">
                <a:latin typeface="Arial" panose="020B0604020202020204" pitchFamily="34" charset="0"/>
                <a:cs typeface="Arial" panose="020B0604020202020204" pitchFamily="34" charset="0"/>
              </a:rPr>
              <a:t>d Low-Income Countries</a:t>
            </a:r>
            <a:endParaRPr lang="en-US" sz="2800" b="1" i="0" u="none" strike="noStrike" baseline="0" dirty="0">
              <a:latin typeface="Arial" panose="020B0604020202020204" pitchFamily="34" charset="0"/>
              <a:cs typeface="Arial" panose="020B0604020202020204" pitchFamily="34" charset="0"/>
            </a:endParaRPr>
          </a:p>
        </p:txBody>
      </p:sp>
      <p:sp>
        <p:nvSpPr>
          <p:cNvPr id="22" name="TextBox 8">
            <a:extLst>
              <a:ext uri="{FF2B5EF4-FFF2-40B4-BE49-F238E27FC236}">
                <a16:creationId xmlns:a16="http://schemas.microsoft.com/office/drawing/2014/main" id="{89B10659-5AC6-4EE3-909B-9010D3F39EEA}"/>
              </a:ext>
            </a:extLst>
          </p:cNvPr>
          <p:cNvSpPr txBox="1"/>
          <p:nvPr/>
        </p:nvSpPr>
        <p:spPr>
          <a:xfrm>
            <a:off x="7924800" y="8850806"/>
            <a:ext cx="5715000" cy="276999"/>
          </a:xfrm>
          <a:prstGeom prst="rect">
            <a:avLst/>
          </a:prstGeom>
        </p:spPr>
        <p:txBody>
          <a:bodyPr wrap="square" lIns="0" tIns="0" rIns="0" bIns="0" rtlCol="0" anchor="t">
            <a:spAutoFit/>
          </a:bodyPr>
          <a:lstStyle/>
          <a:p>
            <a:pPr algn="l">
              <a:spcAft>
                <a:spcPts val="2400"/>
              </a:spcAft>
            </a:pPr>
            <a:r>
              <a:rPr lang="en-US" i="0" u="none" strike="noStrike" baseline="0" dirty="0">
                <a:latin typeface="Arial" panose="020B0604020202020204" pitchFamily="34" charset="0"/>
                <a:cs typeface="Arial" panose="020B0604020202020204" pitchFamily="34" charset="0"/>
              </a:rPr>
              <a:t>Source: DHS Program, 2012</a:t>
            </a:r>
          </a:p>
        </p:txBody>
      </p:sp>
      <p:pic>
        <p:nvPicPr>
          <p:cNvPr id="3" name="Picture 2">
            <a:extLst>
              <a:ext uri="{FF2B5EF4-FFF2-40B4-BE49-F238E27FC236}">
                <a16:creationId xmlns:a16="http://schemas.microsoft.com/office/drawing/2014/main" id="{AD329575-AA58-4454-9108-003C0A0823A6}"/>
              </a:ext>
            </a:extLst>
          </p:cNvPr>
          <p:cNvPicPr>
            <a:picLocks noChangeAspect="1"/>
          </p:cNvPicPr>
          <p:nvPr/>
        </p:nvPicPr>
        <p:blipFill>
          <a:blip r:embed="rId5"/>
          <a:stretch>
            <a:fillRect/>
          </a:stretch>
        </p:blipFill>
        <p:spPr>
          <a:xfrm>
            <a:off x="7672874" y="2227531"/>
            <a:ext cx="1815092" cy="754014"/>
          </a:xfrm>
          <a:prstGeom prst="rect">
            <a:avLst/>
          </a:prstGeom>
        </p:spPr>
      </p:pic>
    </p:spTree>
    <p:extLst>
      <p:ext uri="{BB962C8B-B14F-4D97-AF65-F5344CB8AC3E}">
        <p14:creationId xmlns:p14="http://schemas.microsoft.com/office/powerpoint/2010/main" val="1843446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11133</TotalTime>
  <Words>5318</Words>
  <Application>Microsoft Office PowerPoint</Application>
  <PresentationFormat>Custom</PresentationFormat>
  <Paragraphs>388</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Proxima Nova</vt:lpstr>
      <vt:lpstr>Aileron Heavy Bold</vt:lpstr>
      <vt:lpstr>Open Sans Hebrew Condensed Bold</vt:lpstr>
      <vt:lpstr>Calibri</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380</cp:revision>
  <dcterms:created xsi:type="dcterms:W3CDTF">2006-08-16T00:00:00Z</dcterms:created>
  <dcterms:modified xsi:type="dcterms:W3CDTF">2021-05-04T20:45:41Z</dcterms:modified>
  <dc:identifier>DAEXLFOVi-U</dc:identifier>
</cp:coreProperties>
</file>