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1"/>
  </p:notesMasterIdLst>
  <p:sldIdLst>
    <p:sldId id="256" r:id="rId2"/>
    <p:sldId id="328" r:id="rId3"/>
    <p:sldId id="297" r:id="rId4"/>
    <p:sldId id="318" r:id="rId5"/>
    <p:sldId id="326" r:id="rId6"/>
    <p:sldId id="260" r:id="rId7"/>
    <p:sldId id="327" r:id="rId8"/>
    <p:sldId id="335" r:id="rId9"/>
    <p:sldId id="338" r:id="rId10"/>
    <p:sldId id="339" r:id="rId11"/>
    <p:sldId id="340" r:id="rId12"/>
    <p:sldId id="341" r:id="rId13"/>
    <p:sldId id="301" r:id="rId14"/>
    <p:sldId id="302" r:id="rId15"/>
    <p:sldId id="303" r:id="rId16"/>
    <p:sldId id="336" r:id="rId17"/>
    <p:sldId id="337" r:id="rId18"/>
    <p:sldId id="308" r:id="rId19"/>
    <p:sldId id="320" r:id="rId20"/>
  </p:sldIdLst>
  <p:sldSz cx="18288000" cy="10287000"/>
  <p:notesSz cx="6858000" cy="9144000"/>
  <p:embeddedFontLst>
    <p:embeddedFont>
      <p:font typeface="Aileron Heavy" panose="020B0604020202020204" charset="0"/>
      <p:regular r:id="rId22"/>
    </p:embeddedFont>
    <p:embeddedFont>
      <p:font typeface="Aileron Heavy Bold" panose="020B0604020202020204" charset="0"/>
      <p:regular r:id="rId23"/>
    </p:embeddedFont>
    <p:embeddedFont>
      <p:font typeface="Calibri" panose="020F0502020204030204" pitchFamily="34" charset="0"/>
      <p:regular r:id="rId24"/>
      <p:bold r:id="rId25"/>
      <p:italic r:id="rId26"/>
      <p:boldItalic r:id="rId27"/>
    </p:embeddedFont>
    <p:embeddedFont>
      <p:font typeface="Proxima Nova"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D5D00"/>
    <a:srgbClr val="D60751"/>
    <a:srgbClr val="054A8E"/>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261" autoAdjust="0"/>
  </p:normalViewPr>
  <p:slideViewPr>
    <p:cSldViewPr>
      <p:cViewPr varScale="1">
        <p:scale>
          <a:sx n="42" d="100"/>
          <a:sy n="42" d="100"/>
        </p:scale>
        <p:origin x="13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Demonstrable commitment to family planning strengthens the enabling environment in which programs and policies are implemented. Regardless of past performance, countries can experience stagnation as their commitment to family planning lags over time (</a:t>
            </a:r>
            <a:r>
              <a:rPr lang="en-US" sz="1200" b="0" i="0" u="none" strike="noStrike" baseline="0" dirty="0" err="1">
                <a:latin typeface="Arial" panose="020B0604020202020204" pitchFamily="34" charset="0"/>
                <a:cs typeface="Arial" panose="020B0604020202020204" pitchFamily="34" charset="0"/>
              </a:rPr>
              <a:t>Putjuk</a:t>
            </a:r>
            <a:r>
              <a:rPr lang="en-US" sz="1200" b="0" i="0" u="none" strike="noStrike" baseline="0" dirty="0">
                <a:latin typeface="Arial" panose="020B0604020202020204" pitchFamily="34" charset="0"/>
                <a:cs typeface="Arial" panose="020B0604020202020204" pitchFamily="34" charset="0"/>
              </a:rPr>
              <a:t>, 2014).</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This brief considers why galvanizing support for family planning is important, presents examples of different types of commitment and how they advance the enabling environment, and offers experiential learning from experts in the field.</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b="0" i="0" dirty="0">
                <a:solidFill>
                  <a:srgbClr val="191818"/>
                </a:solidFill>
                <a:effectLst/>
                <a:latin typeface="Arial" panose="020B0604020202020204" pitchFamily="34" charset="0"/>
                <a:cs typeface="Arial" panose="020B0604020202020204" pitchFamily="34" charset="0"/>
              </a:rPr>
              <a:t>UN Photo Mark Garten</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REVISED: 5/4/21</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The following examples illustrate different forms of institutional commitment that contribute to a more favorable enabling environment for family planning.</a:t>
            </a:r>
          </a:p>
          <a:p>
            <a:pPr marL="17145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India</a:t>
            </a:r>
            <a:r>
              <a:rPr lang="en-US" sz="1200" b="0" i="0" u="none" strike="noStrike" baseline="0" dirty="0">
                <a:latin typeface="Arial" panose="020B0604020202020204" pitchFamily="34" charset="0"/>
                <a:cs typeface="Arial" panose="020B0604020202020204" pitchFamily="34" charset="0"/>
              </a:rPr>
              <a:t>’s Jharkhand State recognized the need for an institution to address the state’s high fertility rates. It first established the Family Planning Task Force, which was charged to assess services and training needs. The Task Force created a state family planning strategy and created a family planning cell within the State Reproductive and Child Health Office to serve as a sustainable institution to promote family planning in the state (</a:t>
            </a:r>
            <a:r>
              <a:rPr lang="en-US" sz="1200" b="0" i="0" u="none" strike="noStrike" baseline="0" dirty="0" err="1">
                <a:latin typeface="Arial" panose="020B0604020202020204" pitchFamily="34" charset="0"/>
                <a:cs typeface="Arial" panose="020B0604020202020204" pitchFamily="34" charset="0"/>
              </a:rPr>
              <a:t>Chokshi</a:t>
            </a:r>
            <a:r>
              <a:rPr lang="en-US" sz="1200" b="0" i="0" u="none" strike="noStrike" baseline="0" dirty="0">
                <a:latin typeface="Arial" panose="020B0604020202020204" pitchFamily="34" charset="0"/>
                <a:cs typeface="Arial" panose="020B0604020202020204" pitchFamily="34" charset="0"/>
              </a:rPr>
              <a:t> et al., 2014).</a:t>
            </a:r>
          </a:p>
          <a:p>
            <a:pPr marL="17145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Kenya</a:t>
            </a:r>
            <a:r>
              <a:rPr lang="en-US" sz="1200" b="0" i="0" u="none" strike="noStrike" baseline="0" dirty="0">
                <a:latin typeface="Arial" panose="020B0604020202020204" pitchFamily="34" charset="0"/>
                <a:cs typeface="Arial" panose="020B0604020202020204" pitchFamily="34" charset="0"/>
              </a:rPr>
              <a:t>’s National Council for Population and Development (NCPD) is charged with providing leadership and mobilizing support for population programs, as well as creating public awareness on population and development issues. As Kenya’s process of devolution moves forward, the NCPD is collaborating with stakeholders to support advocacy efforts for line items for family planning in county budgets (Health Policy Project, 2015).</a:t>
            </a:r>
            <a:endParaRPr lang="en-US" sz="12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15634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The following examples illustrate the extent to which countries are increasing financial commitments to family planning—at both the central and the decentralized level.</a:t>
            </a:r>
          </a:p>
          <a:p>
            <a:pPr algn="l"/>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Bolivia</a:t>
            </a:r>
            <a:r>
              <a:rPr lang="en-US" sz="1200" b="0" i="0" u="none" strike="noStrike" baseline="0" dirty="0">
                <a:latin typeface="Arial" panose="020B0604020202020204" pitchFamily="34" charset="0"/>
                <a:cs typeface="Arial" panose="020B0604020202020204" pitchFamily="34" charset="0"/>
              </a:rPr>
              <a:t>’s maternal and infant health insurance program (Seguro Universal </a:t>
            </a:r>
            <a:r>
              <a:rPr lang="en-US" sz="1200" b="0" i="0" u="none" strike="noStrike" baseline="0" dirty="0" err="1">
                <a:latin typeface="Arial" panose="020B0604020202020204" pitchFamily="34" charset="0"/>
                <a:cs typeface="Arial" panose="020B0604020202020204" pitchFamily="34" charset="0"/>
              </a:rPr>
              <a:t>Materno</a:t>
            </a:r>
            <a:r>
              <a:rPr lang="en-US" sz="1200" b="0" i="0" u="none" strike="noStrike" baseline="0" dirty="0">
                <a:latin typeface="Arial" panose="020B0604020202020204" pitchFamily="34" charset="0"/>
                <a:cs typeface="Arial" panose="020B0604020202020204" pitchFamily="34" charset="0"/>
              </a:rPr>
              <a:t> </a:t>
            </a:r>
            <a:r>
              <a:rPr lang="en-US" sz="1200" b="0" i="0" u="none" strike="noStrike" baseline="0" dirty="0" err="1">
                <a:latin typeface="Arial" panose="020B0604020202020204" pitchFamily="34" charset="0"/>
                <a:cs typeface="Arial" panose="020B0604020202020204" pitchFamily="34" charset="0"/>
              </a:rPr>
              <a:t>Infantil</a:t>
            </a:r>
            <a:r>
              <a:rPr lang="en-US" sz="1200" b="0" i="0" u="none" strike="noStrike" baseline="0" dirty="0">
                <a:latin typeface="Arial" panose="020B0604020202020204" pitchFamily="34" charset="0"/>
                <a:cs typeface="Arial" panose="020B0604020202020204" pitchFamily="34" charset="0"/>
              </a:rPr>
              <a:t>, or SUMI) was expanded in 1999 to include reproductive health and family planning services (</a:t>
            </a:r>
            <a:r>
              <a:rPr lang="en-US" sz="1200" b="0" i="0" u="none" strike="noStrike" baseline="0" dirty="0" err="1">
                <a:latin typeface="Arial" panose="020B0604020202020204" pitchFamily="34" charset="0"/>
                <a:cs typeface="Arial" panose="020B0604020202020204" pitchFamily="34" charset="0"/>
              </a:rPr>
              <a:t>Beith</a:t>
            </a:r>
            <a:r>
              <a:rPr lang="en-US" sz="1200" b="0" i="0" u="none" strike="noStrike" baseline="0" dirty="0">
                <a:latin typeface="Arial" panose="020B0604020202020204" pitchFamily="34" charset="0"/>
                <a:cs typeface="Arial" panose="020B0604020202020204" pitchFamily="34" charset="0"/>
              </a:rPr>
              <a:t> et al., 2006).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However, because contraceptives were still donated centrally, municipalities were not reimbursed for providing these services. In anticipation of donor phase-out, advocates lobbied to expand SUMI to include reproductive health supplies.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As a result, in 2006, SUMI was expanded to cover all its beneficiaries’ reproductive health needs, including contraceptives (USAID | DELIVER PROJECT, 2012).</a:t>
            </a:r>
          </a:p>
          <a:p>
            <a:pPr marL="171450" lvl="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Guatemala </a:t>
            </a:r>
            <a:r>
              <a:rPr lang="en-US" sz="1200" b="0" i="0" u="none" strike="noStrike" baseline="0" dirty="0">
                <a:latin typeface="Arial" panose="020B0604020202020204" pitchFamily="34" charset="0"/>
                <a:cs typeface="Arial" panose="020B0604020202020204" pitchFamily="34" charset="0"/>
              </a:rPr>
              <a:t>provides financial support for reproductive health programs through an alcohol tax. As part of the 2010 Healthy Motherhood Law, 15% of the alcohol tax revenue is required to be allotted to reproductive health programming, of which 30% must be used to purchase contraceptive commodities.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A budget tracking exercise indicates that moneys have been allocated and disbursed as mandated from the Ministry of Finance (MOF) to the MOH.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Between 2006 and 2012, the tax contributed an estimated $24.3 million to reproductive health programming (Reyes et al., 2013).</a:t>
            </a:r>
          </a:p>
          <a:p>
            <a:pPr marL="171450" lvl="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Malawian </a:t>
            </a:r>
            <a:r>
              <a:rPr lang="en-US" sz="1200" b="0" i="0" u="none" strike="noStrike" baseline="0" dirty="0">
                <a:latin typeface="Arial" panose="020B0604020202020204" pitchFamily="34" charset="0"/>
                <a:cs typeface="Arial" panose="020B0604020202020204" pitchFamily="34" charset="0"/>
              </a:rPr>
              <a:t>parliamentarians committed to create a new budget line for family planning commodities in 2012. In the 2013/14 budget year, the MOF allocated approximately $80,000 for the budget line (Health Policy Project, 2013).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In subsequent years, the MOF increased the allocation to $165,000 and then to $190,000. These increases are largely attributed to the engagement of the parliamentarians in oversight and negotiation with the MOF (personal communication with Patrick </a:t>
            </a:r>
            <a:r>
              <a:rPr lang="en-US" sz="1200" b="0" i="0" u="none" strike="noStrike" baseline="0" dirty="0" err="1">
                <a:latin typeface="Arial" panose="020B0604020202020204" pitchFamily="34" charset="0"/>
                <a:cs typeface="Arial" panose="020B0604020202020204" pitchFamily="34" charset="0"/>
              </a:rPr>
              <a:t>Mugirwa</a:t>
            </a:r>
            <a:r>
              <a:rPr lang="en-US" sz="1200" b="0" i="0" u="none" strike="noStrike" baseline="0" dirty="0">
                <a:latin typeface="Arial" panose="020B0604020202020204" pitchFamily="34" charset="0"/>
                <a:cs typeface="Arial" panose="020B0604020202020204" pitchFamily="34" charset="0"/>
              </a:rPr>
              <a:t>, </a:t>
            </a:r>
            <a:r>
              <a:rPr lang="en-US" sz="1200" b="0" i="0" u="none" strike="noStrike" baseline="0" dirty="0" err="1">
                <a:latin typeface="Arial" panose="020B0604020202020204" pitchFamily="34" charset="0"/>
                <a:cs typeface="Arial" panose="020B0604020202020204" pitchFamily="34" charset="0"/>
              </a:rPr>
              <a:t>Programme</a:t>
            </a:r>
            <a:r>
              <a:rPr lang="en-US" sz="1200" b="0" i="0" u="none" strike="noStrike" baseline="0" dirty="0">
                <a:latin typeface="Arial" panose="020B0604020202020204" pitchFamily="34" charset="0"/>
                <a:cs typeface="Arial" panose="020B0604020202020204" pitchFamily="34" charset="0"/>
              </a:rPr>
              <a:t> Officer, Partners in Population and Development-African Regional Office, June 4, 2015).</a:t>
            </a:r>
          </a:p>
          <a:p>
            <a:pPr marL="171450" lvl="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Leaders from 364 </a:t>
            </a:r>
            <a:r>
              <a:rPr lang="en-US" sz="1200" b="1" i="0" u="none" strike="noStrike" baseline="0" dirty="0">
                <a:latin typeface="Arial" panose="020B0604020202020204" pitchFamily="34" charset="0"/>
                <a:cs typeface="Arial" panose="020B0604020202020204" pitchFamily="34" charset="0"/>
              </a:rPr>
              <a:t>Indonesian </a:t>
            </a:r>
            <a:r>
              <a:rPr lang="en-US" sz="1200" b="0" i="0" u="none" strike="noStrike" baseline="0" dirty="0">
                <a:latin typeface="Arial" panose="020B0604020202020204" pitchFamily="34" charset="0"/>
                <a:cs typeface="Arial" panose="020B0604020202020204" pitchFamily="34" charset="0"/>
              </a:rPr>
              <a:t>villages began committing funds to family planning, which are expected to cover data recording and reporting, community mobilization, and transportation costs for users of clinical methods who must travel to access services (AFP, 2015).</a:t>
            </a:r>
          </a:p>
          <a:p>
            <a:pPr marL="171450" lvl="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Global Fund to Fight AIDS, Tuberculosis and Malaria provides resources for purchasing contraceptives, yet  relatively few countries have used this alternative mechanism for contraceptive procurement. </a:t>
            </a:r>
            <a:r>
              <a:rPr lang="en-US" sz="1200" b="1" i="0" u="none" strike="noStrike" baseline="0" dirty="0">
                <a:latin typeface="Arial" panose="020B0604020202020204" pitchFamily="34" charset="0"/>
                <a:cs typeface="Arial" panose="020B0604020202020204" pitchFamily="34" charset="0"/>
              </a:rPr>
              <a:t>Rwanda </a:t>
            </a:r>
            <a:r>
              <a:rPr lang="en-US" sz="1200" b="0" i="0" u="none" strike="noStrike" baseline="0" dirty="0">
                <a:latin typeface="Arial" panose="020B0604020202020204" pitchFamily="34" charset="0"/>
                <a:cs typeface="Arial" panose="020B0604020202020204" pitchFamily="34" charset="0"/>
              </a:rPr>
              <a:t>is among the few that included contraceptives in its Round 7 application, taking advantage of this unique opportunity to galvanize additional financial support for family planning (USAID | DELIVER PROJECT, [2008]).</a:t>
            </a:r>
            <a:endParaRPr lang="en-US" sz="12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55139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The following examples illustrate commitments made by the private sector to increase use of family planning.</a:t>
            </a:r>
          </a:p>
          <a:p>
            <a:pPr algn="l"/>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Merck for Mothers </a:t>
            </a:r>
            <a:r>
              <a:rPr lang="en-US" sz="1200" b="0" i="0" u="none" strike="noStrike" baseline="0" dirty="0">
                <a:latin typeface="Arial" panose="020B0604020202020204" pitchFamily="34" charset="0"/>
                <a:cs typeface="Arial" panose="020B0604020202020204" pitchFamily="34" charset="0"/>
              </a:rPr>
              <a:t>is a 10-year, $500 million private-sector initiative to reduce preventable maternal deaths globally. In Senegal, Merck for Mothers is supporting the expansion of a supply chain innovation to ensure that health facilities maintain adequate stocks of a range of contraceptive options by working with private suppliers (Merck for Mothers, [2013]).</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a:t>
            </a:r>
            <a:r>
              <a:rPr lang="en-US" sz="1200" b="1" i="0" u="none" strike="noStrike" baseline="0" dirty="0">
                <a:latin typeface="Arial" panose="020B0604020202020204" pitchFamily="34" charset="0"/>
                <a:cs typeface="Arial" panose="020B0604020202020204" pitchFamily="34" charset="0"/>
              </a:rPr>
              <a:t>Levi Strauss Foundation </a:t>
            </a:r>
            <a:r>
              <a:rPr lang="en-US" sz="1200" b="0" i="0" u="none" strike="noStrike" baseline="0" dirty="0">
                <a:latin typeface="Arial" panose="020B0604020202020204" pitchFamily="34" charset="0"/>
                <a:cs typeface="Arial" panose="020B0604020202020204" pitchFamily="34" charset="0"/>
              </a:rPr>
              <a:t>has created an Improving Worker Well-Being Innovation Fund in which suppliers can co-fund grants to community-based NGOs to help factory owners meet their workers’ health and well-being goals, including sexual and reproductive health.</a:t>
            </a:r>
          </a:p>
          <a:p>
            <a:pPr marL="171450" indent="-171450" algn="l">
              <a:buFont typeface="Arial" panose="020B0604020202020204" pitchFamily="34" charset="0"/>
              <a:buChar char="•"/>
            </a:pPr>
            <a:r>
              <a:rPr lang="en-US" sz="1200" b="1" i="0" u="none" strike="noStrike" baseline="0" dirty="0">
                <a:latin typeface="Arial" panose="020B0604020202020204" pitchFamily="34" charset="0"/>
                <a:cs typeface="Arial" panose="020B0604020202020204" pitchFamily="34" charset="0"/>
              </a:rPr>
              <a:t>Lotus High Tech/Lotus High Fashion </a:t>
            </a:r>
            <a:r>
              <a:rPr lang="en-US" sz="1200" b="0" i="0" u="none" strike="noStrike" baseline="0" dirty="0">
                <a:latin typeface="Arial" panose="020B0604020202020204" pitchFamily="34" charset="0"/>
                <a:cs typeface="Arial" panose="020B0604020202020204" pitchFamily="34" charset="0"/>
              </a:rPr>
              <a:t>is an apparel manufacturing company with more than 8,000 workers located in Port Said, Egypt. After receiving technical assistance from a number of international NGOs, the company implemented structural changes to the on-site health clinic, including expanding the role of nurses, integrating management and clinical functions, and defining clinical quality standards.</a:t>
            </a:r>
            <a:endParaRPr lang="en-US" sz="12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81123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Galvanizing Commitment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https://www.fphighimpactpractices.org/briefs/galvanizing-commitment/</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Galvanizing Commitment,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https://www.fphighimpactpractices.org/wp-content/uploads/2018/08/GalvanizingCommitment_references.pdf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Advocacy, evidence, and accountability are three interrelated components needed to affirm commitment to family planning programs. Because commitments to family planning can waver in both the public and the private sectors, it is important to invest in systems and processes that support family planning over the long term while strengthening capacity in advocacy and accountability—especially for those times when commitments waver.</a:t>
            </a:r>
            <a:endParaRPr lang="en-US" sz="1200" b="1" dirty="0">
              <a:latin typeface="Arial" panose="020B0604020202020204" pitchFamily="34" charset="0"/>
              <a:cs typeface="Arial" panose="020B0604020202020204" pitchFamily="34" charset="0"/>
            </a:endParaRPr>
          </a:p>
          <a:p>
            <a:pPr>
              <a:spcAft>
                <a:spcPts val="2400"/>
              </a:spcAft>
            </a:pPr>
            <a:endParaRPr lang="en-US" sz="1200" b="1" dirty="0">
              <a:latin typeface="Arial" panose="020B0604020202020204" pitchFamily="34" charset="0"/>
              <a:cs typeface="Arial" panose="020B0604020202020204" pitchFamily="34" charset="0"/>
            </a:endParaRPr>
          </a:p>
          <a:p>
            <a:pPr>
              <a:spcAft>
                <a:spcPts val="2400"/>
              </a:spcAft>
            </a:pPr>
            <a:r>
              <a:rPr lang="en-US" sz="1200" b="1" dirty="0">
                <a:latin typeface="Arial" panose="020B0604020202020204" pitchFamily="34" charset="0"/>
                <a:cs typeface="Arial" panose="020B0604020202020204" pitchFamily="34" charset="0"/>
              </a:rPr>
              <a:t>Advocate Increased Commitment and Follow Through</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Timing is everything.</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Family planning advocates must engage early in strategy development so that decision-makers understand the contribution that family planning makes to the development agenda.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As governments develop their budgets and expenditure frameworks, it is critical to mobilize advocacy efforts at the right moment in the annual cycle to influence the process. Entering the process too late will not lead to successful results.</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Involve civil society organizations, professional associations, and the media in advocacy.</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While civil society and professional associations often play a vital role in advocacy, an informed media is also important—not as advocates but as unbiased communicators of the underlying problems, their consequences to the public, and the need for commitments to address the situation.</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Coordinate advocacy efforts.</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Whether as part of a reproductive health technical working group, contraceptive security committee, or other coordinating board, fostering communication among all sectors helps build trust and confidence.</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Support policy champions.</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Policy champions are central to reaching decision-makers to plant and nurture ideas of commitment and to follow through with accountability approaches.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Cultivate and support champions wherever possible—within different parts of government, the private sector, and academia, as well as within individuals whose work focuses on maternal and child health, HIV, or other health issues.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Selecting opinion leaders as champions can be an effective way to achieve advocacy goals, but the champions need to understand what they are being asked to do and may need support to carry out the advocacy effort (FHI 360, 2010).</a:t>
            </a:r>
            <a:endParaRPr lang="en-US" sz="1200" dirty="0">
              <a:latin typeface="Arial" panose="020B0604020202020204" pitchFamily="34" charset="0"/>
              <a:cs typeface="Arial" panose="020B0604020202020204" pitchFamily="34" charset="0"/>
            </a:endParaRPr>
          </a:p>
          <a:p>
            <a:pPr marL="457200" lvl="1" indent="0" algn="l">
              <a:buFont typeface="Arial" panose="020B0604020202020204" pitchFamily="34" charset="0"/>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Use Evidence to Inform Advocacy Efforts and Reinforce Accountability</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Support collection and analysis of financial data.</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Financial data help decision-makers understand how funds flow between national and international accounts and out-of-pocket expenditures, while also providing information that can be used to hold governments and partners accountable for following through on commitments.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Support the collection and use of information on cost, cost-effectiveness, and cost savings, including National Health Accounts and reproductive health subaccounts.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Public Expenditure Tracking Survey (PETS), supported by the World Bank, is another example of a tracking system, which documents use and abuse of public money and provides insights into cost efficiency, decentralization, and accountability.</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Estimate the true resource needs of family planning programs </a:t>
            </a:r>
            <a:r>
              <a:rPr lang="en-US" sz="1200" b="0" i="0" u="none" strike="noStrike" baseline="0" dirty="0">
                <a:latin typeface="Arial" panose="020B0604020202020204" pitchFamily="34" charset="0"/>
                <a:cs typeface="Arial" panose="020B0604020202020204" pitchFamily="34" charset="0"/>
              </a:rPr>
              <a:t>beyond the cost of supplies and equipment.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Costed implementation plans should address all aspect of family planning and be realistic in estimating activity costs, as well as the total cost of the plan.</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Ensure program impacts are measured and evaluated.</a:t>
            </a:r>
            <a:endParaRPr lang="en-US" sz="1200" b="0" i="0" u="none" strike="noStrike" baseline="0" dirty="0">
              <a:latin typeface="Arial" panose="020B0604020202020204" pitchFamily="34" charset="0"/>
              <a:cs typeface="Arial" panose="020B0604020202020204" pitchFamily="34" charset="0"/>
            </a:endParaRP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With this evidence, advocates can confirm that resources are used efficiently, effectively, and equitably.</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89960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Monitor Progress Toward Meeting Commitments</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Use UNFPA’s Global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to Enhance Reproductive Health Commodity Security (GPRHCS) annual report to monitor program performance.</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This report includes information for 46 countries on financial and expressed commitment for making contraceptive supplies available; existence of rights-based and youth-focused policies for access to family planning being implemented through costed plans along with guidelines and tools; effective national coordinating mechanisms for reproductive health supplies; and national institutions integrating family planning supply chain and procurement issues into training curricula.</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Please copy and paste this link into your web browser to view the report: </a:t>
            </a:r>
            <a:r>
              <a:rPr lang="en-US" sz="1200" b="0" i="0" u="sng" strike="noStrike" baseline="0" dirty="0">
                <a:latin typeface="Arial" panose="020B0604020202020204" pitchFamily="34" charset="0"/>
                <a:cs typeface="Arial" panose="020B0604020202020204" pitchFamily="34" charset="0"/>
              </a:rPr>
              <a:t>https://www.unfpa.org/sites/default/files/pub-pdf/GPRHCS%20Annual%20Report%202013_web.pdf</a:t>
            </a:r>
          </a:p>
          <a:p>
            <a:pPr marL="171450" lvl="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Foster accountability through FP2030.</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annual FP2020 report includes key indicators of country progress toward commitments. Track20 and the Performance Monitoring and Accountability (PMA2020) projects also track key measures at the country level (FP2020, 2015).</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Use social accountability to apply pressure to follow through on commitments.</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Civil society can play a crucial role in holding governments accountable. Social accountability offers a variety of approaches—from periodic community assessments to ongoing budget tracking.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Civil society organizations can work together to identify the most effective approach for tracking the commitment they are monitoring. In addition, they can learn from other coalitions about how to carry out these approaches most effectively (Hecht et al., 2014).</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0541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000000"/>
                </a:solidFill>
                <a:latin typeface="Arial" panose="020B0604020202020204" pitchFamily="34" charset="0"/>
                <a:cs typeface="Arial" panose="020B0604020202020204" pitchFamily="34" charset="0"/>
              </a:rPr>
              <a:t>Accelerating Progress in Family Planning: Options for Strengthening Civil Society-Led Monitoring and Accountability </a:t>
            </a:r>
            <a:r>
              <a:rPr lang="en-US" sz="1200" b="0" i="0" u="none" strike="noStrike" baseline="0" dirty="0">
                <a:solidFill>
                  <a:srgbClr val="000000"/>
                </a:solidFill>
                <a:latin typeface="Arial" panose="020B0604020202020204" pitchFamily="34" charset="0"/>
                <a:cs typeface="Arial" panose="020B0604020202020204" pitchFamily="34" charset="0"/>
              </a:rPr>
              <a:t>identifies options to support stronger monitoring and accountability, particularly social accountability, around family planning. Available from: </a:t>
            </a:r>
            <a:r>
              <a:rPr lang="en-US" sz="1200" b="0" i="0" u="sng" strike="noStrike" baseline="0" dirty="0">
                <a:solidFill>
                  <a:srgbClr val="004A91"/>
                </a:solidFill>
                <a:latin typeface="Arial" panose="020B0604020202020204" pitchFamily="34" charset="0"/>
                <a:cs typeface="Arial" panose="020B0604020202020204" pitchFamily="34" charset="0"/>
              </a:rPr>
              <a:t>https://r4d.org/resources/accelerating-progress-family-planning-options-strengthening-civil-society-led-monitoring-accountability/</a:t>
            </a:r>
          </a:p>
          <a:p>
            <a:pPr algn="l"/>
            <a:endParaRPr lang="en-US" sz="1200" b="0" i="0" u="none" strike="noStrike" baseline="0" dirty="0">
              <a:solidFill>
                <a:srgbClr val="004A91"/>
              </a:solidFill>
              <a:latin typeface="Arial" panose="020B0604020202020204" pitchFamily="34" charset="0"/>
              <a:cs typeface="Arial" panose="020B0604020202020204" pitchFamily="34" charset="0"/>
            </a:endParaRPr>
          </a:p>
          <a:p>
            <a:pPr algn="l"/>
            <a:r>
              <a:rPr lang="en-US" sz="1200" b="1" i="1" u="none" strike="noStrike" baseline="0" dirty="0">
                <a:solidFill>
                  <a:srgbClr val="000000"/>
                </a:solidFill>
                <a:latin typeface="Arial" panose="020B0604020202020204" pitchFamily="34" charset="0"/>
                <a:cs typeface="Arial" panose="020B0604020202020204" pitchFamily="34" charset="0"/>
              </a:rPr>
              <a:t>Costed Implementation Plan Resource Kit </a:t>
            </a:r>
            <a:r>
              <a:rPr lang="en-US" sz="1200" b="0" i="0" u="none" strike="noStrike" baseline="0" dirty="0">
                <a:solidFill>
                  <a:srgbClr val="000000"/>
                </a:solidFill>
                <a:latin typeface="Arial" panose="020B0604020202020204" pitchFamily="34" charset="0"/>
                <a:cs typeface="Arial" panose="020B0604020202020204" pitchFamily="34" charset="0"/>
              </a:rPr>
              <a:t>features tools for developing and executing a robust, actionable, and resourced family planning strategy. Available from: </a:t>
            </a:r>
            <a:r>
              <a:rPr lang="en-US" sz="1200" b="0" i="0" u="sng" strike="noStrike" baseline="0" dirty="0">
                <a:solidFill>
                  <a:srgbClr val="004A91"/>
                </a:solidFill>
                <a:latin typeface="Arial" panose="020B0604020202020204" pitchFamily="34" charset="0"/>
                <a:cs typeface="Arial" panose="020B0604020202020204" pitchFamily="34" charset="0"/>
              </a:rPr>
              <a:t>http://www.familyplanning2020.org/microsite/cip</a:t>
            </a:r>
          </a:p>
          <a:p>
            <a:pPr algn="l"/>
            <a:endParaRPr lang="en-US" sz="1200" b="0" i="0" u="none" strike="noStrike" baseline="0" dirty="0">
              <a:solidFill>
                <a:srgbClr val="004A91"/>
              </a:solidFill>
              <a:latin typeface="Arial" panose="020B0604020202020204" pitchFamily="34" charset="0"/>
              <a:cs typeface="Arial" panose="020B0604020202020204" pitchFamily="34" charset="0"/>
            </a:endParaRPr>
          </a:p>
          <a:p>
            <a:pPr algn="l"/>
            <a:r>
              <a:rPr lang="en-US" sz="1200" b="1" i="1" u="none" strike="noStrike" baseline="0" dirty="0">
                <a:solidFill>
                  <a:srgbClr val="000000"/>
                </a:solidFill>
                <a:latin typeface="Arial" panose="020B0604020202020204" pitchFamily="34" charset="0"/>
                <a:cs typeface="Arial" panose="020B0604020202020204" pitchFamily="34" charset="0"/>
              </a:rPr>
              <a:t>Eleven-Step Guide to Ensuring Public-Sector Contraceptive Financing and Expenditure </a:t>
            </a:r>
            <a:r>
              <a:rPr lang="en-US" sz="1200" b="0" i="0" u="none" strike="noStrike" baseline="0" dirty="0">
                <a:solidFill>
                  <a:srgbClr val="000000"/>
                </a:solidFill>
                <a:latin typeface="Arial" panose="020B0604020202020204" pitchFamily="34" charset="0"/>
                <a:cs typeface="Arial" panose="020B0604020202020204" pitchFamily="34" charset="0"/>
              </a:rPr>
              <a:t>sets out practical steps for policy makers, civil society, and other stakeholders to ensure sufficient funds exist and are spent effectively to ensure reproductive health commodity security. Available from: </a:t>
            </a:r>
            <a:r>
              <a:rPr lang="en-US" sz="1200" b="0" i="0" u="sng" strike="noStrike" baseline="0" dirty="0">
                <a:solidFill>
                  <a:srgbClr val="004A91"/>
                </a:solidFill>
                <a:latin typeface="Arial" panose="020B0604020202020204" pitchFamily="34" charset="0"/>
                <a:cs typeface="Arial" panose="020B0604020202020204" pitchFamily="34" charset="0"/>
              </a:rPr>
              <a:t>http://pai.org/wp-content/uploads/2014/03/11-Step-Guide.pdf</a:t>
            </a:r>
          </a:p>
          <a:p>
            <a:pPr algn="l"/>
            <a:endParaRPr lang="en-US" sz="1200" b="0" i="0" u="none" strike="noStrike" baseline="0" dirty="0">
              <a:solidFill>
                <a:srgbClr val="004A91"/>
              </a:solidFill>
              <a:latin typeface="Arial" panose="020B0604020202020204" pitchFamily="34" charset="0"/>
              <a:cs typeface="Arial" panose="020B0604020202020204" pitchFamily="34" charset="0"/>
            </a:endParaRPr>
          </a:p>
          <a:p>
            <a:pPr algn="l"/>
            <a:r>
              <a:rPr lang="en-US" sz="1200" b="1" i="1" u="none" strike="noStrike" baseline="0" dirty="0">
                <a:solidFill>
                  <a:srgbClr val="000000"/>
                </a:solidFill>
                <a:latin typeface="Arial" panose="020B0604020202020204" pitchFamily="34" charset="0"/>
                <a:cs typeface="Arial" panose="020B0604020202020204" pitchFamily="34" charset="0"/>
              </a:rPr>
              <a:t>Stewardship for FP2020 Goals: MOH Role in Improving FP Policy Implementation</a:t>
            </a:r>
            <a:r>
              <a:rPr lang="en-US" sz="1200" b="1"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 panose="020B0604020202020204" pitchFamily="34" charset="0"/>
                <a:cs typeface="Arial" panose="020B0604020202020204" pitchFamily="34" charset="0"/>
              </a:rPr>
              <a:t>identifies three ways for ministries of health to address barriers to policy implementation and strengthen their role as stewards of national FP2020 efforts. Available from: </a:t>
            </a:r>
            <a:r>
              <a:rPr lang="en-US" sz="1200" b="0" i="0" u="sng" strike="noStrike" baseline="0" dirty="0">
                <a:solidFill>
                  <a:srgbClr val="004A91"/>
                </a:solidFill>
                <a:latin typeface="Arial" panose="020B0604020202020204" pitchFamily="34" charset="0"/>
                <a:cs typeface="Arial" panose="020B0604020202020204" pitchFamily="34" charset="0"/>
              </a:rPr>
              <a:t>http://www.healthpolicyproject.com/index.cfm?ID=publications&amp;get=pubID&amp;pubID=347</a:t>
            </a:r>
            <a:endParaRPr lang="en-US" sz="1200" b="0" i="0" u="sng" strike="noStrike" baseline="0" dirty="0">
              <a:solidFill>
                <a:srgbClr val="221E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Galvanizing Commitment,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Galvanizing Commitment is an Enabling Environment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Demonstrable commitment to family planning strengthens the enabling environment in which programs and policies are implemented. Regardless of past performance, countries can experience stagnation as their commitment to family planning lags over time (</a:t>
            </a:r>
            <a:r>
              <a:rPr lang="en-US" sz="1200" b="0" i="0" u="none" strike="noStrike" baseline="0" dirty="0" err="1">
                <a:latin typeface="Arial" panose="020B0604020202020204" pitchFamily="34" charset="0"/>
                <a:cs typeface="Arial" panose="020B0604020202020204" pitchFamily="34" charset="0"/>
              </a:rPr>
              <a:t>Putjuk</a:t>
            </a:r>
            <a:r>
              <a:rPr lang="en-US" sz="1200" b="0" i="0" u="none" strike="noStrike" baseline="0" dirty="0">
                <a:latin typeface="Arial" panose="020B0604020202020204" pitchFamily="34" charset="0"/>
                <a:cs typeface="Arial" panose="020B0604020202020204" pitchFamily="34" charset="0"/>
              </a:rPr>
              <a:t>, 2014).</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This brief considers why galvanizing support for family planning is important, presents examples of different types of commitment and how they advance the enabling environment, and offers experiential learning from experts in the field.</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Advocacy plays a key role in moving toward establishing commitment as stakeholders link the problem and evidence with the specific investment needed. Once made, stakeholders monitor implementation of the commitment to ensure that it leads to improvements in the underlying issue.</a:t>
            </a:r>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https://www.fphighimpactpractices.org/briefs/galvanizing-commitment/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Arial" panose="020B0604020202020204" pitchFamily="34" charset="0"/>
                <a:cs typeface="Arial" panose="020B0604020202020204" pitchFamily="34" charset="0"/>
              </a:rPr>
              <a:t>Figure 1 </a:t>
            </a:r>
            <a:r>
              <a:rPr lang="en-US" sz="1200" b="0" i="0" u="none" strike="noStrike" baseline="0" dirty="0">
                <a:latin typeface="Arial" panose="020B0604020202020204" pitchFamily="34" charset="0"/>
                <a:cs typeface="Arial" panose="020B0604020202020204" pitchFamily="34" charset="0"/>
              </a:rPr>
              <a:t>shows the relationship between the strength of the policy environment for family planning as assessed in the Family Planning Effort Score (FPES) and the country’s modern contraceptive prevalence rate (</a:t>
            </a:r>
            <a:r>
              <a:rPr lang="en-US" sz="1200" b="0" i="0" u="none" strike="noStrike" baseline="0" dirty="0" err="1">
                <a:latin typeface="Arial" panose="020B0604020202020204" pitchFamily="34" charset="0"/>
                <a:cs typeface="Arial" panose="020B0604020202020204" pitchFamily="34" charset="0"/>
              </a:rPr>
              <a:t>mCPR</a:t>
            </a:r>
            <a:r>
              <a:rPr lang="en-US" sz="1200" b="0" i="0" u="none" strike="noStrike" baseline="0" dirty="0">
                <a:latin typeface="Arial" panose="020B0604020202020204" pitchFamily="34" charset="0"/>
                <a:cs typeface="Arial" panose="020B0604020202020204" pitchFamily="34" charset="0"/>
              </a:rPr>
              <a:t>). </a:t>
            </a: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The presence of different types of commitments is tied to a strong policy environment for family planning, which, in turn, is associated with a higher modern contraceptive prevalence rate (</a:t>
            </a:r>
            <a:r>
              <a:rPr lang="en-US" sz="1200" b="0" i="0" u="none" strike="noStrike" baseline="0" dirty="0" err="1">
                <a:latin typeface="Arial" panose="020B0604020202020204" pitchFamily="34" charset="0"/>
                <a:cs typeface="Arial" panose="020B0604020202020204" pitchFamily="34" charset="0"/>
              </a:rPr>
              <a:t>mCPR</a:t>
            </a:r>
            <a:r>
              <a:rPr lang="en-US" sz="1200" b="0" i="0" u="none" strike="noStrike" baseline="0" dirty="0">
                <a:latin typeface="Arial" panose="020B0604020202020204" pitchFamily="34" charset="0"/>
                <a:cs typeface="Arial" panose="020B0604020202020204" pitchFamily="34" charset="0"/>
              </a:rPr>
              <a:t>), as illustrated by evidence from the most recent round of the Family Planning Effort Score (FPES). The FPES captures different aspects of national program inputs based on expert observers’ judgments on 30 program features, which are converted to scores in four program effort areas: policy, services, evaluation, and method availability. While the experience of the 90 countries included in the 2015 FPES shows broad distribution, the overall trend indicates a correlation between a strong policy environment and higher </a:t>
            </a:r>
            <a:r>
              <a:rPr lang="en-US" sz="1200" b="0" i="0" u="none" strike="noStrike" baseline="0" dirty="0" err="1">
                <a:latin typeface="Arial" panose="020B0604020202020204" pitchFamily="34" charset="0"/>
                <a:cs typeface="Arial" panose="020B0604020202020204" pitchFamily="34" charset="0"/>
              </a:rPr>
              <a:t>mCPR</a:t>
            </a:r>
            <a:r>
              <a:rPr lang="en-US" sz="1200" b="0" i="0" u="none" strike="noStrike" baseline="0" dirty="0">
                <a:latin typeface="Arial" panose="020B0604020202020204" pitchFamily="34" charset="0"/>
                <a:cs typeface="Arial" panose="020B0604020202020204" pitchFamily="34" charset="0"/>
              </a:rPr>
              <a:t> (</a:t>
            </a:r>
            <a:r>
              <a:rPr lang="en-US" sz="1200" b="0" i="0" u="none" strike="noStrike" baseline="0" dirty="0" err="1">
                <a:latin typeface="Arial" panose="020B0604020202020204" pitchFamily="34" charset="0"/>
                <a:cs typeface="Arial" panose="020B0604020202020204" pitchFamily="34" charset="0"/>
              </a:rPr>
              <a:t>Kuang</a:t>
            </a:r>
            <a:r>
              <a:rPr lang="en-US" sz="1200" b="0" i="0" u="none" strike="noStrike" baseline="0" dirty="0">
                <a:latin typeface="Arial" panose="020B0604020202020204" pitchFamily="34" charset="0"/>
                <a:cs typeface="Arial" panose="020B0604020202020204" pitchFamily="34" charset="0"/>
              </a:rPr>
              <a:t> et al, 2015).</a:t>
            </a:r>
          </a:p>
          <a:p>
            <a:pPr algn="l"/>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https://www.fphighimpactpractices.org/briefs/galvanizing-commitment/</a:t>
            </a:r>
            <a:endParaRPr lang="en-US" sz="12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8177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From the private sector, commitments can include policies and programs that support employees’ access to family planning.</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Expressed commitments are often the first step toward more substantial ownership and investment in family planning programming.</a:t>
            </a:r>
          </a:p>
          <a:p>
            <a:pPr algn="l"/>
            <a:endParaRPr lang="en-US" sz="1200" b="0" i="0" u="none" strike="noStrike" baseline="0" dirty="0">
              <a:solidFill>
                <a:srgbClr val="211D1E"/>
              </a:solidFill>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The following examples illustrate how expressed commitment can lead to additional commitments and desired outcomes.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In 2005, the effects of rapid population growth on development and poverty were presented to the </a:t>
            </a:r>
            <a:r>
              <a:rPr lang="en-US" sz="1200" b="1" i="0" u="none" strike="noStrike" baseline="0" dirty="0">
                <a:latin typeface="Arial" panose="020B0604020202020204" pitchFamily="34" charset="0"/>
                <a:cs typeface="Arial" panose="020B0604020202020204" pitchFamily="34" charset="0"/>
              </a:rPr>
              <a:t>Rwandan </a:t>
            </a:r>
            <a:r>
              <a:rPr lang="en-US" sz="1200" b="0" i="0" u="none" strike="noStrike" baseline="0" dirty="0">
                <a:latin typeface="Arial" panose="020B0604020202020204" pitchFamily="34" charset="0"/>
                <a:cs typeface="Arial" panose="020B0604020202020204" pitchFamily="34" charset="0"/>
              </a:rPr>
              <a:t>cabinet using the “Resources for the Awareness of Population Impacts on Development” (RAPID) model projections. (RAPID projects the social and economic consequences of high fertility and rapid population growth for such sectors as labor, education, health, urbanization, and agriculture [Health Policy Initiative, 2009].)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By 2006, the MOH had produced a National Family Planning Policy and five-year strategy (2006–2010), and the government had included a budget line item for contraceptives (Solo, 2008).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Use of modern contraceptives among married women increased dramatically in the intervening years—from 10% in 2005 to 45% in 2010 (INSR, 2006; NISR, 2012).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Funding for contraceptives showed a commensurate increase, too: from US$491,231 in 2004 to $5,742,112 in 2008—with the MOH beginning to use its own funds for contraceptive procurement in 2008 (MOH [Rwanda], 2009).</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At the 2011 International Conference on Family Planning in Dakar, </a:t>
            </a:r>
            <a:r>
              <a:rPr lang="en-US" sz="1200" b="1" i="0" u="none" strike="noStrike" baseline="0" dirty="0">
                <a:latin typeface="Arial" panose="020B0604020202020204" pitchFamily="34" charset="0"/>
                <a:cs typeface="Arial" panose="020B0604020202020204" pitchFamily="34" charset="0"/>
              </a:rPr>
              <a:t>Senegal</a:t>
            </a:r>
            <a:r>
              <a:rPr lang="en-US" sz="1200" b="0" i="0" u="none" strike="noStrike" baseline="0" dirty="0">
                <a:latin typeface="Arial" panose="020B0604020202020204" pitchFamily="34" charset="0"/>
                <a:cs typeface="Arial" panose="020B0604020202020204" pitchFamily="34" charset="0"/>
              </a:rPr>
              <a:t>’s President Abdoulaye Wade stated his commitment to family planning, which was renewed at the 2012 London Summit on Family Planning.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As a result of his expressed commitment, the MOH is employing more staff to provide family planning services, expanding method mix to better meet clients’ needs, and fostering an environment to expand the role of the private sector (Stratton, 2015). </a:t>
            </a:r>
          </a:p>
          <a:p>
            <a:pPr marL="628650" lvl="1"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Since 2010, Senegal has experienced a rapid increase in modern contraceptive use, from 10% in 2010–11 to 20% in 2014 (ANSD [Senegal], 2014; UN, Population Division, 2011).</a:t>
            </a:r>
            <a:endParaRPr lang="en-US" sz="12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55648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galvanizing-commitmen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hyperlink" Target="https://r4d.org/resources/accelerating-progress-family-planning-options-strengthening-civil-society-led-monitoring-accountability/" TargetMode="External"/><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pai.org/wp-content/uploads/2014/03/11-Step-Guide.pdf" TargetMode="External"/><Relationship Id="rId10" Type="http://schemas.openxmlformats.org/officeDocument/2006/relationships/image" Target="../media/image21.png"/><Relationship Id="rId4" Type="http://schemas.openxmlformats.org/officeDocument/2006/relationships/hyperlink" Target="https://www.familyplanning2020.org/cip" TargetMode="External"/><Relationship Id="rId9" Type="http://schemas.openxmlformats.org/officeDocument/2006/relationships/hyperlink" Target="http://www.healthpolicyproject.com/index.cfm?ID=publications&amp;get=pubID&amp;pubID=34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fphighimpactpractic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2747E-52B5-4590-A303-51780D5C47EC}"/>
              </a:ext>
            </a:extLst>
          </p:cNvPr>
          <p:cNvPicPr>
            <a:picLocks noChangeAspect="1"/>
          </p:cNvPicPr>
          <p:nvPr/>
        </p:nvPicPr>
        <p:blipFill rotWithShape="1">
          <a:blip r:embed="rId3">
            <a:extLst>
              <a:ext uri="{28A0092B-C50C-407E-A947-70E740481C1C}">
                <a14:useLocalDpi xmlns:a14="http://schemas.microsoft.com/office/drawing/2010/main" val="0"/>
              </a:ext>
            </a:extLst>
          </a:blip>
          <a:srcRect t="5798"/>
          <a:stretch/>
        </p:blipFill>
        <p:spPr>
          <a:xfrm>
            <a:off x="7013324" y="0"/>
            <a:ext cx="11274676" cy="7080660"/>
          </a:xfrm>
          <a:prstGeom prst="rect">
            <a:avLst/>
          </a:prstGeom>
        </p:spPr>
      </p:pic>
      <p:grpSp>
        <p:nvGrpSpPr>
          <p:cNvPr id="4" name="Group 4"/>
          <p:cNvGrpSpPr/>
          <p:nvPr/>
        </p:nvGrpSpPr>
        <p:grpSpPr>
          <a:xfrm rot="18836692">
            <a:off x="7379515" y="-148445"/>
            <a:ext cx="4053517" cy="10534176"/>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901477" y="254116"/>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1963" y="5835792"/>
            <a:ext cx="11677532" cy="1132682"/>
          </a:xfrm>
          <a:prstGeom prst="rect">
            <a:avLst/>
          </a:prstGeom>
        </p:spPr>
        <p:txBody>
          <a:bodyPr wrap="square" lIns="0" tIns="0" rIns="0" bIns="0" rtlCol="0" anchor="t">
            <a:spAutoFit/>
          </a:bodyPr>
          <a:lstStyle/>
          <a:p>
            <a:pPr>
              <a:lnSpc>
                <a:spcPts val="9500"/>
              </a:lnSpc>
            </a:pPr>
            <a:r>
              <a:rPr lang="en-US" sz="7500" b="1" spc="-95" dirty="0">
                <a:solidFill>
                  <a:srgbClr val="000000"/>
                </a:solidFill>
                <a:latin typeface="Arial" panose="020B0604020202020204" pitchFamily="34" charset="0"/>
                <a:cs typeface="Arial" panose="020B0604020202020204" pitchFamily="34" charset="0"/>
              </a:rPr>
              <a:t>Galvanizing Commitment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74838"/>
            <a:ext cx="7151453" cy="7151453"/>
          </a:xfrm>
          <a:prstGeom prst="rect">
            <a:avLst/>
          </a:prstGeom>
        </p:spPr>
      </p:pic>
      <p:pic>
        <p:nvPicPr>
          <p:cNvPr id="8" name="Picture 8"/>
          <p:cNvPicPr>
            <a:picLocks noChangeAspect="1"/>
          </p:cNvPicPr>
          <p:nvPr/>
        </p:nvPicPr>
        <p:blipFill>
          <a:blip r:embed="rId6"/>
          <a:srcRect/>
          <a:stretch>
            <a:fillRect/>
          </a:stretch>
        </p:blipFill>
        <p:spPr>
          <a:xfrm>
            <a:off x="1611963" y="4605380"/>
            <a:ext cx="4451409" cy="1112852"/>
          </a:xfrm>
          <a:prstGeom prst="rect">
            <a:avLst/>
          </a:prstGeom>
        </p:spPr>
      </p:pic>
      <p:sp>
        <p:nvSpPr>
          <p:cNvPr id="9" name="TextBox 9"/>
          <p:cNvSpPr txBox="1"/>
          <p:nvPr/>
        </p:nvSpPr>
        <p:spPr>
          <a:xfrm>
            <a:off x="1706145" y="7086034"/>
            <a:ext cx="10225986"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Creating a supportive environment for family planning programs</a:t>
            </a:r>
          </a:p>
        </p:txBody>
      </p:sp>
      <p:sp>
        <p:nvSpPr>
          <p:cNvPr id="16" name="Picture 2"/>
          <p:cNvSpPr/>
          <p:nvPr/>
        </p:nvSpPr>
        <p:spPr>
          <a:xfrm rot="5400000" flipV="1">
            <a:off x="-1" y="7064243"/>
            <a:ext cx="3223927" cy="3223968"/>
          </a:xfrm>
          <a:custGeom>
            <a:avLst/>
            <a:gdLst>
              <a:gd name="connsiteX0" fmla="*/ 1611956 w 3223927"/>
              <a:gd name="connsiteY0" fmla="*/ 0 h 3223968"/>
              <a:gd name="connsiteX1" fmla="*/ 0 w 3223927"/>
              <a:gd name="connsiteY1" fmla="*/ 0 h 3223968"/>
              <a:gd name="connsiteX2" fmla="*/ 1611956 w 3223927"/>
              <a:gd name="connsiteY2" fmla="*/ 1611997 h 3223968"/>
              <a:gd name="connsiteX3" fmla="*/ 3223928 w 3223927"/>
              <a:gd name="connsiteY3" fmla="*/ 3223969 h 3223968"/>
              <a:gd name="connsiteX4" fmla="*/ 3223928 w 3223927"/>
              <a:gd name="connsiteY4" fmla="*/ 1611997 h 3223968"/>
              <a:gd name="connsiteX5" fmla="*/ 3223928 w 3223927"/>
              <a:gd name="connsiteY5" fmla="*/ 0 h 32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927" h="3223968">
                <a:moveTo>
                  <a:pt x="1611956" y="0"/>
                </a:moveTo>
                <a:lnTo>
                  <a:pt x="0" y="0"/>
                </a:lnTo>
                <a:lnTo>
                  <a:pt x="1611956" y="1611997"/>
                </a:lnTo>
                <a:lnTo>
                  <a:pt x="3223928" y="3223969"/>
                </a:lnTo>
                <a:lnTo>
                  <a:pt x="3223928" y="1611997"/>
                </a:lnTo>
                <a:lnTo>
                  <a:pt x="3223928" y="0"/>
                </a:lnTo>
                <a:close/>
              </a:path>
            </a:pathLst>
          </a:custGeom>
          <a:solidFill>
            <a:srgbClr val="000000"/>
          </a:solidFill>
          <a:ln w="8213" cap="flat">
            <a:solidFill>
              <a:srgbClr val="000000"/>
            </a:solidFill>
            <a:prstDash val="solid"/>
            <a:miter/>
          </a:ln>
        </p:spPr>
        <p:txBody>
          <a:bodyPr rtlCol="0"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F25EE737-02A2-48EC-9936-9F5FEE346112}"/>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09ADCD97-1CEC-425B-9CB4-10ABD4A2266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11" name="TextBox 10">
            <a:extLst>
              <a:ext uri="{FF2B5EF4-FFF2-40B4-BE49-F238E27FC236}">
                <a16:creationId xmlns:a16="http://schemas.microsoft.com/office/drawing/2014/main" id="{423A759C-C3B6-4C63-A485-6D3782CEEF0B}"/>
              </a:ext>
            </a:extLst>
          </p:cNvPr>
          <p:cNvSpPr txBox="1"/>
          <p:nvPr/>
        </p:nvSpPr>
        <p:spPr>
          <a:xfrm>
            <a:off x="784921" y="600344"/>
            <a:ext cx="7109490" cy="1590051"/>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Institutional commitments</a:t>
            </a:r>
          </a:p>
        </p:txBody>
      </p:sp>
      <p:sp>
        <p:nvSpPr>
          <p:cNvPr id="17" name="TextBox 8">
            <a:extLst>
              <a:ext uri="{FF2B5EF4-FFF2-40B4-BE49-F238E27FC236}">
                <a16:creationId xmlns:a16="http://schemas.microsoft.com/office/drawing/2014/main" id="{471CD0F4-F3D4-492B-A551-DD02AAE7B63E}"/>
              </a:ext>
            </a:extLst>
          </p:cNvPr>
          <p:cNvSpPr txBox="1"/>
          <p:nvPr/>
        </p:nvSpPr>
        <p:spPr>
          <a:xfrm>
            <a:off x="1447800" y="3981271"/>
            <a:ext cx="14630400" cy="3570208"/>
          </a:xfrm>
          <a:prstGeom prst="rect">
            <a:avLst/>
          </a:prstGeom>
        </p:spPr>
        <p:txBody>
          <a:bodyPr wrap="square" lIns="0" tIns="0" rIns="0" bIns="0" rtlCol="0" anchor="t">
            <a:spAutoFit/>
          </a:bodyPr>
          <a:lstStyle/>
          <a:p>
            <a:pPr>
              <a:spcAft>
                <a:spcPts val="2400"/>
              </a:spcAft>
            </a:pPr>
            <a:r>
              <a:rPr lang="en-US" sz="4000" b="1" dirty="0">
                <a:solidFill>
                  <a:srgbClr val="AD013E"/>
                </a:solidFill>
                <a:latin typeface="Arial" panose="020B0604020202020204" pitchFamily="34" charset="0"/>
                <a:cs typeface="Arial" panose="020B0604020202020204" pitchFamily="34" charset="0"/>
              </a:rPr>
              <a:t>Institutional commitments </a:t>
            </a:r>
            <a:r>
              <a:rPr lang="en-US" sz="4000" dirty="0">
                <a:latin typeface="Arial" panose="020B0604020202020204" pitchFamily="34" charset="0"/>
                <a:cs typeface="Arial" panose="020B0604020202020204" pitchFamily="34" charset="0"/>
              </a:rPr>
              <a:t>involve greater investment than an expressed commitment, such as creating or upgrading a public agency or a permanent standing committee. Examples include:</a:t>
            </a:r>
          </a:p>
          <a:p>
            <a:pPr marL="1028700" lvl="1" indent="-571500">
              <a:spcAft>
                <a:spcPts val="2400"/>
              </a:spcAft>
              <a:buFont typeface="Arial" panose="020B0604020202020204" pitchFamily="34" charset="0"/>
              <a:buChar char="•"/>
            </a:pPr>
            <a:r>
              <a:rPr lang="en-US" sz="3600" b="0" i="0" u="none" strike="noStrike" baseline="0" dirty="0">
                <a:latin typeface="Arial" panose="020B0604020202020204" pitchFamily="34" charset="0"/>
                <a:cs typeface="Arial" panose="020B0604020202020204" pitchFamily="34" charset="0"/>
              </a:rPr>
              <a:t>Jharkhand State’s (</a:t>
            </a:r>
            <a:r>
              <a:rPr lang="en-US" sz="3600" b="1" dirty="0">
                <a:solidFill>
                  <a:srgbClr val="AD013E"/>
                </a:solidFill>
                <a:latin typeface="Arial" panose="020B0604020202020204" pitchFamily="34" charset="0"/>
                <a:cs typeface="Arial" panose="020B0604020202020204" pitchFamily="34" charset="0"/>
              </a:rPr>
              <a:t>India</a:t>
            </a:r>
            <a:r>
              <a:rPr lang="en-US" sz="3600" b="1" dirty="0">
                <a:latin typeface="Arial" panose="020B0604020202020204" pitchFamily="34" charset="0"/>
                <a:cs typeface="Arial" panose="020B0604020202020204" pitchFamily="34" charset="0"/>
              </a:rPr>
              <a:t>) </a:t>
            </a:r>
            <a:r>
              <a:rPr lang="en-US" sz="3600" b="0" i="0" u="none" strike="noStrike" baseline="0" dirty="0">
                <a:latin typeface="Arial" panose="020B0604020202020204" pitchFamily="34" charset="0"/>
                <a:cs typeface="Arial" panose="020B0604020202020204" pitchFamily="34" charset="0"/>
              </a:rPr>
              <a:t>Family Planning Task Force</a:t>
            </a:r>
          </a:p>
          <a:p>
            <a:pPr marL="1028700" lvl="1" indent="-571500">
              <a:spcAft>
                <a:spcPts val="2400"/>
              </a:spcAft>
              <a:buFont typeface="Arial" panose="020B0604020202020204" pitchFamily="34" charset="0"/>
              <a:buChar char="•"/>
            </a:pPr>
            <a:r>
              <a:rPr lang="en-US" sz="3600" b="1" i="0" u="none" strike="noStrike" baseline="0" dirty="0">
                <a:solidFill>
                  <a:srgbClr val="AD013E"/>
                </a:solidFill>
                <a:latin typeface="Arial" panose="020B0604020202020204" pitchFamily="34" charset="0"/>
                <a:cs typeface="Arial" panose="020B0604020202020204" pitchFamily="34" charset="0"/>
              </a:rPr>
              <a:t>Kenya</a:t>
            </a:r>
            <a:r>
              <a:rPr lang="en-US" sz="3600" b="0" i="0" u="none" strike="noStrike" baseline="0" dirty="0">
                <a:latin typeface="Arial" panose="020B0604020202020204" pitchFamily="34" charset="0"/>
                <a:cs typeface="Arial" panose="020B0604020202020204" pitchFamily="34" charset="0"/>
              </a:rPr>
              <a:t>’s National Council for Population and Development (NCPD)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04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3108F648-33AE-443C-92C8-A80651A2E458}"/>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09ADCD97-1CEC-425B-9CB4-10ABD4A2266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11" name="TextBox 10">
            <a:extLst>
              <a:ext uri="{FF2B5EF4-FFF2-40B4-BE49-F238E27FC236}">
                <a16:creationId xmlns:a16="http://schemas.microsoft.com/office/drawing/2014/main" id="{99CF828D-6E18-4DA4-ACD4-5747F27DF067}"/>
              </a:ext>
            </a:extLst>
          </p:cNvPr>
          <p:cNvSpPr txBox="1"/>
          <p:nvPr/>
        </p:nvSpPr>
        <p:spPr>
          <a:xfrm>
            <a:off x="784921" y="600344"/>
            <a:ext cx="7109490" cy="1590051"/>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Financial commitments</a:t>
            </a:r>
          </a:p>
        </p:txBody>
      </p:sp>
      <p:sp>
        <p:nvSpPr>
          <p:cNvPr id="17" name="TextBox 8">
            <a:extLst>
              <a:ext uri="{FF2B5EF4-FFF2-40B4-BE49-F238E27FC236}">
                <a16:creationId xmlns:a16="http://schemas.microsoft.com/office/drawing/2014/main" id="{42EFD423-629F-4222-9CAA-D2B609E666C9}"/>
              </a:ext>
            </a:extLst>
          </p:cNvPr>
          <p:cNvSpPr txBox="1"/>
          <p:nvPr/>
        </p:nvSpPr>
        <p:spPr>
          <a:xfrm>
            <a:off x="1524000" y="3958411"/>
            <a:ext cx="14554200" cy="3539430"/>
          </a:xfrm>
          <a:prstGeom prst="rect">
            <a:avLst/>
          </a:prstGeom>
        </p:spPr>
        <p:txBody>
          <a:bodyPr wrap="square" lIns="0" tIns="0" rIns="0" bIns="0" rtlCol="0" anchor="t">
            <a:spAutoFit/>
          </a:bodyPr>
          <a:lstStyle/>
          <a:p>
            <a:pPr>
              <a:spcAft>
                <a:spcPts val="2400"/>
              </a:spcAft>
            </a:pPr>
            <a:r>
              <a:rPr lang="en-US" sz="4000" b="1" dirty="0">
                <a:solidFill>
                  <a:srgbClr val="AD013E"/>
                </a:solidFill>
                <a:latin typeface="Arial" panose="020B0604020202020204" pitchFamily="34" charset="0"/>
                <a:cs typeface="Arial" panose="020B0604020202020204" pitchFamily="34" charset="0"/>
              </a:rPr>
              <a:t>Financial commitments </a:t>
            </a:r>
            <a:r>
              <a:rPr lang="en-US" sz="4000" dirty="0">
                <a:latin typeface="Arial" panose="020B0604020202020204" pitchFamily="34" charset="0"/>
                <a:cs typeface="Arial" panose="020B0604020202020204" pitchFamily="34" charset="0"/>
              </a:rPr>
              <a:t>reflect a willingness of governments and the private sector to invest resources to advance access to family planning. Examples include:</a:t>
            </a:r>
          </a:p>
          <a:p>
            <a:pPr marL="1028700" lvl="1" indent="-571500">
              <a:spcAft>
                <a:spcPts val="2400"/>
              </a:spcAft>
              <a:buFont typeface="Arial" panose="020B0604020202020204" pitchFamily="34" charset="0"/>
              <a:buChar char="•"/>
            </a:pPr>
            <a:r>
              <a:rPr lang="en-US" sz="3500" b="1" dirty="0">
                <a:solidFill>
                  <a:srgbClr val="AD013E"/>
                </a:solidFill>
                <a:latin typeface="Arial" panose="020B0604020202020204" pitchFamily="34" charset="0"/>
                <a:cs typeface="Arial" panose="020B0604020202020204" pitchFamily="34" charset="0"/>
              </a:rPr>
              <a:t>Bolivia</a:t>
            </a:r>
            <a:r>
              <a:rPr lang="en-US" sz="3500" dirty="0">
                <a:latin typeface="Arial" panose="020B0604020202020204" pitchFamily="34" charset="0"/>
                <a:cs typeface="Arial" panose="020B0604020202020204" pitchFamily="34" charset="0"/>
              </a:rPr>
              <a:t>’s Maternal and Infant Health Insurance Program (SUMI)</a:t>
            </a:r>
          </a:p>
          <a:p>
            <a:pPr marL="1028700" lvl="1" indent="-571500">
              <a:spcAft>
                <a:spcPts val="2400"/>
              </a:spcAft>
              <a:buFont typeface="Arial" panose="020B0604020202020204" pitchFamily="34" charset="0"/>
              <a:buChar char="•"/>
            </a:pPr>
            <a:r>
              <a:rPr lang="en-US" sz="3500" b="1" dirty="0">
                <a:solidFill>
                  <a:srgbClr val="AD013E"/>
                </a:solidFill>
                <a:latin typeface="Arial" panose="020B0604020202020204" pitchFamily="34" charset="0"/>
                <a:cs typeface="Arial" panose="020B0604020202020204" pitchFamily="34" charset="0"/>
              </a:rPr>
              <a:t>Guatemala</a:t>
            </a:r>
            <a:r>
              <a:rPr lang="en-US" sz="3500" dirty="0">
                <a:latin typeface="Arial" panose="020B0604020202020204" pitchFamily="34" charset="0"/>
                <a:cs typeface="Arial" panose="020B0604020202020204" pitchFamily="34" charset="0"/>
              </a:rPr>
              <a:t>’s Healthy Motherhood Law</a:t>
            </a:r>
          </a:p>
        </p:txBody>
      </p:sp>
    </p:spTree>
    <p:extLst>
      <p:ext uri="{BB962C8B-B14F-4D97-AF65-F5344CB8AC3E}">
        <p14:creationId xmlns:p14="http://schemas.microsoft.com/office/powerpoint/2010/main" val="312250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9DFF1FBC-FB01-4744-AC27-D0981EA2A1F4}"/>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09ADCD97-1CEC-425B-9CB4-10ABD4A2266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11" name="TextBox 10">
            <a:extLst>
              <a:ext uri="{FF2B5EF4-FFF2-40B4-BE49-F238E27FC236}">
                <a16:creationId xmlns:a16="http://schemas.microsoft.com/office/drawing/2014/main" id="{99CF828D-6E18-4DA4-ACD4-5747F27DF067}"/>
              </a:ext>
            </a:extLst>
          </p:cNvPr>
          <p:cNvSpPr txBox="1"/>
          <p:nvPr/>
        </p:nvSpPr>
        <p:spPr>
          <a:xfrm>
            <a:off x="784920" y="600344"/>
            <a:ext cx="10340279" cy="1575496"/>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Civil Society &amp; Private Sector</a:t>
            </a:r>
          </a:p>
        </p:txBody>
      </p:sp>
      <p:sp>
        <p:nvSpPr>
          <p:cNvPr id="16" name="TextBox 8">
            <a:extLst>
              <a:ext uri="{FF2B5EF4-FFF2-40B4-BE49-F238E27FC236}">
                <a16:creationId xmlns:a16="http://schemas.microsoft.com/office/drawing/2014/main" id="{2B945AD8-69CC-43AC-9F7A-D799EE7EA5FD}"/>
              </a:ext>
            </a:extLst>
          </p:cNvPr>
          <p:cNvSpPr txBox="1"/>
          <p:nvPr/>
        </p:nvSpPr>
        <p:spPr>
          <a:xfrm>
            <a:off x="1275527" y="3796248"/>
            <a:ext cx="14802673" cy="5078313"/>
          </a:xfrm>
          <a:prstGeom prst="rect">
            <a:avLst/>
          </a:prstGeom>
        </p:spPr>
        <p:txBody>
          <a:bodyPr wrap="square" lIns="0" tIns="0" rIns="0" bIns="0" rtlCol="0" anchor="t">
            <a:spAutoFit/>
          </a:bodyPr>
          <a:lstStyle/>
          <a:p>
            <a:pPr>
              <a:spcAft>
                <a:spcPts val="1200"/>
              </a:spcAft>
            </a:pPr>
            <a:r>
              <a:rPr lang="en-US" sz="4000" b="1" dirty="0">
                <a:solidFill>
                  <a:srgbClr val="AD013E"/>
                </a:solidFill>
                <a:latin typeface="Arial" panose="020B0604020202020204" pitchFamily="34" charset="0"/>
                <a:cs typeface="Arial" panose="020B0604020202020204" pitchFamily="34" charset="0"/>
              </a:rPr>
              <a:t>Civil society and the private sector </a:t>
            </a:r>
            <a:r>
              <a:rPr lang="en-US" sz="4000" dirty="0">
                <a:latin typeface="Arial" panose="020B0604020202020204" pitchFamily="34" charset="0"/>
                <a:cs typeface="Arial" panose="020B0604020202020204" pitchFamily="34" charset="0"/>
              </a:rPr>
              <a:t>can also make financial commitments to family planning, reinforcing the idea that reproductive health goes beyond the </a:t>
            </a:r>
            <a:r>
              <a:rPr lang="en-US" sz="4000">
                <a:latin typeface="Arial" panose="020B0604020202020204" pitchFamily="34" charset="0"/>
                <a:cs typeface="Arial" panose="020B0604020202020204" pitchFamily="34" charset="0"/>
              </a:rPr>
              <a:t>responsibility of governments</a:t>
            </a:r>
            <a:r>
              <a:rPr lang="en-US" sz="4000" dirty="0">
                <a:latin typeface="Arial" panose="020B0604020202020204" pitchFamily="34" charset="0"/>
                <a:cs typeface="Arial" panose="020B0604020202020204" pitchFamily="34" charset="0"/>
              </a:rPr>
              <a:t>. Examples include:</a:t>
            </a:r>
          </a:p>
          <a:p>
            <a:pPr marL="1028700" lvl="1" indent="-571500">
              <a:spcAft>
                <a:spcPts val="1200"/>
              </a:spcAft>
              <a:buFont typeface="Arial" panose="020B0604020202020204" pitchFamily="34" charset="0"/>
              <a:buChar char="•"/>
            </a:pPr>
            <a:r>
              <a:rPr lang="en-US" sz="3500" b="1" dirty="0">
                <a:solidFill>
                  <a:srgbClr val="AD013E"/>
                </a:solidFill>
                <a:latin typeface="Arial" panose="020B0604020202020204" pitchFamily="34" charset="0"/>
                <a:cs typeface="Arial" panose="020B0604020202020204" pitchFamily="34" charset="0"/>
              </a:rPr>
              <a:t>Merck’s </a:t>
            </a:r>
            <a:r>
              <a:rPr lang="en-US" sz="3500" dirty="0">
                <a:latin typeface="Arial" panose="020B0604020202020204" pitchFamily="34" charset="0"/>
                <a:cs typeface="Arial" panose="020B0604020202020204" pitchFamily="34" charset="0"/>
              </a:rPr>
              <a:t>Merck for Mothers</a:t>
            </a:r>
          </a:p>
          <a:p>
            <a:pPr marL="1028700" lvl="1" indent="-571500">
              <a:spcAft>
                <a:spcPts val="1200"/>
              </a:spcAft>
              <a:buFont typeface="Arial" panose="020B0604020202020204" pitchFamily="34" charset="0"/>
              <a:buChar char="•"/>
            </a:pPr>
            <a:r>
              <a:rPr lang="en-US" sz="3500" b="1" dirty="0">
                <a:solidFill>
                  <a:srgbClr val="AD013E"/>
                </a:solidFill>
                <a:latin typeface="Arial" panose="020B0604020202020204" pitchFamily="34" charset="0"/>
                <a:cs typeface="Arial" panose="020B0604020202020204" pitchFamily="34" charset="0"/>
              </a:rPr>
              <a:t>Levi Strauss Foundation’s </a:t>
            </a:r>
            <a:r>
              <a:rPr lang="en-US" sz="3500" dirty="0">
                <a:latin typeface="Arial" panose="020B0604020202020204" pitchFamily="34" charset="0"/>
                <a:cs typeface="Arial" panose="020B0604020202020204" pitchFamily="34" charset="0"/>
              </a:rPr>
              <a:t>Improving Worker Well-Being Innovation Fund</a:t>
            </a:r>
            <a:endParaRPr lang="en-US" sz="4000" dirty="0">
              <a:latin typeface="Arial" panose="020B0604020202020204" pitchFamily="34" charset="0"/>
              <a:cs typeface="Arial" panose="020B0604020202020204" pitchFamily="34" charset="0"/>
            </a:endParaRPr>
          </a:p>
          <a:p>
            <a:pPr marL="1028700" lvl="1" indent="-571500">
              <a:spcAft>
                <a:spcPts val="1200"/>
              </a:spcAft>
              <a:buFont typeface="Arial" panose="020B0604020202020204" pitchFamily="34" charset="0"/>
              <a:buChar char="•"/>
            </a:pPr>
            <a:r>
              <a:rPr lang="en-US" sz="3500" b="1" dirty="0">
                <a:solidFill>
                  <a:srgbClr val="AD013E"/>
                </a:solidFill>
                <a:latin typeface="Arial" panose="020B0604020202020204" pitchFamily="34" charset="0"/>
                <a:cs typeface="Arial" panose="020B0604020202020204" pitchFamily="34" charset="0"/>
              </a:rPr>
              <a:t>Lotus Garment Group’s </a:t>
            </a:r>
            <a:r>
              <a:rPr lang="en-US" sz="3500" dirty="0">
                <a:latin typeface="Arial" panose="020B0604020202020204" pitchFamily="34" charset="0"/>
                <a:cs typeface="Arial" panose="020B0604020202020204" pitchFamily="34" charset="0"/>
              </a:rPr>
              <a:t>on-site health clinic</a:t>
            </a:r>
            <a:endParaRPr lang="en-US" sz="3500" b="1" dirty="0">
              <a:solidFill>
                <a:srgbClr val="AD0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37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ECA397D5-E9CE-4BFB-A42E-709E2E7A924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48"/>
          </a:xfrm>
        </p:grpSpPr>
        <p:sp>
          <p:nvSpPr>
            <p:cNvPr id="5" name="TextBox 5"/>
            <p:cNvSpPr txBox="1"/>
            <p:nvPr/>
          </p:nvSpPr>
          <p:spPr>
            <a:xfrm>
              <a:off x="-1161686" y="2139219"/>
              <a:ext cx="13501365" cy="1709868"/>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2AD13378-800F-4723-8BB5-54E9015187C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A427DA6C-90DC-490B-8BBB-5A5084C784F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Advocate Increased Commitment and Follow Through</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Timing is everything.</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Involve civil society organizations, professional associations, and the media in advocacy.</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Coordinate advocacy efforts.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Support policy champions.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6" name="TextBox 23">
            <a:extLst>
              <a:ext uri="{FF2B5EF4-FFF2-40B4-BE49-F238E27FC236}">
                <a16:creationId xmlns:a16="http://schemas.microsoft.com/office/drawing/2014/main" id="{1CB69FD3-DF56-4B2B-9C61-D7687E7005F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380427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A427DA6C-90DC-490B-8BBB-5A5084C784F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14634130" cy="400109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Use Evidence to Inform Advocacy Efforts and Reinforce Accountability</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Support collection and analysis of financial data.</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Estimate the true resource needs of family planning programs.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Ensure program impacts are measured and evaluated.</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6" name="TextBox 23">
            <a:extLst>
              <a:ext uri="{FF2B5EF4-FFF2-40B4-BE49-F238E27FC236}">
                <a16:creationId xmlns:a16="http://schemas.microsoft.com/office/drawing/2014/main" id="{1CB69FD3-DF56-4B2B-9C61-D7687E7005F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370948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A427DA6C-90DC-490B-8BBB-5A5084C784F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14634130"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Monitor Progress Toward Meeting Commitments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Use UNFPA’s Global </a:t>
            </a:r>
            <a:r>
              <a:rPr lang="en-US" sz="4000" dirty="0" err="1">
                <a:latin typeface="Arial" panose="020B0604020202020204" pitchFamily="34" charset="0"/>
                <a:cs typeface="Arial" panose="020B0604020202020204" pitchFamily="34" charset="0"/>
              </a:rPr>
              <a:t>Programme</a:t>
            </a:r>
            <a:r>
              <a:rPr lang="en-US" sz="4000" dirty="0">
                <a:latin typeface="Arial" panose="020B0604020202020204" pitchFamily="34" charset="0"/>
                <a:cs typeface="Arial" panose="020B0604020202020204" pitchFamily="34" charset="0"/>
              </a:rPr>
              <a:t> to Enhance Reproductive Health Commodity Security (GPRHCS) annual report to monitor program performance.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Foster accountability through FP2030.</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Use social accountability to apply pressure to follow through on commitments.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6" name="TextBox 23">
            <a:extLst>
              <a:ext uri="{FF2B5EF4-FFF2-40B4-BE49-F238E27FC236}">
                <a16:creationId xmlns:a16="http://schemas.microsoft.com/office/drawing/2014/main" id="{1CB69FD3-DF56-4B2B-9C61-D7687E7005F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420471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7E33D7A3-3FB5-4D5E-BEAE-4B95F416540D}"/>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5773600" y="6761902"/>
            <a:ext cx="2980629" cy="2268895"/>
            <a:chOff x="6717623" y="4672560"/>
            <a:chExt cx="4240094" cy="4862750"/>
          </a:xfrm>
        </p:grpSpPr>
        <p:sp>
          <p:nvSpPr>
            <p:cNvPr id="29" name="AutoShape 2">
              <a:extLst>
                <a:ext uri="{FF2B5EF4-FFF2-40B4-BE49-F238E27FC236}">
                  <a16:creationId xmlns:a16="http://schemas.microsoft.com/office/drawing/2014/main" id="{71DB51EC-656F-41EC-BE7A-7BB9A76240EE}"/>
                </a:ext>
              </a:extLst>
            </p:cNvPr>
            <p:cNvSpPr/>
            <p:nvPr/>
          </p:nvSpPr>
          <p:spPr>
            <a:xfrm>
              <a:off x="6717623" y="4672560"/>
              <a:ext cx="4240094" cy="4862750"/>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228821" y="5448774"/>
              <a:ext cx="3207473" cy="3734066"/>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Costed Implementation Plan Resource Kit </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408405" y="6761902"/>
            <a:ext cx="4339836" cy="2268905"/>
            <a:chOff x="9803437" y="4889185"/>
            <a:chExt cx="3477656" cy="4099612"/>
          </a:xfrm>
        </p:grpSpPr>
        <p:sp>
          <p:nvSpPr>
            <p:cNvPr id="50" name="AutoShape 2">
              <a:extLst>
                <a:ext uri="{FF2B5EF4-FFF2-40B4-BE49-F238E27FC236}">
                  <a16:creationId xmlns:a16="http://schemas.microsoft.com/office/drawing/2014/main" id="{91888C44-BCB4-4414-8274-65AD02B76C27}"/>
                </a:ext>
              </a:extLst>
            </p:cNvPr>
            <p:cNvSpPr/>
            <p:nvPr/>
          </p:nvSpPr>
          <p:spPr>
            <a:xfrm>
              <a:off x="9803437" y="4889185"/>
              <a:ext cx="3477656" cy="4099612"/>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009733" y="5528899"/>
              <a:ext cx="3065063" cy="2820181"/>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Eleven-Step Guide to Ensuring Public-Sector Contraceptive Financing and Expenditure</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776716"/>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657551" y="6761902"/>
            <a:ext cx="4673658" cy="2268899"/>
            <a:chOff x="564739" y="7682550"/>
            <a:chExt cx="3187046" cy="669601"/>
          </a:xfrm>
        </p:grpSpPr>
        <p:sp>
          <p:nvSpPr>
            <p:cNvPr id="27" name="AutoShape 2">
              <a:extLst>
                <a:ext uri="{FF2B5EF4-FFF2-40B4-BE49-F238E27FC236}">
                  <a16:creationId xmlns:a16="http://schemas.microsoft.com/office/drawing/2014/main" id="{4BAC6A1D-313D-415D-9402-8808B4F6B211}"/>
                </a:ext>
              </a:extLst>
            </p:cNvPr>
            <p:cNvSpPr/>
            <p:nvPr/>
          </p:nvSpPr>
          <p:spPr>
            <a:xfrm>
              <a:off x="564739" y="7682550"/>
              <a:ext cx="3187046" cy="669601"/>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658027" y="7720321"/>
              <a:ext cx="3010602" cy="577953"/>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Accelerating Progress in Family Planning: Options for Strengthening Civil Society-Led Monitoring and Accountability </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E760E170-E373-4277-BBA2-E51B1D14750D}"/>
              </a:ext>
            </a:extLst>
          </p:cNvPr>
          <p:cNvGrpSpPr/>
          <p:nvPr/>
        </p:nvGrpSpPr>
        <p:grpSpPr>
          <a:xfrm>
            <a:off x="14089165" y="6761901"/>
            <a:ext cx="3541284" cy="2268893"/>
            <a:chOff x="9014964" y="4209517"/>
            <a:chExt cx="4750312" cy="3959657"/>
          </a:xfrm>
        </p:grpSpPr>
        <p:sp>
          <p:nvSpPr>
            <p:cNvPr id="22" name="AutoShape 2">
              <a:extLst>
                <a:ext uri="{FF2B5EF4-FFF2-40B4-BE49-F238E27FC236}">
                  <a16:creationId xmlns:a16="http://schemas.microsoft.com/office/drawing/2014/main" id="{6E5ADAE5-ADD9-42F7-860C-A9849102F817}"/>
                </a:ext>
              </a:extLst>
            </p:cNvPr>
            <p:cNvSpPr/>
            <p:nvPr/>
          </p:nvSpPr>
          <p:spPr>
            <a:xfrm>
              <a:off x="9014964" y="4209517"/>
              <a:ext cx="4750312" cy="3959657"/>
            </a:xfrm>
            <a:prstGeom prst="rect">
              <a:avLst/>
            </a:prstGeom>
            <a:solidFill>
              <a:srgbClr val="F4F4F4"/>
            </a:solidFill>
          </p:spPr>
          <p:txBody>
            <a:bodyPr/>
            <a:lstStyle/>
            <a:p>
              <a:endParaRPr lang="en-US" dirty="0"/>
            </a:p>
          </p:txBody>
        </p:sp>
        <p:sp>
          <p:nvSpPr>
            <p:cNvPr id="23" name="TextBox 8">
              <a:extLst>
                <a:ext uri="{FF2B5EF4-FFF2-40B4-BE49-F238E27FC236}">
                  <a16:creationId xmlns:a16="http://schemas.microsoft.com/office/drawing/2014/main" id="{ACA0914A-914D-4FE7-8D5C-073FEBA541C2}"/>
                </a:ext>
              </a:extLst>
            </p:cNvPr>
            <p:cNvSpPr txBox="1"/>
            <p:nvPr/>
          </p:nvSpPr>
          <p:spPr>
            <a:xfrm>
              <a:off x="9264687" y="4483957"/>
              <a:ext cx="4250864" cy="3417712"/>
            </a:xfrm>
            <a:prstGeom prst="rect">
              <a:avLst/>
            </a:prstGeom>
          </p:spPr>
          <p:txBody>
            <a:bodyPr wrap="square" lIns="0" tIns="0" rIns="0" bIns="0" rtlCol="0" anchor="t">
              <a:spAutoFit/>
            </a:bodyPr>
            <a:lstStyle/>
            <a:p>
              <a:pPr marL="0" lvl="0" indent="0" algn="ctr">
                <a:lnSpc>
                  <a:spcPts val="3079"/>
                </a:lnSpc>
                <a:spcBef>
                  <a:spcPct val="0"/>
                </a:spcBef>
              </a:pPr>
              <a:r>
                <a:rPr lang="en-US" sz="2400" b="1" u="none" strike="noStrike" baseline="0" dirty="0">
                  <a:solidFill>
                    <a:srgbClr val="AD013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Stewardship for FP2020 Goals: MOH Role in Improving FP Policy Implementation</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DD5000FE-E66B-47E4-B1A7-58A74FD5272F}"/>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pic>
        <p:nvPicPr>
          <p:cNvPr id="8" name="Picture 7">
            <a:hlinkClick r:id="rId9"/>
            <a:extLst>
              <a:ext uri="{FF2B5EF4-FFF2-40B4-BE49-F238E27FC236}">
                <a16:creationId xmlns:a16="http://schemas.microsoft.com/office/drawing/2014/main" id="{CA891F3C-77BB-4571-814E-51F3EDD5880B}"/>
              </a:ext>
            </a:extLst>
          </p:cNvPr>
          <p:cNvPicPr>
            <a:picLocks noChangeAspect="1"/>
          </p:cNvPicPr>
          <p:nvPr/>
        </p:nvPicPr>
        <p:blipFill>
          <a:blip r:embed="rId10"/>
          <a:stretch>
            <a:fillRect/>
          </a:stretch>
        </p:blipFill>
        <p:spPr>
          <a:xfrm>
            <a:off x="14179510" y="2043423"/>
            <a:ext cx="3360592" cy="4402717"/>
          </a:xfrm>
          <a:prstGeom prst="rect">
            <a:avLst/>
          </a:prstGeom>
          <a:ln>
            <a:solidFill>
              <a:schemeClr val="tx1"/>
            </a:solidFill>
          </a:ln>
        </p:spPr>
      </p:pic>
      <p:pic>
        <p:nvPicPr>
          <p:cNvPr id="12" name="Picture 11">
            <a:hlinkClick r:id="rId5"/>
            <a:extLst>
              <a:ext uri="{FF2B5EF4-FFF2-40B4-BE49-F238E27FC236}">
                <a16:creationId xmlns:a16="http://schemas.microsoft.com/office/drawing/2014/main" id="{DCEFDAD5-5D15-45CF-A839-8677493B4E87}"/>
              </a:ext>
            </a:extLst>
          </p:cNvPr>
          <p:cNvPicPr>
            <a:picLocks noChangeAspect="1"/>
          </p:cNvPicPr>
          <p:nvPr/>
        </p:nvPicPr>
        <p:blipFill>
          <a:blip r:embed="rId11"/>
          <a:stretch>
            <a:fillRect/>
          </a:stretch>
        </p:blipFill>
        <p:spPr>
          <a:xfrm>
            <a:off x="9898026" y="2074280"/>
            <a:ext cx="3360592" cy="4399850"/>
          </a:xfrm>
          <a:prstGeom prst="rect">
            <a:avLst/>
          </a:prstGeom>
          <a:ln>
            <a:solidFill>
              <a:schemeClr val="tx1"/>
            </a:solidFill>
          </a:ln>
        </p:spPr>
      </p:pic>
      <p:pic>
        <p:nvPicPr>
          <p:cNvPr id="15" name="Picture 14">
            <a:hlinkClick r:id="rId8"/>
            <a:extLst>
              <a:ext uri="{FF2B5EF4-FFF2-40B4-BE49-F238E27FC236}">
                <a16:creationId xmlns:a16="http://schemas.microsoft.com/office/drawing/2014/main" id="{83737DE6-E518-463C-8653-5DCB28368559}"/>
              </a:ext>
            </a:extLst>
          </p:cNvPr>
          <p:cNvPicPr>
            <a:picLocks noChangeAspect="1"/>
          </p:cNvPicPr>
          <p:nvPr/>
        </p:nvPicPr>
        <p:blipFill>
          <a:blip r:embed="rId12"/>
          <a:stretch>
            <a:fillRect/>
          </a:stretch>
        </p:blipFill>
        <p:spPr>
          <a:xfrm>
            <a:off x="1314084" y="2058478"/>
            <a:ext cx="3360593" cy="4412372"/>
          </a:xfrm>
          <a:prstGeom prst="rect">
            <a:avLst/>
          </a:prstGeom>
          <a:ln>
            <a:solidFill>
              <a:schemeClr val="tx1"/>
            </a:solidFill>
          </a:ln>
        </p:spPr>
      </p:pic>
      <p:pic>
        <p:nvPicPr>
          <p:cNvPr id="39" name="Picture 38">
            <a:hlinkClick r:id="rId4"/>
            <a:extLst>
              <a:ext uri="{FF2B5EF4-FFF2-40B4-BE49-F238E27FC236}">
                <a16:creationId xmlns:a16="http://schemas.microsoft.com/office/drawing/2014/main" id="{BDBDB4A5-766A-499F-A5A0-6DC1161F32FC}"/>
              </a:ext>
            </a:extLst>
          </p:cNvPr>
          <p:cNvPicPr>
            <a:picLocks noChangeAspect="1"/>
          </p:cNvPicPr>
          <p:nvPr/>
        </p:nvPicPr>
        <p:blipFill rotWithShape="1">
          <a:blip r:embed="rId13"/>
          <a:srcRect l="9158" t="-1061" r="9676" b="1061"/>
          <a:stretch/>
        </p:blipFill>
        <p:spPr>
          <a:xfrm>
            <a:off x="5580025" y="2074280"/>
            <a:ext cx="3360593" cy="4402717"/>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5004139"/>
            <a:ext cx="11978640" cy="1929767"/>
            <a:chOff x="5475050" y="4988885"/>
            <a:chExt cx="10635426" cy="2328371"/>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988885"/>
              <a:ext cx="5228424" cy="2328371"/>
              <a:chOff x="9421078" y="6468918"/>
              <a:chExt cx="4774466" cy="2328371"/>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6468918"/>
                <a:ext cx="4774466" cy="23283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7126321"/>
                <a:ext cx="4211124" cy="53961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Galvanizing Commitment</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997841"/>
              <a:ext cx="5407002" cy="2319415"/>
              <a:chOff x="6822162" y="5403621"/>
              <a:chExt cx="5228424" cy="2319415"/>
            </a:xfrm>
          </p:grpSpPr>
          <p:sp>
            <p:nvSpPr>
              <p:cNvPr id="39" name="Rectangle 38">
                <a:extLst>
                  <a:ext uri="{FF2B5EF4-FFF2-40B4-BE49-F238E27FC236}">
                    <a16:creationId xmlns:a16="http://schemas.microsoft.com/office/drawing/2014/main" id="{651FC611-B05C-4E3B-8E6C-F455FE13659F}"/>
                  </a:ext>
                </a:extLst>
              </p:cNvPr>
              <p:cNvSpPr/>
              <p:nvPr/>
            </p:nvSpPr>
            <p:spPr>
              <a:xfrm>
                <a:off x="6822162" y="5403621"/>
                <a:ext cx="5228424" cy="2319415"/>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885460"/>
                <a:ext cx="4667625" cy="111706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423440"/>
            <a:ext cx="11978640" cy="1542583"/>
            <a:chOff x="5430154" y="7766761"/>
            <a:chExt cx="10698651" cy="1138665"/>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766761"/>
              <a:ext cx="5245907" cy="1138663"/>
              <a:chOff x="14020800" y="4813297"/>
              <a:chExt cx="4447322" cy="1926504"/>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813297"/>
                <a:ext cx="4447322" cy="192650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5323" y="538632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767055"/>
              <a:ext cx="5452743" cy="1138371"/>
              <a:chOff x="12030950" y="5691112"/>
              <a:chExt cx="5675191" cy="1138371"/>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691112"/>
                <a:ext cx="5675191" cy="113837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911420"/>
                <a:ext cx="5123605" cy="683407"/>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3"/>
            <a:ext cx="11978640" cy="2091403"/>
            <a:chOff x="5475050" y="2377793"/>
            <a:chExt cx="10635426" cy="1841514"/>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6"/>
              <a:ext cx="5228424" cy="1840811"/>
              <a:chOff x="9421078" y="6433253"/>
              <a:chExt cx="4937538" cy="1840811"/>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3"/>
                <a:ext cx="4937538" cy="184081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841514"/>
              <a:chOff x="1049183" y="4874827"/>
              <a:chExt cx="5407002" cy="1394910"/>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394910"/>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31306" y="5051497"/>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2CDBAC5A-3BC8-4E05-B334-5166C5276BC5}"/>
              </a:ext>
            </a:extLst>
          </p:cNvPr>
          <p:cNvSpPr/>
          <p:nvPr/>
        </p:nvSpPr>
        <p:spPr>
          <a:xfrm flipV="1">
            <a:off x="-11461" y="-2"/>
            <a:ext cx="18257632" cy="35326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9" name="TextBox 23">
            <a:extLst>
              <a:ext uri="{FF2B5EF4-FFF2-40B4-BE49-F238E27FC236}">
                <a16:creationId xmlns:a16="http://schemas.microsoft.com/office/drawing/2014/main" id="{86C1A782-FF3F-4356-A278-C66EB04156E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2F0B6AB7-189E-4E26-944D-6CA25088C52F}"/>
              </a:ext>
            </a:extLst>
          </p:cNvPr>
          <p:cNvSpPr/>
          <p:nvPr/>
        </p:nvSpPr>
        <p:spPr>
          <a:xfrm flipV="1">
            <a:off x="-11461" y="-2"/>
            <a:ext cx="18257632" cy="34174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577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1756" y="570623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6516EAE7-933C-4B98-93B2-5C040AB7DF4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1515E9C8-F13D-4368-B3EA-BE887F453F7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99758"/>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8" name="TextBox 23">
            <a:extLst>
              <a:ext uri="{FF2B5EF4-FFF2-40B4-BE49-F238E27FC236}">
                <a16:creationId xmlns:a16="http://schemas.microsoft.com/office/drawing/2014/main" id="{6C0150F1-F174-4EB2-BCF3-391FAE05963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2545987"/>
            <a:chOff x="-1192946" y="454439"/>
            <a:chExt cx="14009365" cy="3394651"/>
          </a:xfrm>
        </p:grpSpPr>
        <p:sp>
          <p:nvSpPr>
            <p:cNvPr id="5" name="TextBox 5"/>
            <p:cNvSpPr txBox="1"/>
            <p:nvPr/>
          </p:nvSpPr>
          <p:spPr>
            <a:xfrm>
              <a:off x="-1161686" y="2139220"/>
              <a:ext cx="10251413"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Galvanize commitment to support family planning programs.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DE2AAC98-7242-45C1-B9F6-3B76C6C6D9B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3141732"/>
            <a:ext cx="14656714" cy="4924425"/>
          </a:xfrm>
          <a:prstGeom prst="rect">
            <a:avLst/>
          </a:prstGeom>
        </p:spPr>
        <p:txBody>
          <a:bodyPr wrap="square" lIns="0" tIns="0" rIns="0" bIns="0" rtlCol="0" anchor="t">
            <a:spAutoFit/>
          </a:bodyPr>
          <a:lstStyle/>
          <a:p>
            <a:pPr algn="l"/>
            <a:r>
              <a:rPr lang="en-US" sz="4000" b="0" i="0" u="none" strike="noStrike" baseline="0" dirty="0">
                <a:latin typeface="Arial" panose="020B0604020202020204" pitchFamily="34" charset="0"/>
                <a:cs typeface="Arial" panose="020B0604020202020204" pitchFamily="34" charset="0"/>
              </a:rPr>
              <a:t>Countries and their development partners have recommitted to meeting the reproductive needs of their constituents. Sustained </a:t>
            </a:r>
            <a:r>
              <a:rPr lang="en-US" sz="4000" b="1" i="0" u="none" strike="noStrike" baseline="0" dirty="0">
                <a:solidFill>
                  <a:srgbClr val="AD013E"/>
                </a:solidFill>
                <a:latin typeface="Arial" panose="020B0604020202020204" pitchFamily="34" charset="0"/>
                <a:cs typeface="Arial" panose="020B0604020202020204" pitchFamily="34" charset="0"/>
              </a:rPr>
              <a:t>advocacy and accountability </a:t>
            </a:r>
            <a:r>
              <a:rPr lang="en-US" sz="4000" b="0" i="0" u="none" strike="noStrike" baseline="0" dirty="0">
                <a:latin typeface="Arial" panose="020B0604020202020204" pitchFamily="34" charset="0"/>
                <a:cs typeface="Arial" panose="020B0604020202020204" pitchFamily="34" charset="0"/>
              </a:rPr>
              <a:t>mechanisms are needed to </a:t>
            </a:r>
            <a:r>
              <a:rPr lang="en-US" sz="4000" b="1" i="0" u="none" strike="noStrike" baseline="0" dirty="0">
                <a:solidFill>
                  <a:srgbClr val="AD013E"/>
                </a:solidFill>
                <a:latin typeface="Arial" panose="020B0604020202020204" pitchFamily="34" charset="0"/>
                <a:cs typeface="Arial" panose="020B0604020202020204" pitchFamily="34" charset="0"/>
              </a:rPr>
              <a:t>ensure these commitments come to fruition</a:t>
            </a:r>
            <a:r>
              <a:rPr lang="en-US" sz="4000" b="0" i="0" u="none" strike="noStrike" baseline="0" dirty="0">
                <a:latin typeface="Arial" panose="020B0604020202020204" pitchFamily="34" charset="0"/>
                <a:cs typeface="Arial" panose="020B0604020202020204" pitchFamily="34" charset="0"/>
              </a:rPr>
              <a:t>.</a:t>
            </a:r>
          </a:p>
          <a:p>
            <a:pPr algn="l"/>
            <a:endParaRPr lang="en-US" sz="4000" b="0" i="0" u="none" strike="noStrike" baseline="0" dirty="0">
              <a:latin typeface="Arial" panose="020B0604020202020204" pitchFamily="34" charset="0"/>
              <a:cs typeface="Arial" panose="020B0604020202020204" pitchFamily="34" charset="0"/>
            </a:endParaRPr>
          </a:p>
          <a:p>
            <a:pPr algn="l"/>
            <a:r>
              <a:rPr lang="en-US" sz="4000" b="0" i="0" u="none" strike="noStrike" baseline="0" dirty="0">
                <a:latin typeface="Arial" panose="020B0604020202020204" pitchFamily="34" charset="0"/>
                <a:cs typeface="Arial" panose="020B0604020202020204" pitchFamily="34" charset="0"/>
              </a:rPr>
              <a:t>There are three forms of commitment — </a:t>
            </a:r>
            <a:r>
              <a:rPr lang="en-US" sz="4000" b="1" i="1" u="none" strike="noStrike" baseline="0" dirty="0">
                <a:solidFill>
                  <a:srgbClr val="AD013E"/>
                </a:solidFill>
                <a:latin typeface="Arial" panose="020B0604020202020204" pitchFamily="34" charset="0"/>
                <a:cs typeface="Arial" panose="020B0604020202020204" pitchFamily="34" charset="0"/>
              </a:rPr>
              <a:t>expressed, institutional, </a:t>
            </a:r>
            <a:r>
              <a:rPr lang="en-US" sz="4000" b="0" i="0" u="none" strike="noStrike" baseline="0" dirty="0">
                <a:latin typeface="Arial" panose="020B0604020202020204" pitchFamily="34" charset="0"/>
                <a:cs typeface="Arial" panose="020B0604020202020204" pitchFamily="34" charset="0"/>
              </a:rPr>
              <a:t>and</a:t>
            </a:r>
            <a:r>
              <a:rPr lang="en-US" sz="4000" b="0" i="0" u="none" strike="noStrike" baseline="0" dirty="0">
                <a:solidFill>
                  <a:srgbClr val="AD013E"/>
                </a:solidFill>
                <a:latin typeface="Arial" panose="020B0604020202020204" pitchFamily="34" charset="0"/>
                <a:cs typeface="Arial" panose="020B0604020202020204" pitchFamily="34" charset="0"/>
              </a:rPr>
              <a:t> </a:t>
            </a:r>
            <a:r>
              <a:rPr lang="en-US" sz="4000" b="1" i="1" u="none" strike="noStrike" baseline="0" dirty="0">
                <a:solidFill>
                  <a:srgbClr val="AD013E"/>
                </a:solidFill>
                <a:latin typeface="Arial" panose="020B0604020202020204" pitchFamily="34" charset="0"/>
                <a:cs typeface="Arial" panose="020B0604020202020204" pitchFamily="34" charset="0"/>
              </a:rPr>
              <a:t>financial</a:t>
            </a:r>
            <a:r>
              <a:rPr lang="en-US" sz="4000" b="1" i="1" u="none" strike="noStrike" baseline="0" dirty="0">
                <a:latin typeface="Arial" panose="020B0604020202020204" pitchFamily="34" charset="0"/>
                <a:cs typeface="Arial" panose="020B0604020202020204" pitchFamily="34" charset="0"/>
              </a:rPr>
              <a:t> </a:t>
            </a:r>
            <a:r>
              <a:rPr lang="en-US" sz="4000" b="0" i="0" u="none" strike="noStrike" baseline="0" dirty="0">
                <a:latin typeface="Arial" panose="020B0604020202020204" pitchFamily="34" charset="0"/>
                <a:cs typeface="Arial" panose="020B0604020202020204" pitchFamily="34" charset="0"/>
              </a:rPr>
              <a:t>— at the global, regional, country, and subnational levels.</a:t>
            </a:r>
            <a:endParaRPr lang="en-US" sz="40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4" name="TextBox 23">
            <a:extLst>
              <a:ext uri="{FF2B5EF4-FFF2-40B4-BE49-F238E27FC236}">
                <a16:creationId xmlns:a16="http://schemas.microsoft.com/office/drawing/2014/main" id="{7B4435F2-4A3D-43CA-B70F-242C718A806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D2E6DD79-807F-4D3B-9039-A463B097946F}"/>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1" y="719665"/>
            <a:ext cx="6073079"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2" name="TextBox 8">
            <a:extLst>
              <a:ext uri="{FF2B5EF4-FFF2-40B4-BE49-F238E27FC236}">
                <a16:creationId xmlns:a16="http://schemas.microsoft.com/office/drawing/2014/main" id="{B14A29DD-7FCF-410D-9FFA-5D8462A7B535}"/>
              </a:ext>
            </a:extLst>
          </p:cNvPr>
          <p:cNvSpPr txBox="1"/>
          <p:nvPr/>
        </p:nvSpPr>
        <p:spPr>
          <a:xfrm>
            <a:off x="1272479" y="4156364"/>
            <a:ext cx="6438383" cy="3877985"/>
          </a:xfrm>
          <a:prstGeom prst="rect">
            <a:avLst/>
          </a:prstGeom>
        </p:spPr>
        <p:txBody>
          <a:bodyPr wrap="square" lIns="0" tIns="0" rIns="0" bIns="0" rtlCol="0" anchor="t">
            <a:spAutoFit/>
          </a:bodyPr>
          <a:lstStyle/>
          <a:p>
            <a:pPr>
              <a:spcAft>
                <a:spcPts val="2400"/>
              </a:spcAft>
            </a:pPr>
            <a:r>
              <a:rPr lang="en-US" sz="3600" b="0" i="0" u="none" strike="noStrike" baseline="0" dirty="0">
                <a:latin typeface="Arial" panose="020B0604020202020204" pitchFamily="34" charset="0"/>
                <a:cs typeface="Arial" panose="020B0604020202020204" pitchFamily="34" charset="0"/>
              </a:rPr>
              <a:t>The </a:t>
            </a:r>
            <a:r>
              <a:rPr lang="en-US" sz="3600" b="1" i="0" u="none" strike="noStrike" baseline="0" dirty="0">
                <a:solidFill>
                  <a:srgbClr val="AD013E"/>
                </a:solidFill>
                <a:latin typeface="Arial" panose="020B0604020202020204" pitchFamily="34" charset="0"/>
                <a:cs typeface="Arial" panose="020B0604020202020204" pitchFamily="34" charset="0"/>
              </a:rPr>
              <a:t>presence of different types of commitments </a:t>
            </a:r>
            <a:r>
              <a:rPr lang="en-US" sz="3600" b="0" i="0" u="none" strike="noStrike" baseline="0" dirty="0">
                <a:latin typeface="Arial" panose="020B0604020202020204" pitchFamily="34" charset="0"/>
                <a:cs typeface="Arial" panose="020B0604020202020204" pitchFamily="34" charset="0"/>
              </a:rPr>
              <a:t>is tied to a strong policy environment for family planning, which, in turn, is associated with a </a:t>
            </a:r>
            <a:r>
              <a:rPr lang="en-US" sz="3600" b="1" i="0" u="none" strike="noStrike" baseline="0" dirty="0">
                <a:solidFill>
                  <a:srgbClr val="AD013E"/>
                </a:solidFill>
                <a:latin typeface="Arial" panose="020B0604020202020204" pitchFamily="34" charset="0"/>
                <a:cs typeface="Arial" panose="020B0604020202020204" pitchFamily="34" charset="0"/>
              </a:rPr>
              <a:t>higher modern contraceptive prevalence rate</a:t>
            </a:r>
            <a:r>
              <a:rPr lang="en-US" sz="3600" b="0" i="0" u="none" strike="noStrike" baseline="0" dirty="0">
                <a:latin typeface="Arial" panose="020B0604020202020204" pitchFamily="34" charset="0"/>
                <a:cs typeface="Arial" panose="020B0604020202020204" pitchFamily="34" charset="0"/>
              </a:rPr>
              <a:t> (</a:t>
            </a:r>
            <a:r>
              <a:rPr lang="en-US" sz="3600" b="0" i="0" u="none" strike="noStrike" baseline="0" dirty="0" err="1">
                <a:latin typeface="Arial" panose="020B0604020202020204" pitchFamily="34" charset="0"/>
                <a:cs typeface="Arial" panose="020B0604020202020204" pitchFamily="34" charset="0"/>
              </a:rPr>
              <a:t>mCPR</a:t>
            </a:r>
            <a:r>
              <a:rPr lang="en-US" sz="3600" b="0" i="0" u="none" strike="noStrike" baseline="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3" name="TextBox 23">
            <a:extLst>
              <a:ext uri="{FF2B5EF4-FFF2-40B4-BE49-F238E27FC236}">
                <a16:creationId xmlns:a16="http://schemas.microsoft.com/office/drawing/2014/main" id="{09ADCD97-1CEC-425B-9CB4-10ABD4A2266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14" name="TextBox 8">
            <a:extLst>
              <a:ext uri="{FF2B5EF4-FFF2-40B4-BE49-F238E27FC236}">
                <a16:creationId xmlns:a16="http://schemas.microsoft.com/office/drawing/2014/main" id="{F357853F-30B6-47C5-8D83-8AD215CCAC88}"/>
              </a:ext>
            </a:extLst>
          </p:cNvPr>
          <p:cNvSpPr txBox="1"/>
          <p:nvPr/>
        </p:nvSpPr>
        <p:spPr>
          <a:xfrm>
            <a:off x="8458200" y="3010428"/>
            <a:ext cx="8822640" cy="762838"/>
          </a:xfrm>
          <a:prstGeom prst="rect">
            <a:avLst/>
          </a:prstGeom>
        </p:spPr>
        <p:txBody>
          <a:bodyPr wrap="square" lIns="0" tIns="0" rIns="0" bIns="0" rtlCol="0" anchor="t">
            <a:spAutoFit/>
          </a:bodyPr>
          <a:lstStyle/>
          <a:p>
            <a:pPr lvl="0">
              <a:lnSpc>
                <a:spcPts val="3079"/>
              </a:lnSpc>
              <a:spcBef>
                <a:spcPct val="0"/>
              </a:spcBef>
            </a:pPr>
            <a:r>
              <a:rPr lang="en-US" sz="2300" b="1" dirty="0">
                <a:solidFill>
                  <a:srgbClr val="000000"/>
                </a:solidFill>
                <a:latin typeface="Arial" panose="020B0604020202020204" pitchFamily="34" charset="0"/>
                <a:cs typeface="Arial" panose="020B0604020202020204" pitchFamily="34" charset="0"/>
              </a:rPr>
              <a:t>Figure 1. Correlation Between Family Planning Policy Index and Modern CPR</a:t>
            </a:r>
          </a:p>
        </p:txBody>
      </p:sp>
      <p:sp>
        <p:nvSpPr>
          <p:cNvPr id="16" name="TextBox 8">
            <a:extLst>
              <a:ext uri="{FF2B5EF4-FFF2-40B4-BE49-F238E27FC236}">
                <a16:creationId xmlns:a16="http://schemas.microsoft.com/office/drawing/2014/main" id="{F1556F3E-F3D1-487A-B580-21DADF1DF06A}"/>
              </a:ext>
            </a:extLst>
          </p:cNvPr>
          <p:cNvSpPr txBox="1"/>
          <p:nvPr/>
        </p:nvSpPr>
        <p:spPr>
          <a:xfrm>
            <a:off x="8686800" y="8298912"/>
            <a:ext cx="9204960" cy="350737"/>
          </a:xfrm>
          <a:prstGeom prst="rect">
            <a:avLst/>
          </a:prstGeom>
        </p:spPr>
        <p:txBody>
          <a:bodyPr wrap="square" lIns="0" tIns="0" rIns="0" bIns="0" rtlCol="0" anchor="t">
            <a:spAutoFit/>
          </a:bodyPr>
          <a:lstStyle/>
          <a:p>
            <a:pPr lvl="0">
              <a:lnSpc>
                <a:spcPts val="3079"/>
              </a:lnSpc>
              <a:spcBef>
                <a:spcPct val="0"/>
              </a:spcBef>
            </a:pPr>
            <a:r>
              <a:rPr lang="en-US" dirty="0">
                <a:solidFill>
                  <a:srgbClr val="000000"/>
                </a:solidFill>
                <a:latin typeface="Arial" panose="020B0604020202020204" pitchFamily="34" charset="0"/>
                <a:cs typeface="Arial" panose="020B0604020202020204" pitchFamily="34" charset="0"/>
              </a:rPr>
              <a:t>Source: </a:t>
            </a:r>
            <a:r>
              <a:rPr lang="en-US" dirty="0" err="1">
                <a:solidFill>
                  <a:srgbClr val="000000"/>
                </a:solidFill>
                <a:latin typeface="Arial" panose="020B0604020202020204" pitchFamily="34" charset="0"/>
                <a:cs typeface="Arial" panose="020B0604020202020204" pitchFamily="34" charset="0"/>
              </a:rPr>
              <a:t>Kuang</a:t>
            </a:r>
            <a:r>
              <a:rPr lang="en-US" dirty="0">
                <a:solidFill>
                  <a:srgbClr val="000000"/>
                </a:solidFill>
                <a:latin typeface="Arial" panose="020B0604020202020204" pitchFamily="34" charset="0"/>
                <a:cs typeface="Arial" panose="020B0604020202020204" pitchFamily="34" charset="0"/>
              </a:rPr>
              <a:t> et al., 2015</a:t>
            </a:r>
          </a:p>
        </p:txBody>
      </p:sp>
      <p:pic>
        <p:nvPicPr>
          <p:cNvPr id="1026" name="Picture 2">
            <a:extLst>
              <a:ext uri="{FF2B5EF4-FFF2-40B4-BE49-F238E27FC236}">
                <a16:creationId xmlns:a16="http://schemas.microsoft.com/office/drawing/2014/main" id="{584B7F3A-64C5-4FC0-BFDD-9DBA4E624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924298"/>
            <a:ext cx="8822640" cy="434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0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CA283F1-1DFE-4941-A392-38E3A561DBFA}"/>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1" y="600344"/>
            <a:ext cx="7109490" cy="1590051"/>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Expressed commitments</a:t>
            </a:r>
          </a:p>
        </p:txBody>
      </p:sp>
      <p:sp>
        <p:nvSpPr>
          <p:cNvPr id="13" name="TextBox 23">
            <a:extLst>
              <a:ext uri="{FF2B5EF4-FFF2-40B4-BE49-F238E27FC236}">
                <a16:creationId xmlns:a16="http://schemas.microsoft.com/office/drawing/2014/main" id="{09ADCD97-1CEC-425B-9CB4-10ABD4A2266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Galvanizing Commitment</a:t>
            </a:r>
          </a:p>
        </p:txBody>
      </p:sp>
      <p:sp>
        <p:nvSpPr>
          <p:cNvPr id="16" name="TextBox 8">
            <a:extLst>
              <a:ext uri="{FF2B5EF4-FFF2-40B4-BE49-F238E27FC236}">
                <a16:creationId xmlns:a16="http://schemas.microsoft.com/office/drawing/2014/main" id="{DDD22F9C-9163-4E9B-A415-47B2E5E867B5}"/>
              </a:ext>
            </a:extLst>
          </p:cNvPr>
          <p:cNvSpPr txBox="1"/>
          <p:nvPr/>
        </p:nvSpPr>
        <p:spPr>
          <a:xfrm>
            <a:off x="1396299" y="3924298"/>
            <a:ext cx="14681901" cy="4308872"/>
          </a:xfrm>
          <a:prstGeom prst="rect">
            <a:avLst/>
          </a:prstGeom>
        </p:spPr>
        <p:txBody>
          <a:bodyPr wrap="square" lIns="0" tIns="0" rIns="0" bIns="0" rtlCol="0" anchor="t">
            <a:spAutoFit/>
          </a:bodyPr>
          <a:lstStyle/>
          <a:p>
            <a:pPr>
              <a:spcAft>
                <a:spcPts val="2400"/>
              </a:spcAft>
            </a:pPr>
            <a:r>
              <a:rPr lang="en-US" sz="4000" b="1" dirty="0">
                <a:solidFill>
                  <a:srgbClr val="AD013E"/>
                </a:solidFill>
                <a:latin typeface="Arial" panose="020B0604020202020204" pitchFamily="34" charset="0"/>
                <a:cs typeface="Arial" panose="020B0604020202020204" pitchFamily="34" charset="0"/>
              </a:rPr>
              <a:t>Expressed commitment </a:t>
            </a:r>
            <a:r>
              <a:rPr lang="en-US" sz="4000" dirty="0">
                <a:latin typeface="Arial" panose="020B0604020202020204" pitchFamily="34" charset="0"/>
                <a:cs typeface="Arial" panose="020B0604020202020204" pitchFamily="34" charset="0"/>
              </a:rPr>
              <a:t>can be in the form of a constitutional amendment, law, or policy that guarantees:</a:t>
            </a:r>
          </a:p>
          <a:p>
            <a:pPr marL="1028700" lvl="1" indent="-571500">
              <a:spcAft>
                <a:spcPts val="2400"/>
              </a:spcAft>
              <a:buFont typeface="Arial" panose="020B0604020202020204" pitchFamily="34" charset="0"/>
              <a:buChar char="•"/>
            </a:pPr>
            <a:r>
              <a:rPr lang="en-US" sz="3500" dirty="0">
                <a:latin typeface="Arial" panose="020B0604020202020204" pitchFamily="34" charset="0"/>
                <a:cs typeface="Arial" panose="020B0604020202020204" pitchFamily="34" charset="0"/>
              </a:rPr>
              <a:t>Access to health and family planning;</a:t>
            </a:r>
          </a:p>
          <a:p>
            <a:pPr marL="1028700" lvl="1" indent="-571500">
              <a:spcAft>
                <a:spcPts val="2400"/>
              </a:spcAft>
              <a:buFont typeface="Arial" panose="020B0604020202020204" pitchFamily="34" charset="0"/>
              <a:buChar char="•"/>
            </a:pPr>
            <a:r>
              <a:rPr lang="en-US" sz="3500" dirty="0">
                <a:latin typeface="Arial" panose="020B0604020202020204" pitchFamily="34" charset="0"/>
                <a:cs typeface="Arial" panose="020B0604020202020204" pitchFamily="34" charset="0"/>
              </a:rPr>
              <a:t>Development of family planning strategies and costed implementation plans; or </a:t>
            </a:r>
          </a:p>
          <a:p>
            <a:pPr marL="1028700" lvl="1" indent="-571500">
              <a:spcAft>
                <a:spcPts val="2400"/>
              </a:spcAft>
              <a:buFont typeface="Arial" panose="020B0604020202020204" pitchFamily="34" charset="0"/>
              <a:buChar char="•"/>
            </a:pPr>
            <a:r>
              <a:rPr lang="en-US" sz="3500" dirty="0">
                <a:latin typeface="Arial" panose="020B0604020202020204" pitchFamily="34" charset="0"/>
                <a:cs typeface="Arial" panose="020B0604020202020204" pitchFamily="34" charset="0"/>
              </a:rPr>
              <a:t>Incorporation of family planning in national development plans.</a:t>
            </a:r>
          </a:p>
        </p:txBody>
      </p:sp>
    </p:spTree>
    <p:extLst>
      <p:ext uri="{BB962C8B-B14F-4D97-AF65-F5344CB8AC3E}">
        <p14:creationId xmlns:p14="http://schemas.microsoft.com/office/powerpoint/2010/main" val="3861080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9670</TotalTime>
  <Words>4410</Words>
  <Application>Microsoft Office PowerPoint</Application>
  <PresentationFormat>Custom</PresentationFormat>
  <Paragraphs>305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443</cp:revision>
  <dcterms:created xsi:type="dcterms:W3CDTF">2006-08-16T00:00:00Z</dcterms:created>
  <dcterms:modified xsi:type="dcterms:W3CDTF">2021-05-04T20:12:47Z</dcterms:modified>
  <dc:identifier>DAEXLFOVi-U</dc:identifier>
</cp:coreProperties>
</file>