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21"/>
  </p:notesMasterIdLst>
  <p:sldIdLst>
    <p:sldId id="256" r:id="rId2"/>
    <p:sldId id="328" r:id="rId3"/>
    <p:sldId id="297" r:id="rId4"/>
    <p:sldId id="318" r:id="rId5"/>
    <p:sldId id="326" r:id="rId6"/>
    <p:sldId id="260" r:id="rId7"/>
    <p:sldId id="327" r:id="rId8"/>
    <p:sldId id="314" r:id="rId9"/>
    <p:sldId id="300" r:id="rId10"/>
    <p:sldId id="322" r:id="rId11"/>
    <p:sldId id="329" r:id="rId12"/>
    <p:sldId id="301" r:id="rId13"/>
    <p:sldId id="302" r:id="rId14"/>
    <p:sldId id="303" r:id="rId15"/>
    <p:sldId id="304" r:id="rId16"/>
    <p:sldId id="305" r:id="rId17"/>
    <p:sldId id="306" r:id="rId18"/>
    <p:sldId id="308" r:id="rId19"/>
    <p:sldId id="320" r:id="rId20"/>
  </p:sldIdLst>
  <p:sldSz cx="18288000" cy="10287000"/>
  <p:notesSz cx="6858000" cy="9144000"/>
  <p:embeddedFontLst>
    <p:embeddedFont>
      <p:font typeface="Aileron Heavy" panose="020B0604020202020204" charset="0"/>
      <p:regular r:id="rId22"/>
    </p:embeddedFont>
    <p:embeddedFont>
      <p:font typeface="Aileron Heavy Bold" panose="020B0604020202020204" charset="0"/>
      <p:regular r:id="rId23"/>
    </p:embeddedFont>
    <p:embeddedFont>
      <p:font typeface="Calibri" panose="020F0502020204030204" pitchFamily="34" charset="0"/>
      <p:regular r:id="rId24"/>
      <p:bold r:id="rId25"/>
      <p:italic r:id="rId26"/>
      <p:boldItalic r:id="rId27"/>
    </p:embeddedFont>
    <p:embeddedFont>
      <p:font typeface="Open Sans Hebrew Condensed Bold" panose="00000806000000000000" pitchFamily="2" charset="-79"/>
      <p:regular r:id="rId28"/>
      <p:bold r:id="rId29"/>
      <p:boldItalic r:id="rId30"/>
    </p:embeddedFont>
    <p:embeddedFont>
      <p:font typeface="Proxima Nova" panose="020B060402020202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A8E"/>
    <a:srgbClr val="AD013E"/>
    <a:srgbClr val="D99694"/>
    <a:srgbClr val="DD5D00"/>
    <a:srgbClr val="6E81AE"/>
    <a:srgbClr val="F3AE7B"/>
    <a:srgbClr val="00689D"/>
    <a:srgbClr val="6BBB99"/>
    <a:srgbClr val="E18484"/>
    <a:srgbClr val="FC9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603" autoAdjust="0"/>
  </p:normalViewPr>
  <p:slideViewPr>
    <p:cSldViewPr>
      <p:cViewPr varScale="1">
        <p:scale>
          <a:sx n="38" d="100"/>
          <a:sy n="38" d="100"/>
        </p:scale>
        <p:origin x="15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053682392265067"/>
          <c:y val="0.15838805478129572"/>
          <c:w val="0.88946317607734926"/>
          <c:h val="0.71842761316375803"/>
        </c:manualLayout>
      </c:layout>
      <c:barChart>
        <c:barDir val="col"/>
        <c:grouping val="clustered"/>
        <c:varyColors val="0"/>
        <c:ser>
          <c:idx val="0"/>
          <c:order val="0"/>
          <c:tx>
            <c:strRef>
              <c:f>Sheet1!$B$1</c:f>
              <c:strCache>
                <c:ptCount val="1"/>
                <c:pt idx="0">
                  <c:v>Before</c:v>
                </c:pt>
              </c:strCache>
            </c:strRef>
          </c:tx>
          <c:spPr>
            <a:solidFill>
              <a:schemeClr val="accent1">
                <a:shade val="76000"/>
              </a:schemeClr>
            </a:solidFill>
            <a:ln>
              <a:noFill/>
            </a:ln>
            <a:effectLst/>
          </c:spPr>
          <c:invertIfNegative val="0"/>
          <c:cat>
            <c:strRef>
              <c:f>Sheet1!$A$2:$A$6</c:f>
              <c:strCache>
                <c:ptCount val="5"/>
                <c:pt idx="0">
                  <c:v>Afghanistan</c:v>
                </c:pt>
                <c:pt idx="1">
                  <c:v>Honduras*</c:v>
                </c:pt>
                <c:pt idx="2">
                  <c:v>Honduras† </c:v>
                </c:pt>
                <c:pt idx="3">
                  <c:v>Indonesia</c:v>
                </c:pt>
                <c:pt idx="4">
                  <c:v>Niger</c:v>
                </c:pt>
              </c:strCache>
            </c:strRef>
          </c:cat>
          <c:val>
            <c:numRef>
              <c:f>Sheet1!$B$2:$B$6</c:f>
              <c:numCache>
                <c:formatCode>0%</c:formatCode>
                <c:ptCount val="5"/>
                <c:pt idx="0">
                  <c:v>0.04</c:v>
                </c:pt>
                <c:pt idx="1">
                  <c:v>0.1</c:v>
                </c:pt>
                <c:pt idx="2">
                  <c:v>0.09</c:v>
                </c:pt>
                <c:pt idx="3">
                  <c:v>0.09</c:v>
                </c:pt>
                <c:pt idx="4">
                  <c:v>0</c:v>
                </c:pt>
              </c:numCache>
            </c:numRef>
          </c:val>
          <c:extLst>
            <c:ext xmlns:c16="http://schemas.microsoft.com/office/drawing/2014/chart" uri="{C3380CC4-5D6E-409C-BE32-E72D297353CC}">
              <c16:uniqueId val="{00000000-70C9-4C1D-892A-3276756E4C6F}"/>
            </c:ext>
          </c:extLst>
        </c:ser>
        <c:ser>
          <c:idx val="1"/>
          <c:order val="1"/>
          <c:tx>
            <c:strRef>
              <c:f>Sheet1!$C$1</c:f>
              <c:strCache>
                <c:ptCount val="1"/>
                <c:pt idx="0">
                  <c:v>After</c:v>
                </c:pt>
              </c:strCache>
            </c:strRef>
          </c:tx>
          <c:spPr>
            <a:solidFill>
              <a:schemeClr val="accent1">
                <a:tint val="77000"/>
              </a:schemeClr>
            </a:solidFill>
            <a:ln>
              <a:noFill/>
            </a:ln>
            <a:effectLst/>
          </c:spPr>
          <c:invertIfNegative val="0"/>
          <c:cat>
            <c:strRef>
              <c:f>Sheet1!$A$2:$A$6</c:f>
              <c:strCache>
                <c:ptCount val="5"/>
                <c:pt idx="0">
                  <c:v>Afghanistan</c:v>
                </c:pt>
                <c:pt idx="1">
                  <c:v>Honduras*</c:v>
                </c:pt>
                <c:pt idx="2">
                  <c:v>Honduras† </c:v>
                </c:pt>
                <c:pt idx="3">
                  <c:v>Indonesia</c:v>
                </c:pt>
                <c:pt idx="4">
                  <c:v>Niger</c:v>
                </c:pt>
              </c:strCache>
            </c:strRef>
          </c:cat>
          <c:val>
            <c:numRef>
              <c:f>Sheet1!$C$2:$C$6</c:f>
              <c:numCache>
                <c:formatCode>0%</c:formatCode>
                <c:ptCount val="5"/>
                <c:pt idx="0">
                  <c:v>0.51</c:v>
                </c:pt>
                <c:pt idx="1">
                  <c:v>0.33</c:v>
                </c:pt>
                <c:pt idx="2">
                  <c:v>0.56000000000000005</c:v>
                </c:pt>
                <c:pt idx="3">
                  <c:v>0.41</c:v>
                </c:pt>
                <c:pt idx="4">
                  <c:v>0.31</c:v>
                </c:pt>
              </c:numCache>
            </c:numRef>
          </c:val>
          <c:extLst>
            <c:ext xmlns:c16="http://schemas.microsoft.com/office/drawing/2014/chart" uri="{C3380CC4-5D6E-409C-BE32-E72D297353CC}">
              <c16:uniqueId val="{00000001-70C9-4C1D-892A-3276756E4C6F}"/>
            </c:ext>
          </c:extLst>
        </c:ser>
        <c:dLbls>
          <c:showLegendKey val="0"/>
          <c:showVal val="0"/>
          <c:showCatName val="0"/>
          <c:showSerName val="0"/>
          <c:showPercent val="0"/>
          <c:showBubbleSize val="0"/>
        </c:dLbls>
        <c:gapWidth val="219"/>
        <c:overlap val="-27"/>
        <c:axId val="463184696"/>
        <c:axId val="463185016"/>
      </c:barChart>
      <c:catAx>
        <c:axId val="46318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3185016"/>
        <c:crosses val="autoZero"/>
        <c:auto val="1"/>
        <c:lblAlgn val="ctr"/>
        <c:lblOffset val="100"/>
        <c:noMultiLvlLbl val="0"/>
      </c:catAx>
      <c:valAx>
        <c:axId val="463185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184696"/>
        <c:crosses val="autoZero"/>
        <c:crossBetween val="between"/>
      </c:valAx>
      <c:spPr>
        <a:noFill/>
        <a:ln>
          <a:noFill/>
        </a:ln>
        <a:effectLst/>
      </c:spPr>
    </c:plotArea>
    <c:legend>
      <c:legendPos val="l"/>
      <c:layout>
        <c:manualLayout>
          <c:xMode val="edge"/>
          <c:yMode val="edge"/>
          <c:x val="0.67936329978620225"/>
          <c:y val="1.2335925007263722E-2"/>
          <c:w val="0.32063670021379775"/>
          <c:h val="0.1573712117167253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This High Impact Practices in Family Planning (HIP) brief summarizes the evidence and provides implementation tips for proactively offering family planning as part of care during and immediately after childbirth, often referred to as the immediate postpartum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a:t>
            </a:r>
            <a:r>
              <a:rPr lang="en-US" b="0" i="0" dirty="0">
                <a:solidFill>
                  <a:srgbClr val="FFFFFF"/>
                </a:solidFill>
                <a:effectLst/>
                <a:latin typeface="Arial" panose="020B0604020202020204" pitchFamily="34" charset="0"/>
                <a:cs typeface="Arial" panose="020B0604020202020204" pitchFamily="34" charset="0"/>
              </a:rPr>
              <a:t>© Bill &amp; Melinda Gates Foundation/Ryan Lobo</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REVISED 5/4/2021.</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It is recommended that programs implementing postpartum family planning include these following indicators: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about the first indicator, please copy and paste this link into your web browser: </a:t>
            </a:r>
            <a:r>
              <a:rPr lang="en-US" u="sng" dirty="0">
                <a:latin typeface="Arial" panose="020B0604020202020204" pitchFamily="34" charset="0"/>
                <a:cs typeface="Arial" panose="020B0604020202020204" pitchFamily="34" charset="0"/>
              </a:rPr>
              <a:t>https://www.measureevaluation.org/prh/rh_indicators/family-planning/family-planning-and-maternal-and-child-health/number-or-percent-of-women-who-delivered-in-a-facility-and-received-counseling-on-family-planning-prior-to-discharge</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second indicator, please copy and paste this link into your web browser: </a:t>
            </a:r>
            <a:r>
              <a:rPr lang="en-US" u="sng" dirty="0">
                <a:latin typeface="Arial" panose="020B0604020202020204" pitchFamily="34" charset="0"/>
                <a:cs typeface="Arial" panose="020B0604020202020204" pitchFamily="34" charset="0"/>
              </a:rPr>
              <a:t>https://www.measureevaluation.org/prh/rh_indicators/family-planning/family-planning-and-maternal-and-child-health/number-percent-of-women-who-delivered-in-a-facility-and-initiated-a-modern-contraceptive-method-prior-to-discharge</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baseline="0" dirty="0">
                <a:solidFill>
                  <a:srgbClr val="211D1E"/>
                </a:solidFill>
                <a:latin typeface="Arial" panose="020B0604020202020204" pitchFamily="34" charset="0"/>
                <a:cs typeface="Arial" panose="020B0604020202020204" pitchFamily="34" charset="0"/>
              </a:rPr>
              <a:t>This figure is an </a:t>
            </a:r>
            <a:r>
              <a:rPr lang="en-US" sz="1200" b="1" i="0" u="none" strike="noStrike" baseline="0" dirty="0">
                <a:solidFill>
                  <a:srgbClr val="211D1E"/>
                </a:solidFill>
                <a:latin typeface="Arial" panose="020B0604020202020204" pitchFamily="34" charset="0"/>
                <a:cs typeface="Arial" panose="020B0604020202020204" pitchFamily="34" charset="0"/>
              </a:rPr>
              <a:t>adaptation of Table 1 in the HIP brief </a:t>
            </a:r>
            <a:r>
              <a:rPr lang="en-US" sz="1200" b="0" i="0" u="none" strike="noStrike" baseline="0" dirty="0">
                <a:solidFill>
                  <a:srgbClr val="211D1E"/>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https://www.fphighimpactpractices.org/briefs/immediate-postpartum-family-planning/</a:t>
            </a:r>
          </a:p>
          <a:p>
            <a:pPr marL="0" indent="0">
              <a:buFont typeface="Arial" panose="020B0604020202020204" pitchFamily="34" charset="0"/>
              <a:buNone/>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1" i="0" u="none" strike="noStrike" baseline="0" dirty="0">
                <a:solidFill>
                  <a:srgbClr val="211D1E"/>
                </a:solidFill>
                <a:latin typeface="Arial" panose="020B0604020202020204" pitchFamily="34" charset="0"/>
                <a:cs typeface="Arial" panose="020B0604020202020204" pitchFamily="34" charset="0"/>
              </a:rPr>
              <a:t>More recent experiences consistently demonstrate the potential impact of this practice</a:t>
            </a:r>
            <a:r>
              <a:rPr lang="en-US" sz="1200" b="0" i="0" u="none" strike="noStrike" baseline="0" dirty="0">
                <a:solidFill>
                  <a:srgbClr val="211D1E"/>
                </a:solidFill>
                <a:latin typeface="Arial" panose="020B0604020202020204" pitchFamily="34" charset="0"/>
                <a:cs typeface="Arial" panose="020B0604020202020204" pitchFamily="34" charset="0"/>
              </a:rPr>
              <a:t>. Table 1 summarizes experience from 5 country programs, 3 of which are based on unpublished data. The timeframe examined in all the studies was the immediate postpartum period prior to women leaving the facility. Studies were considered if multiple contraceptive methods were offered. Taken together, old and new, these findings show that </a:t>
            </a:r>
            <a:r>
              <a:rPr lang="en-US" sz="1200" b="1" i="0" u="none" strike="noStrike" baseline="0" dirty="0">
                <a:solidFill>
                  <a:srgbClr val="211D1E"/>
                </a:solidFill>
                <a:latin typeface="Arial" panose="020B0604020202020204" pitchFamily="34" charset="0"/>
                <a:cs typeface="Arial" panose="020B0604020202020204" pitchFamily="34" charset="0"/>
              </a:rPr>
              <a:t>if women are provided comprehensive counseling and are proactively offered contraception from a range of choices as part of childbirth care, between 20% and 50% of women will leave the facility with a method. </a:t>
            </a:r>
            <a:endParaRPr lang="en-US"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What is the impact?</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Offering modern contraception as part of childbirth services increases postpartum contraceptive use. </a:t>
            </a:r>
            <a:r>
              <a:rPr lang="en-US" sz="1200" b="1" dirty="0">
                <a:latin typeface="Arial" panose="020B0604020202020204" pitchFamily="34" charset="0"/>
                <a:cs typeface="Arial" panose="020B0604020202020204" pitchFamily="34" charset="0"/>
              </a:rPr>
              <a:t>Immediate postpartum family planning is not a new concept</a:t>
            </a:r>
            <a:r>
              <a:rPr lang="en-US" sz="12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International Postpartum Program, implemented from 1966 to 1973 in 138 institutions across 21 countries and reaching 3.5 million women, demonstrated the feasibility of providing family planning services in the context of hospital-based obstetric care.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 1971, at the height of implementation, approximately 21% of obstetric patients in participating facilities obtained contraception during the immediate postpartum period, </a:t>
            </a:r>
            <a:r>
              <a:rPr lang="en-US" sz="1200" b="1" dirty="0">
                <a:latin typeface="Arial" panose="020B0604020202020204" pitchFamily="34" charset="0"/>
                <a:cs typeface="Arial" panose="020B0604020202020204" pitchFamily="34" charset="0"/>
              </a:rPr>
              <a:t>proving that family planning services could be incorporated into obstetric wards quickly and at low cost.</a:t>
            </a: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361551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this webpage with a </a:t>
            </a:r>
            <a:r>
              <a:rPr lang="en-US" b="0" dirty="0">
                <a:latin typeface="Arial" panose="020B0604020202020204" pitchFamily="34" charset="0"/>
                <a:cs typeface="Arial" panose="020B0604020202020204" pitchFamily="34" charset="0"/>
              </a:rPr>
              <a:t>recording of the webinar on Immediate PPFP and a downloadable PDF </a:t>
            </a:r>
            <a:r>
              <a:rPr lang="en-US" dirty="0">
                <a:latin typeface="Arial" panose="020B0604020202020204" pitchFamily="34" charset="0"/>
                <a:cs typeface="Arial" panose="020B0604020202020204" pitchFamily="34" charset="0"/>
              </a:rPr>
              <a:t>version of the presentation: </a:t>
            </a:r>
            <a:r>
              <a:rPr lang="en-US" u="sng" dirty="0">
                <a:latin typeface="Arial" panose="020B0604020202020204" pitchFamily="34" charset="0"/>
                <a:cs typeface="Arial" panose="020B0604020202020204" pitchFamily="34" charset="0"/>
              </a:rPr>
              <a:t>https://www.fphighimpactpractices.org/immediate-postpartum-family-planning-a-key-component-of-childbirth-care-webinar/</a:t>
            </a: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immediate PPFP</a:t>
            </a:r>
            <a:r>
              <a:rPr lang="en-US" dirty="0">
                <a:latin typeface="Arial" panose="020B0604020202020204" pitchFamily="34" charset="0"/>
                <a:cs typeface="Arial" panose="020B0604020202020204" pitchFamily="34" charset="0"/>
              </a:rPr>
              <a:t>,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References from the literature </a:t>
            </a:r>
            <a:r>
              <a:rPr lang="en-US" dirty="0">
                <a:latin typeface="Arial" panose="020B0604020202020204" pitchFamily="34" charset="0"/>
                <a:cs typeface="Arial" panose="020B0604020202020204" pitchFamily="34" charset="0"/>
              </a:rPr>
              <a:t>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https://www.fphighimpactpractices.org/wp-content/uploads/2017/10/ImmediatePPFP_references.pdf</a:t>
            </a: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Invest in good </a:t>
            </a:r>
            <a:r>
              <a:rPr lang="en-US" sz="1200" b="1" i="0" u="none" strike="noStrike" dirty="0">
                <a:solidFill>
                  <a:srgbClr val="000000"/>
                </a:solidFill>
                <a:effectLst/>
                <a:latin typeface="Arial" panose="020B0604020202020204" pitchFamily="34" charset="0"/>
                <a:cs typeface="Arial" panose="020B0604020202020204" pitchFamily="34" charset="0"/>
              </a:rPr>
              <a:t>documentation and monitoring </a:t>
            </a:r>
            <a:r>
              <a:rPr lang="en-US" sz="1200" b="0" i="0" u="none" strike="noStrike" dirty="0">
                <a:solidFill>
                  <a:srgbClr val="000000"/>
                </a:solidFill>
                <a:effectLst/>
                <a:latin typeface="Arial" panose="020B0604020202020204" pitchFamily="34" charset="0"/>
                <a:cs typeface="Arial" panose="020B0604020202020204" pitchFamily="34" charset="0"/>
              </a:rPr>
              <a:t>to help ensure voluntarism and informed choice.</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Can help programs </a:t>
            </a:r>
            <a:r>
              <a:rPr lang="en-US" sz="1200" b="1" i="0" u="none" strike="noStrike" dirty="0">
                <a:solidFill>
                  <a:srgbClr val="000000"/>
                </a:solidFill>
                <a:effectLst/>
                <a:latin typeface="Arial" panose="020B0604020202020204" pitchFamily="34" charset="0"/>
                <a:cs typeface="Arial" panose="020B0604020202020204" pitchFamily="34" charset="0"/>
              </a:rPr>
              <a:t>assess progress </a:t>
            </a:r>
            <a:r>
              <a:rPr lang="en-US" sz="1200" b="0" i="0" u="none" strike="noStrike" dirty="0">
                <a:solidFill>
                  <a:srgbClr val="000000"/>
                </a:solidFill>
                <a:effectLst/>
                <a:latin typeface="Arial" panose="020B0604020202020204" pitchFamily="34" charset="0"/>
                <a:cs typeface="Arial" panose="020B0604020202020204" pitchFamily="34" charset="0"/>
              </a:rPr>
              <a:t>while </a:t>
            </a:r>
            <a:r>
              <a:rPr lang="en-US" sz="1200" b="1" i="0" u="none" strike="noStrike" dirty="0">
                <a:solidFill>
                  <a:srgbClr val="000000"/>
                </a:solidFill>
                <a:effectLst/>
                <a:latin typeface="Arial" panose="020B0604020202020204" pitchFamily="34" charset="0"/>
                <a:cs typeface="Arial" panose="020B0604020202020204" pitchFamily="34" charset="0"/>
              </a:rPr>
              <a:t>ensuring clients’ rights are protected</a:t>
            </a:r>
          </a:p>
          <a:p>
            <a:pPr marL="628650" lvl="1" indent="-1714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cs typeface="Arial" panose="020B0604020202020204" pitchFamily="34" charset="0"/>
              </a:rPr>
              <a:t>Facilitates communication across providers </a:t>
            </a:r>
            <a:r>
              <a:rPr lang="en-US" sz="1200" b="0" i="0" u="none" strike="noStrike" dirty="0">
                <a:solidFill>
                  <a:srgbClr val="000000"/>
                </a:solidFill>
                <a:effectLst/>
                <a:latin typeface="Arial" panose="020B0604020202020204" pitchFamily="34" charset="0"/>
                <a:cs typeface="Arial" panose="020B0604020202020204" pitchFamily="34" charset="0"/>
              </a:rPr>
              <a:t>who are caring for the same client and </a:t>
            </a:r>
            <a:r>
              <a:rPr lang="en-US" sz="1200" b="1" i="0" u="none" strike="noStrike" dirty="0">
                <a:solidFill>
                  <a:srgbClr val="000000"/>
                </a:solidFill>
                <a:effectLst/>
                <a:latin typeface="Arial" panose="020B0604020202020204" pitchFamily="34" charset="0"/>
                <a:cs typeface="Arial" panose="020B0604020202020204" pitchFamily="34" charset="0"/>
              </a:rPr>
              <a:t>ensures continuity of care</a:t>
            </a:r>
            <a:r>
              <a:rPr lang="en-US" sz="1200" b="0" i="0" u="none" strike="noStrike" dirty="0">
                <a:solidFill>
                  <a:srgbClr val="000000"/>
                </a:solidFill>
                <a:effectLst/>
                <a:latin typeface="Arial" panose="020B0604020202020204" pitchFamily="34" charset="0"/>
                <a:cs typeface="Arial" panose="020B0604020202020204" pitchFamily="34" charset="0"/>
              </a:rPr>
              <a:t>.</a:t>
            </a:r>
          </a:p>
          <a:p>
            <a:pPr marL="171450" lvl="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Update national service delivery guidelines and </a:t>
            </a:r>
            <a:r>
              <a:rPr lang="en-US" sz="1200" b="1" i="0" u="none" strike="noStrike" dirty="0">
                <a:solidFill>
                  <a:srgbClr val="000000"/>
                </a:solidFill>
                <a:effectLst/>
                <a:latin typeface="Arial" panose="020B0604020202020204" pitchFamily="34" charset="0"/>
                <a:cs typeface="Arial" panose="020B0604020202020204" pitchFamily="34" charset="0"/>
              </a:rPr>
              <a:t>clarify the role of service providers</a:t>
            </a:r>
            <a:r>
              <a:rPr lang="en-US" sz="1200" b="0" i="0" u="none" strike="noStrike" dirty="0">
                <a:solidFill>
                  <a:srgbClr val="000000"/>
                </a:solidFill>
                <a:effectLst/>
                <a:latin typeface="Arial" panose="020B0604020202020204" pitchFamily="34" charset="0"/>
                <a:cs typeface="Arial" panose="020B0604020202020204" pitchFamily="34" charset="0"/>
              </a:rPr>
              <a:t>.</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Particularly critical if existing guidelines reflect delayed start of progestin-only methods, like implants.</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Should clearly articulate that </a:t>
            </a:r>
            <a:r>
              <a:rPr lang="en-US" sz="1200" b="1" i="0" u="none" strike="noStrike" dirty="0">
                <a:solidFill>
                  <a:srgbClr val="000000"/>
                </a:solidFill>
                <a:effectLst/>
                <a:latin typeface="Arial" panose="020B0604020202020204" pitchFamily="34" charset="0"/>
                <a:cs typeface="Arial" panose="020B0604020202020204" pitchFamily="34" charset="0"/>
              </a:rPr>
              <a:t>all antenatal and maternity care providers have a role in PPFP</a:t>
            </a:r>
            <a:r>
              <a:rPr lang="en-US" sz="1200" b="0" i="0" u="none" strike="noStrike" dirty="0">
                <a:solidFill>
                  <a:srgbClr val="000000"/>
                </a:solidFill>
                <a:effectLst/>
                <a:latin typeface="Arial" panose="020B0604020202020204" pitchFamily="34" charset="0"/>
                <a:cs typeface="Arial" panose="020B0604020202020204" pitchFamily="34" charset="0"/>
              </a:rPr>
              <a:t>.</a:t>
            </a:r>
          </a:p>
          <a:p>
            <a:pPr marL="171450" lvl="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Conduct </a:t>
            </a:r>
            <a:r>
              <a:rPr lang="en-US" sz="1200" b="1" i="0" u="none" strike="noStrike" dirty="0">
                <a:solidFill>
                  <a:srgbClr val="000000"/>
                </a:solidFill>
                <a:effectLst/>
                <a:latin typeface="Arial" panose="020B0604020202020204" pitchFamily="34" charset="0"/>
                <a:cs typeface="Arial" panose="020B0604020202020204" pitchFamily="34" charset="0"/>
              </a:rPr>
              <a:t>formative assessments </a:t>
            </a:r>
            <a:r>
              <a:rPr lang="en-US" sz="1200" b="0" i="0" u="none" strike="noStrike" dirty="0">
                <a:solidFill>
                  <a:srgbClr val="000000"/>
                </a:solidFill>
                <a:effectLst/>
                <a:latin typeface="Arial" panose="020B0604020202020204" pitchFamily="34" charset="0"/>
                <a:cs typeface="Arial" panose="020B0604020202020204" pitchFamily="34" charset="0"/>
              </a:rPr>
              <a:t>to guide social and behavior change strategies</a:t>
            </a:r>
          </a:p>
          <a:p>
            <a:pPr marL="628650" lvl="1" indent="-1714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cs typeface="Arial" panose="020B0604020202020204" pitchFamily="34" charset="0"/>
              </a:rPr>
              <a:t>Understanding barriers to PPFP uptake </a:t>
            </a:r>
            <a:r>
              <a:rPr lang="en-US" sz="1200" b="0" i="0" u="none" strike="noStrike" dirty="0">
                <a:solidFill>
                  <a:srgbClr val="000000"/>
                </a:solidFill>
                <a:effectLst/>
                <a:latin typeface="Arial" panose="020B0604020202020204" pitchFamily="34" charset="0"/>
                <a:cs typeface="Arial" panose="020B0604020202020204" pitchFamily="34" charset="0"/>
              </a:rPr>
              <a:t>and tailoring programmatic approaches to address those barriers can improve uptake.</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When first starting PPFP services, providers can </a:t>
            </a:r>
            <a:r>
              <a:rPr lang="en-US" sz="1200" b="1" i="0" u="none" strike="noStrike" dirty="0">
                <a:solidFill>
                  <a:srgbClr val="000000"/>
                </a:solidFill>
                <a:effectLst/>
                <a:latin typeface="Arial" panose="020B0604020202020204" pitchFamily="34" charset="0"/>
                <a:cs typeface="Arial" panose="020B0604020202020204" pitchFamily="34" charset="0"/>
              </a:rPr>
              <a:t>identify interested clients through counseling </a:t>
            </a:r>
            <a:r>
              <a:rPr lang="en-US" sz="1200" b="0" i="0" u="none" strike="noStrike" dirty="0">
                <a:solidFill>
                  <a:srgbClr val="000000"/>
                </a:solidFill>
                <a:effectLst/>
                <a:latin typeface="Arial" panose="020B0604020202020204" pitchFamily="34" charset="0"/>
                <a:cs typeface="Arial" panose="020B0604020202020204" pitchFamily="34" charset="0"/>
              </a:rPr>
              <a:t>during antenatal care services and birth.</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As services become established, and programs seek to increase uptake on a sustained basis, </a:t>
            </a:r>
            <a:r>
              <a:rPr lang="en-US" sz="1200" b="1" i="0" u="none" strike="noStrike" dirty="0">
                <a:solidFill>
                  <a:srgbClr val="000000"/>
                </a:solidFill>
                <a:effectLst/>
                <a:latin typeface="Arial" panose="020B0604020202020204" pitchFamily="34" charset="0"/>
                <a:cs typeface="Arial" panose="020B0604020202020204" pitchFamily="34" charset="0"/>
              </a:rPr>
              <a:t>demand creation at the community level </a:t>
            </a:r>
            <a:r>
              <a:rPr lang="en-US" sz="1200" b="0" i="0" u="none" strike="noStrike" dirty="0">
                <a:solidFill>
                  <a:srgbClr val="000000"/>
                </a:solidFill>
                <a:effectLst/>
                <a:latin typeface="Arial" panose="020B0604020202020204" pitchFamily="34" charset="0"/>
                <a:cs typeface="Arial" panose="020B0604020202020204" pitchFamily="34" charset="0"/>
              </a:rPr>
              <a:t>is needed.</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Consider </a:t>
            </a:r>
            <a:r>
              <a:rPr lang="en-US" sz="1200" b="1" i="0" u="none" strike="noStrike" dirty="0">
                <a:solidFill>
                  <a:srgbClr val="000000"/>
                </a:solidFill>
                <a:effectLst/>
                <a:latin typeface="Arial" panose="020B0604020202020204" pitchFamily="34" charset="0"/>
                <a:cs typeface="Arial" panose="020B0604020202020204" pitchFamily="34" charset="0"/>
              </a:rPr>
              <a:t>home visits </a:t>
            </a:r>
            <a:r>
              <a:rPr lang="en-US" sz="1200" b="0" i="0" u="none" strike="noStrike" dirty="0">
                <a:solidFill>
                  <a:srgbClr val="000000"/>
                </a:solidFill>
                <a:effectLst/>
                <a:latin typeface="Arial" panose="020B0604020202020204" pitchFamily="34" charset="0"/>
                <a:cs typeface="Arial" panose="020B0604020202020204" pitchFamily="34" charset="0"/>
              </a:rPr>
              <a:t>if targeting PPFP adoption among first-time, young parents.</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Programs targeting </a:t>
            </a:r>
            <a:r>
              <a:rPr lang="en-US" sz="1200" b="1" i="0" u="none" strike="noStrike" dirty="0">
                <a:solidFill>
                  <a:srgbClr val="000000"/>
                </a:solidFill>
                <a:effectLst/>
                <a:latin typeface="Arial" panose="020B0604020202020204" pitchFamily="34" charset="0"/>
                <a:cs typeface="Arial" panose="020B0604020202020204" pitchFamily="34" charset="0"/>
              </a:rPr>
              <a:t>young married women and adolescents </a:t>
            </a:r>
            <a:r>
              <a:rPr lang="en-US" sz="1200" b="0" i="0" u="none" strike="noStrike" dirty="0">
                <a:solidFill>
                  <a:srgbClr val="000000"/>
                </a:solidFill>
                <a:effectLst/>
                <a:latin typeface="Arial" panose="020B0604020202020204" pitchFamily="34" charset="0"/>
                <a:cs typeface="Arial" panose="020B0604020202020204" pitchFamily="34" charset="0"/>
              </a:rPr>
              <a:t>have found value in using home visits or community group engagement.</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Need to carefully </a:t>
            </a:r>
            <a:r>
              <a:rPr lang="en-US" sz="1200" b="1" i="0" u="none" strike="noStrike" dirty="0">
                <a:solidFill>
                  <a:srgbClr val="000000"/>
                </a:solidFill>
                <a:effectLst/>
                <a:latin typeface="Arial" panose="020B0604020202020204" pitchFamily="34" charset="0"/>
                <a:cs typeface="Arial" panose="020B0604020202020204" pitchFamily="34" charset="0"/>
              </a:rPr>
              <a:t>test strategies for approaching and counseling </a:t>
            </a:r>
            <a:r>
              <a:rPr lang="en-US" sz="1200" b="0" i="0" u="none" strike="noStrike" dirty="0">
                <a:solidFill>
                  <a:srgbClr val="000000"/>
                </a:solidFill>
                <a:effectLst/>
                <a:latin typeface="Arial" panose="020B0604020202020204" pitchFamily="34" charset="0"/>
                <a:cs typeface="Arial" panose="020B0604020202020204" pitchFamily="34" charset="0"/>
              </a:rPr>
              <a:t>young married women, </a:t>
            </a:r>
            <a:r>
              <a:rPr lang="en-US" sz="1200" b="1" i="0" u="none" strike="noStrike" dirty="0">
                <a:solidFill>
                  <a:srgbClr val="000000"/>
                </a:solidFill>
                <a:effectLst/>
                <a:latin typeface="Arial" panose="020B0604020202020204" pitchFamily="34" charset="0"/>
                <a:cs typeface="Arial" panose="020B0604020202020204" pitchFamily="34" charset="0"/>
              </a:rPr>
              <a:t>as well as their parents and senior women </a:t>
            </a:r>
            <a:r>
              <a:rPr lang="en-US" sz="1200" b="0" i="0" u="none" strike="noStrike" dirty="0">
                <a:solidFill>
                  <a:srgbClr val="000000"/>
                </a:solidFill>
                <a:effectLst/>
                <a:latin typeface="Arial" panose="020B0604020202020204" pitchFamily="34" charset="0"/>
                <a:cs typeface="Arial" panose="020B0604020202020204" pitchFamily="34" charset="0"/>
              </a:rPr>
              <a:t>in the household.</a:t>
            </a:r>
          </a:p>
          <a:p>
            <a:pPr marL="171450" lvl="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Offer the </a:t>
            </a:r>
            <a:r>
              <a:rPr lang="en-US" sz="1200" b="1" i="0" u="none" strike="noStrike" dirty="0">
                <a:solidFill>
                  <a:srgbClr val="000000"/>
                </a:solidFill>
                <a:effectLst/>
                <a:latin typeface="Arial" panose="020B0604020202020204" pitchFamily="34" charset="0"/>
                <a:cs typeface="Arial" panose="020B0604020202020204" pitchFamily="34" charset="0"/>
              </a:rPr>
              <a:t>broadest range of contraceptive methods </a:t>
            </a:r>
            <a:r>
              <a:rPr lang="en-US" sz="1200" b="0" i="0" u="none" strike="noStrike" dirty="0">
                <a:solidFill>
                  <a:srgbClr val="000000"/>
                </a:solidFill>
                <a:effectLst/>
                <a:latin typeface="Arial" panose="020B0604020202020204" pitchFamily="34" charset="0"/>
                <a:cs typeface="Arial" panose="020B0604020202020204" pitchFamily="34" charset="0"/>
              </a:rPr>
              <a:t>possible and make them available prior to maternity discharge.</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Institutions that demonstrate marked improvements in postpartum contraceptive uptake did so by </a:t>
            </a:r>
            <a:r>
              <a:rPr lang="en-US" sz="1200" b="1" i="0" u="none" strike="noStrike" dirty="0">
                <a:solidFill>
                  <a:srgbClr val="000000"/>
                </a:solidFill>
                <a:effectLst/>
                <a:latin typeface="Arial" panose="020B0604020202020204" pitchFamily="34" charset="0"/>
                <a:cs typeface="Arial" panose="020B0604020202020204" pitchFamily="34" charset="0"/>
              </a:rPr>
              <a:t>expanding the method mix </a:t>
            </a:r>
            <a:r>
              <a:rPr lang="en-US" sz="1200" b="0" i="0" u="none" strike="noStrike" dirty="0">
                <a:solidFill>
                  <a:srgbClr val="000000"/>
                </a:solidFill>
                <a:effectLst/>
                <a:latin typeface="Arial" panose="020B0604020202020204" pitchFamily="34" charset="0"/>
                <a:cs typeface="Arial" panose="020B0604020202020204" pitchFamily="34" charset="0"/>
              </a:rPr>
              <a:t>and by </a:t>
            </a:r>
            <a:r>
              <a:rPr lang="en-US" sz="1200" b="1" i="0" u="none" strike="noStrike" dirty="0">
                <a:solidFill>
                  <a:srgbClr val="000000"/>
                </a:solidFill>
                <a:effectLst/>
                <a:latin typeface="Arial" panose="020B0604020202020204" pitchFamily="34" charset="0"/>
                <a:cs typeface="Arial" panose="020B0604020202020204" pitchFamily="34" charset="0"/>
              </a:rPr>
              <a:t>focusing on method adoption during the pre-discharge period</a:t>
            </a:r>
            <a:r>
              <a:rPr lang="en-US" sz="1200" b="0" i="0" u="none" strike="noStrike" dirty="0">
                <a:solidFill>
                  <a:srgbClr val="000000"/>
                </a:solidFill>
                <a:effectLst/>
                <a:latin typeface="Arial" panose="020B0604020202020204" pitchFamily="34" charset="0"/>
                <a:cs typeface="Arial" panose="020B0604020202020204" pitchFamily="34" charset="0"/>
              </a:rPr>
              <a:t>.</a:t>
            </a:r>
          </a:p>
          <a:p>
            <a:pPr marL="171450" lvl="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Consider </a:t>
            </a:r>
            <a:r>
              <a:rPr lang="en-US" sz="1200" b="1" i="0" u="none" strike="noStrike" dirty="0">
                <a:solidFill>
                  <a:srgbClr val="000000"/>
                </a:solidFill>
                <a:effectLst/>
                <a:latin typeface="Arial" panose="020B0604020202020204" pitchFamily="34" charset="0"/>
                <a:cs typeface="Arial" panose="020B0604020202020204" pitchFamily="34" charset="0"/>
              </a:rPr>
              <a:t>leveraging antenatal care visits </a:t>
            </a:r>
            <a:r>
              <a:rPr lang="en-US" sz="1200" b="0" i="0" u="none" strike="noStrike" dirty="0">
                <a:solidFill>
                  <a:srgbClr val="000000"/>
                </a:solidFill>
                <a:effectLst/>
                <a:latin typeface="Arial" panose="020B0604020202020204" pitchFamily="34" charset="0"/>
                <a:cs typeface="Arial" panose="020B0604020202020204" pitchFamily="34" charset="0"/>
              </a:rPr>
              <a:t>to educate clients on contraception.</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Allows women to fully </a:t>
            </a:r>
            <a:r>
              <a:rPr lang="en-US" sz="1200" b="1" i="0" u="none" strike="noStrike" dirty="0">
                <a:solidFill>
                  <a:srgbClr val="000000"/>
                </a:solidFill>
                <a:effectLst/>
                <a:latin typeface="Arial" panose="020B0604020202020204" pitchFamily="34" charset="0"/>
                <a:cs typeface="Arial" panose="020B0604020202020204" pitchFamily="34" charset="0"/>
              </a:rPr>
              <a:t>explore their intentions</a:t>
            </a:r>
            <a:r>
              <a:rPr lang="en-US" sz="1200" b="0" i="0" u="none" strike="noStrike" dirty="0">
                <a:solidFill>
                  <a:srgbClr val="000000"/>
                </a:solidFill>
                <a:effectLst/>
                <a:latin typeface="Arial" panose="020B0604020202020204" pitchFamily="34" charset="0"/>
                <a:cs typeface="Arial" panose="020B0604020202020204" pitchFamily="34" charset="0"/>
              </a:rPr>
              <a:t> and to </a:t>
            </a:r>
            <a:r>
              <a:rPr lang="en-US" sz="1200" b="1" i="0" u="none" strike="noStrike" dirty="0">
                <a:solidFill>
                  <a:srgbClr val="000000"/>
                </a:solidFill>
                <a:effectLst/>
                <a:latin typeface="Arial" panose="020B0604020202020204" pitchFamily="34" charset="0"/>
                <a:cs typeface="Arial" panose="020B0604020202020204" pitchFamily="34" charset="0"/>
              </a:rPr>
              <a:t>make an informed decision about contraception </a:t>
            </a:r>
            <a:r>
              <a:rPr lang="en-US" sz="1200" b="0" i="0" u="none" strike="noStrike" dirty="0">
                <a:solidFill>
                  <a:srgbClr val="000000"/>
                </a:solidFill>
                <a:effectLst/>
                <a:latin typeface="Arial" panose="020B0604020202020204" pitchFamily="34" charset="0"/>
                <a:cs typeface="Arial" panose="020B0604020202020204" pitchFamily="34" charset="0"/>
              </a:rPr>
              <a:t>before delivery.</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May be particularly </a:t>
            </a:r>
            <a:r>
              <a:rPr lang="en-US" sz="1200" b="1" i="0" u="none" strike="noStrike" dirty="0">
                <a:solidFill>
                  <a:srgbClr val="000000"/>
                </a:solidFill>
                <a:effectLst/>
                <a:latin typeface="Arial" panose="020B0604020202020204" pitchFamily="34" charset="0"/>
                <a:cs typeface="Arial" panose="020B0604020202020204" pitchFamily="34" charset="0"/>
              </a:rPr>
              <a:t>helpful if introducing IUD or sterilization </a:t>
            </a:r>
            <a:r>
              <a:rPr lang="en-US" sz="1200" b="0" i="0" u="none" strike="noStrike" dirty="0">
                <a:solidFill>
                  <a:srgbClr val="000000"/>
                </a:solidFill>
                <a:effectLst/>
                <a:latin typeface="Arial" panose="020B0604020202020204" pitchFamily="34" charset="0"/>
                <a:cs typeface="Arial" panose="020B0604020202020204" pitchFamily="34" charset="0"/>
              </a:rPr>
              <a:t>as women often need more time to consider and discuss these options with their partners.</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217953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Plan for contraceptive uptake later during the postpartum period.</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The </a:t>
            </a:r>
            <a:r>
              <a:rPr lang="en-US" sz="1200" b="1" i="0" u="none" strike="noStrike" dirty="0">
                <a:solidFill>
                  <a:srgbClr val="000000"/>
                </a:solidFill>
                <a:effectLst/>
                <a:latin typeface="Arial" panose="020B0604020202020204" pitchFamily="34" charset="0"/>
                <a:cs typeface="Arial" panose="020B0604020202020204" pitchFamily="34" charset="0"/>
              </a:rPr>
              <a:t>PPFP counseling session is an opportunity to make a plan </a:t>
            </a:r>
            <a:r>
              <a:rPr lang="en-US" sz="1200" b="0" i="0" u="none" strike="noStrike" dirty="0">
                <a:solidFill>
                  <a:srgbClr val="000000"/>
                </a:solidFill>
                <a:effectLst/>
                <a:latin typeface="Arial" panose="020B0604020202020204" pitchFamily="34" charset="0"/>
                <a:cs typeface="Arial" panose="020B0604020202020204" pitchFamily="34" charset="0"/>
              </a:rPr>
              <a:t>for returning to a facility for postnatal care and immunization.</a:t>
            </a:r>
          </a:p>
          <a:p>
            <a:pPr marL="628650" lvl="1" indent="-1714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cs typeface="Arial" panose="020B0604020202020204" pitchFamily="34" charset="0"/>
              </a:rPr>
              <a:t>Immunization services tend to reach high coverage</a:t>
            </a:r>
            <a:r>
              <a:rPr lang="en-US" sz="1200" b="0" i="0" u="none" strike="noStrike" dirty="0">
                <a:solidFill>
                  <a:srgbClr val="000000"/>
                </a:solidFill>
                <a:effectLst/>
                <a:latin typeface="Arial" panose="020B0604020202020204" pitchFamily="34" charset="0"/>
                <a:cs typeface="Arial" panose="020B0604020202020204" pitchFamily="34" charset="0"/>
              </a:rPr>
              <a:t> and provide a </a:t>
            </a:r>
            <a:r>
              <a:rPr lang="en-US" sz="1200" b="1" i="0" u="none" strike="noStrike" dirty="0">
                <a:solidFill>
                  <a:srgbClr val="000000"/>
                </a:solidFill>
                <a:effectLst/>
                <a:latin typeface="Arial" panose="020B0604020202020204" pitchFamily="34" charset="0"/>
                <a:cs typeface="Arial" panose="020B0604020202020204" pitchFamily="34" charset="0"/>
              </a:rPr>
              <a:t>possible platform for linking or integrating family planning services</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please copy and paste this link into your web browser to visit the related HIP brief about</a:t>
            </a:r>
            <a:r>
              <a:rPr lang="en-US" sz="1200" b="1"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a:solidFill>
                  <a:srgbClr val="000000"/>
                </a:solidFill>
                <a:effectLst/>
                <a:latin typeface="Arial" panose="020B0604020202020204" pitchFamily="34" charset="0"/>
                <a:cs typeface="Arial" panose="020B0604020202020204" pitchFamily="34" charset="0"/>
              </a:rPr>
              <a:t>Family Planning and Immunization: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https://www.fphighimpactpractices.org/briefs/family-planning-and-immunization-integration/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171450" lvl="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Ensure </a:t>
            </a:r>
            <a:r>
              <a:rPr lang="en-US" sz="1200" b="1" i="0" u="none" strike="noStrike" dirty="0">
                <a:solidFill>
                  <a:srgbClr val="000000"/>
                </a:solidFill>
                <a:effectLst/>
                <a:latin typeface="Arial" panose="020B0604020202020204" pitchFamily="34" charset="0"/>
                <a:cs typeface="Arial" panose="020B0604020202020204" pitchFamily="34" charset="0"/>
              </a:rPr>
              <a:t>adequate staff, equipment, and supplies</a:t>
            </a:r>
            <a:r>
              <a:rPr lang="en-US" sz="1200" b="0" i="0" u="none" strike="noStrike" dirty="0">
                <a:solidFill>
                  <a:srgbClr val="000000"/>
                </a:solidFill>
                <a:effectLst/>
                <a:latin typeface="Arial" panose="020B0604020202020204" pitchFamily="34" charset="0"/>
                <a:cs typeface="Arial" panose="020B0604020202020204" pitchFamily="34" charset="0"/>
              </a:rPr>
              <a:t>, and if possible, ensure their availability 24 hours a day, 7 days a week.</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May entail </a:t>
            </a:r>
            <a:r>
              <a:rPr lang="en-US" sz="1200" b="1" i="0" u="none" strike="noStrike" dirty="0">
                <a:solidFill>
                  <a:srgbClr val="000000"/>
                </a:solidFill>
                <a:effectLst/>
                <a:latin typeface="Arial" panose="020B0604020202020204" pitchFamily="34" charset="0"/>
                <a:cs typeface="Arial" panose="020B0604020202020204" pitchFamily="34" charset="0"/>
              </a:rPr>
              <a:t>making PPFP-trained providers available on call </a:t>
            </a:r>
            <a:r>
              <a:rPr lang="en-US" sz="1200" b="0" i="0" u="none" strike="noStrike" dirty="0">
                <a:solidFill>
                  <a:srgbClr val="000000"/>
                </a:solidFill>
                <a:effectLst/>
                <a:latin typeface="Arial" panose="020B0604020202020204" pitchFamily="34" charset="0"/>
                <a:cs typeface="Arial" panose="020B0604020202020204" pitchFamily="34" charset="0"/>
              </a:rPr>
              <a:t>at nights or on weekends.</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Conducting </a:t>
            </a:r>
            <a:r>
              <a:rPr lang="en-US" sz="1200" b="1" i="0" u="none" strike="noStrike" dirty="0">
                <a:solidFill>
                  <a:srgbClr val="000000"/>
                </a:solidFill>
                <a:effectLst/>
                <a:latin typeface="Arial" panose="020B0604020202020204" pitchFamily="34" charset="0"/>
                <a:cs typeface="Arial" panose="020B0604020202020204" pitchFamily="34" charset="0"/>
              </a:rPr>
              <a:t>whole-site orientations </a:t>
            </a:r>
            <a:r>
              <a:rPr lang="en-US" sz="1200" b="0" i="0" u="none" strike="noStrike" dirty="0">
                <a:solidFill>
                  <a:srgbClr val="000000"/>
                </a:solidFill>
                <a:effectLst/>
                <a:latin typeface="Arial" panose="020B0604020202020204" pitchFamily="34" charset="0"/>
                <a:cs typeface="Arial" panose="020B0604020202020204" pitchFamily="34" charset="0"/>
              </a:rPr>
              <a:t>helps ensure that even staff who have not been trained or do not possess a clinical background can support PPFP.</a:t>
            </a:r>
          </a:p>
          <a:p>
            <a:pPr marL="628650" lvl="1" indent="-1714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cs typeface="Arial" panose="020B0604020202020204" pitchFamily="34" charset="0"/>
              </a:rPr>
              <a:t>Pre-position supplies </a:t>
            </a:r>
            <a:r>
              <a:rPr lang="en-US" sz="1200" b="0" i="0" u="none" strike="noStrike" dirty="0">
                <a:solidFill>
                  <a:srgbClr val="000000"/>
                </a:solidFill>
                <a:effectLst/>
                <a:latin typeface="Arial" panose="020B0604020202020204" pitchFamily="34" charset="0"/>
                <a:cs typeface="Arial" panose="020B0604020202020204" pitchFamily="34" charset="0"/>
              </a:rPr>
              <a:t>and organize client flow </a:t>
            </a:r>
            <a:r>
              <a:rPr lang="en-US" sz="1200" b="1" i="0" u="none" strike="noStrike" dirty="0">
                <a:solidFill>
                  <a:srgbClr val="000000"/>
                </a:solidFill>
                <a:effectLst/>
                <a:latin typeface="Arial" panose="020B0604020202020204" pitchFamily="34" charset="0"/>
                <a:cs typeface="Arial" panose="020B0604020202020204" pitchFamily="34" charset="0"/>
              </a:rPr>
              <a:t>to identify appropriate space for counseling</a:t>
            </a:r>
            <a:r>
              <a:rPr lang="en-US" sz="1200" b="0" i="0" u="none" strike="noStrike" dirty="0">
                <a:solidFill>
                  <a:srgbClr val="000000"/>
                </a:solidFill>
                <a:effectLst/>
                <a:latin typeface="Arial" panose="020B0604020202020204" pitchFamily="34" charset="0"/>
                <a:cs typeface="Arial" panose="020B0604020202020204" pitchFamily="34" charset="0"/>
              </a:rPr>
              <a:t>.</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please copy and paste this link into your web browser to visit the related HIP brief about Supply Chain Management: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https://www.fphighimpactpractices.org/briefs/supply-chain-management/</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1569524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Do not forget </a:t>
            </a:r>
            <a:r>
              <a:rPr lang="en-US" sz="1200" b="1" i="0" u="none" strike="noStrike" dirty="0">
                <a:solidFill>
                  <a:srgbClr val="000000"/>
                </a:solidFill>
                <a:effectLst/>
                <a:latin typeface="Arial" panose="020B0604020202020204" pitchFamily="34" charset="0"/>
                <a:cs typeface="Arial" panose="020B0604020202020204" pitchFamily="34" charset="0"/>
              </a:rPr>
              <a:t>men.</a:t>
            </a:r>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Can </a:t>
            </a:r>
            <a:r>
              <a:rPr lang="en-US" sz="1200" b="1" i="0" u="none" strike="noStrike" dirty="0">
                <a:solidFill>
                  <a:srgbClr val="000000"/>
                </a:solidFill>
                <a:effectLst/>
                <a:latin typeface="Arial" panose="020B0604020202020204" pitchFamily="34" charset="0"/>
                <a:cs typeface="Arial" panose="020B0604020202020204" pitchFamily="34" charset="0"/>
              </a:rPr>
              <a:t>reduce the occurrence of postpartum depression</a:t>
            </a:r>
            <a:r>
              <a:rPr lang="en-US" sz="1200" b="0" i="0" u="none" strike="noStrike" dirty="0">
                <a:solidFill>
                  <a:srgbClr val="000000"/>
                </a:solidFill>
                <a:effectLst/>
                <a:latin typeface="Arial" panose="020B0604020202020204" pitchFamily="34" charset="0"/>
                <a:cs typeface="Arial" panose="020B0604020202020204" pitchFamily="34" charset="0"/>
              </a:rPr>
              <a:t> and improve use of maternal health services.</a:t>
            </a:r>
          </a:p>
          <a:p>
            <a:pPr marL="628650" lvl="1" indent="-1714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cs typeface="Arial" panose="020B0604020202020204" pitchFamily="34" charset="0"/>
              </a:rPr>
              <a:t>Inequitable gender norms have a powerful effect on women’s ability to make and act on decisions about birth spacing and limiting.</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Providing men and women the opportunity to engage in family planning discussions as part of maternity care – together or separately – </a:t>
            </a:r>
            <a:r>
              <a:rPr lang="en-US" sz="1200" b="1" i="0" u="none" strike="noStrike" dirty="0">
                <a:solidFill>
                  <a:srgbClr val="000000"/>
                </a:solidFill>
                <a:effectLst/>
                <a:latin typeface="Arial" panose="020B0604020202020204" pitchFamily="34" charset="0"/>
                <a:cs typeface="Arial" panose="020B0604020202020204" pitchFamily="34" charset="0"/>
              </a:rPr>
              <a:t>can directly address these inequitable norms </a:t>
            </a:r>
            <a:r>
              <a:rPr lang="en-US" sz="1200" b="0" i="0" u="none" strike="noStrike" dirty="0">
                <a:solidFill>
                  <a:srgbClr val="000000"/>
                </a:solidFill>
                <a:effectLst/>
                <a:latin typeface="Arial" panose="020B0604020202020204" pitchFamily="34" charset="0"/>
                <a:cs typeface="Arial" panose="020B0604020202020204" pitchFamily="34" charset="0"/>
              </a:rPr>
              <a:t>and </a:t>
            </a:r>
            <a:r>
              <a:rPr lang="en-US" sz="1200" b="1" i="0" u="none" strike="noStrike" dirty="0">
                <a:solidFill>
                  <a:srgbClr val="000000"/>
                </a:solidFill>
                <a:effectLst/>
                <a:latin typeface="Arial" panose="020B0604020202020204" pitchFamily="34" charset="0"/>
                <a:cs typeface="Arial" panose="020B0604020202020204" pitchFamily="34" charset="0"/>
              </a:rPr>
              <a:t>create space for joint decision-making </a:t>
            </a:r>
            <a:r>
              <a:rPr lang="en-US" sz="1200" b="0" i="0" u="none" strike="noStrike" dirty="0">
                <a:solidFill>
                  <a:srgbClr val="000000"/>
                </a:solidFill>
                <a:effectLst/>
                <a:latin typeface="Arial" panose="020B0604020202020204" pitchFamily="34" charset="0"/>
                <a:cs typeface="Arial" panose="020B0604020202020204" pitchFamily="34" charset="0"/>
              </a:rPr>
              <a:t>for effective use of family planning.</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please </a:t>
            </a:r>
            <a:r>
              <a:rPr lang="en-US" sz="1200" dirty="0">
                <a:latin typeface="Arial" panose="020B0604020202020204" pitchFamily="34" charset="0"/>
                <a:cs typeface="Arial" panose="020B0604020202020204" pitchFamily="34" charset="0"/>
              </a:rPr>
              <a:t>copy and paste this link into your web browser to </a:t>
            </a:r>
            <a:r>
              <a:rPr lang="en-US" sz="1200" b="0" i="0" u="none" strike="noStrike" dirty="0">
                <a:solidFill>
                  <a:srgbClr val="000000"/>
                </a:solidFill>
                <a:effectLst/>
                <a:latin typeface="Arial" panose="020B0604020202020204" pitchFamily="34" charset="0"/>
                <a:cs typeface="Arial" panose="020B0604020202020204" pitchFamily="34" charset="0"/>
              </a:rPr>
              <a:t>visit the HIP strategic planning guide on Engaging Men and Boys in Family Planning: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https://www.fphighimpactpractices.org/guides/engaging-men-and-boys-in-family-planning/</a:t>
            </a:r>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171450" lvl="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Encourage </a:t>
            </a:r>
            <a:r>
              <a:rPr lang="en-US" sz="1200" b="1" i="0" u="none" strike="noStrike" dirty="0">
                <a:solidFill>
                  <a:srgbClr val="000000"/>
                </a:solidFill>
                <a:effectLst/>
                <a:latin typeface="Arial" panose="020B0604020202020204" pitchFamily="34" charset="0"/>
                <a:cs typeface="Arial" panose="020B0604020202020204" pitchFamily="34" charset="0"/>
              </a:rPr>
              <a:t>facility leadership </a:t>
            </a:r>
            <a:r>
              <a:rPr lang="en-US" sz="1200" b="0" i="0" u="none" strike="noStrike" dirty="0">
                <a:solidFill>
                  <a:srgbClr val="000000"/>
                </a:solidFill>
                <a:effectLst/>
                <a:latin typeface="Arial" panose="020B0604020202020204" pitchFamily="34" charset="0"/>
                <a:cs typeface="Arial" panose="020B0604020202020204" pitchFamily="34" charset="0"/>
              </a:rPr>
              <a:t>and adjust management practices based on facility size.</a:t>
            </a:r>
            <a:endParaRPr lang="en-US" sz="1200" b="0" i="0" u="sng" strike="noStrike" dirty="0">
              <a:solidFill>
                <a:srgbClr val="000000"/>
              </a:solidFill>
              <a:effectLst/>
              <a:latin typeface="Arial" panose="020B0604020202020204" pitchFamily="34" charset="0"/>
              <a:cs typeface="Arial" panose="020B0604020202020204" pitchFamily="34" charset="0"/>
            </a:endParaRPr>
          </a:p>
          <a:p>
            <a:pPr marL="628650" lvl="1" indent="-1714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cs typeface="Arial" panose="020B0604020202020204" pitchFamily="34" charset="0"/>
              </a:rPr>
              <a:t>Larger facilities may require more intensive engagement of staff </a:t>
            </a:r>
            <a:r>
              <a:rPr lang="en-US" sz="1200" b="0" i="0" u="none" strike="noStrike" dirty="0">
                <a:solidFill>
                  <a:srgbClr val="000000"/>
                </a:solidFill>
                <a:effectLst/>
                <a:latin typeface="Arial" panose="020B0604020202020204" pitchFamily="34" charset="0"/>
                <a:cs typeface="Arial" panose="020B0604020202020204" pitchFamily="34" charset="0"/>
              </a:rPr>
              <a:t>than smaller facilities to achieve similar output.</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In the International Postpartum Family Planning Program, </a:t>
            </a:r>
            <a:r>
              <a:rPr lang="en-US" sz="1200" b="1" i="0" u="none" strike="noStrike" dirty="0">
                <a:solidFill>
                  <a:srgbClr val="000000"/>
                </a:solidFill>
                <a:effectLst/>
                <a:latin typeface="Arial" panose="020B0604020202020204" pitchFamily="34" charset="0"/>
                <a:cs typeface="Arial" panose="020B0604020202020204" pitchFamily="34" charset="0"/>
              </a:rPr>
              <a:t>small facilities with motivated providers demonstrated the highest rate of postpartum contraceptive uptake</a:t>
            </a:r>
            <a:r>
              <a:rPr lang="en-US" sz="1200" b="0" i="0" u="none" strike="noStrike" dirty="0">
                <a:solidFill>
                  <a:srgbClr val="000000"/>
                </a:solidFill>
                <a:effectLst/>
                <a:latin typeface="Arial" panose="020B0604020202020204" pitchFamily="34" charset="0"/>
                <a:cs typeface="Arial" panose="020B0604020202020204" pitchFamily="34" charset="0"/>
              </a:rPr>
              <a: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please </a:t>
            </a:r>
            <a:r>
              <a:rPr lang="en-US" sz="1200" dirty="0">
                <a:latin typeface="Arial" panose="020B0604020202020204" pitchFamily="34" charset="0"/>
                <a:cs typeface="Arial" panose="020B0604020202020204" pitchFamily="34" charset="0"/>
              </a:rPr>
              <a:t>copy and paste this link into your web browser to </a:t>
            </a:r>
            <a:r>
              <a:rPr lang="en-US" sz="1200" b="0" i="0" u="none" strike="noStrike" dirty="0">
                <a:solidFill>
                  <a:srgbClr val="000000"/>
                </a:solidFill>
                <a:effectLst/>
                <a:latin typeface="Arial" panose="020B0604020202020204" pitchFamily="34" charset="0"/>
                <a:cs typeface="Arial" panose="020B0604020202020204" pitchFamily="34" charset="0"/>
              </a:rPr>
              <a:t>visit the HIP brief on Leaders and Managers: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https://www.fphighimpactpractices.org/briefs/leaders-and-managers/</a:t>
            </a: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3961411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1E1E1E"/>
                </a:solidFill>
                <a:latin typeface="Arial" panose="020B0604020202020204" pitchFamily="34" charset="0"/>
                <a:cs typeface="Arial" panose="020B0604020202020204" pitchFamily="34" charset="0"/>
              </a:rPr>
              <a:t>Compendium of WHO Recommendations for Postpartum Family Planning</a:t>
            </a:r>
            <a:r>
              <a:rPr lang="en-US" sz="1200" b="0" i="1" u="none" strike="noStrike" baseline="0" dirty="0">
                <a:solidFill>
                  <a:srgbClr val="1E1E1E"/>
                </a:solidFill>
                <a:latin typeface="Arial" panose="020B0604020202020204" pitchFamily="34" charset="0"/>
                <a:cs typeface="Arial" panose="020B0604020202020204" pitchFamily="34" charset="0"/>
              </a:rPr>
              <a:t> </a:t>
            </a:r>
            <a:r>
              <a:rPr lang="en-US" sz="1200" b="0" i="0" u="none" strike="noStrike" baseline="0" dirty="0">
                <a:solidFill>
                  <a:srgbClr val="1E1E1E"/>
                </a:solidFill>
                <a:latin typeface="Arial" panose="020B0604020202020204" pitchFamily="34" charset="0"/>
                <a:cs typeface="Arial" panose="020B0604020202020204" pitchFamily="34" charset="0"/>
              </a:rPr>
              <a:t>is a web-based tool that integrates core WHO guidance to guide women through their family planning decision-making during the first year postpartum. </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K4Health Postpartum Family Planning (PPFP) Toolkit</a:t>
            </a:r>
            <a:r>
              <a:rPr lang="en-US" sz="1200" b="0" i="1" u="none" strike="noStrike" baseline="0" dirty="0">
                <a:solidFill>
                  <a:srgbClr val="1E1E1E"/>
                </a:solidFill>
                <a:latin typeface="Arial" panose="020B0604020202020204" pitchFamily="34" charset="0"/>
                <a:cs typeface="Arial" panose="020B0604020202020204" pitchFamily="34" charset="0"/>
              </a:rPr>
              <a:t> </a:t>
            </a:r>
            <a:r>
              <a:rPr lang="en-US" sz="1200" b="0" i="0" u="none" strike="noStrike" baseline="0" dirty="0">
                <a:solidFill>
                  <a:srgbClr val="1E1E1E"/>
                </a:solidFill>
                <a:latin typeface="Arial" panose="020B0604020202020204" pitchFamily="34" charset="0"/>
                <a:cs typeface="Arial" panose="020B0604020202020204" pitchFamily="34" charset="0"/>
              </a:rPr>
              <a:t>provides a comprehensive collection of best practices and evidence-based tools and documents on PPFP. </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Programming Strategies for Postpartum Family Planning</a:t>
            </a:r>
            <a:r>
              <a:rPr lang="en-US" sz="1200" b="0" i="0" u="none" strike="noStrike" baseline="0" dirty="0">
                <a:solidFill>
                  <a:srgbClr val="1E1E1E"/>
                </a:solidFill>
                <a:latin typeface="Arial" panose="020B0604020202020204" pitchFamily="34" charset="0"/>
                <a:cs typeface="Arial" panose="020B0604020202020204" pitchFamily="34" charset="0"/>
              </a:rPr>
              <a:t> is a resource for program planners and managers when designing interventions to integrate PPFP into national and subnational strategies. </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Service Communication Case Study: Bangladesh: Behavioral Maintenance and Follow-Up</a:t>
            </a:r>
            <a:r>
              <a:rPr lang="en-US" sz="1200" b="0" i="0" u="none" strike="noStrike" baseline="0" dirty="0">
                <a:solidFill>
                  <a:srgbClr val="1E1E1E"/>
                </a:solidFill>
                <a:latin typeface="Arial" panose="020B0604020202020204" pitchFamily="34" charset="0"/>
                <a:cs typeface="Arial" panose="020B0604020202020204" pitchFamily="34" charset="0"/>
              </a:rPr>
              <a:t> is an example of a project that has successfully used social and behavior change communication via mHealth to communicate important information about pregnancy and the first year of a child’s life, including PPFP, to expecting and new mothers and their families. </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0" u="none" strike="noStrike" baseline="0" dirty="0">
                <a:solidFill>
                  <a:srgbClr val="1E1E1E"/>
                </a:solidFill>
                <a:latin typeface="Arial" panose="020B0604020202020204" pitchFamily="34" charset="0"/>
                <a:cs typeface="Arial" panose="020B0604020202020204" pitchFamily="34" charset="0"/>
              </a:rPr>
              <a:t>Bonus resource: Use of the WHO Guidelines &amp; Tools alongside service delivery High Impact Practices in family planning. </a:t>
            </a:r>
            <a:r>
              <a:rPr lang="en-US" sz="1200" b="0" i="0" dirty="0">
                <a:solidFill>
                  <a:srgbClr val="3E3F42"/>
                </a:solidFill>
                <a:effectLst/>
                <a:latin typeface="Arial" panose="020B0604020202020204" pitchFamily="34" charset="0"/>
                <a:cs typeface="Arial" panose="020B0604020202020204" pitchFamily="34" charset="0"/>
              </a:rPr>
              <a:t>The tool focuses on Service Delivery HIPs and selected WHO Guidelines related to family planning service delivery. The tool is intended to be a quick reference for program managers designing or implementing family planning programs. The tool can be used to help improve implementation of HIPs by illustrating how to incorporate WHO evidence-based guidelines and/or can be used to support advocacy efforts for HIPs by linking them with globally recognized and credible WHO Guidelines.</a:t>
            </a:r>
            <a:r>
              <a:rPr lang="en-US" sz="1200" b="1" i="0" u="none" strike="noStrike" baseline="0" dirty="0">
                <a:solidFill>
                  <a:srgbClr val="1E1E1E"/>
                </a:solidFill>
                <a:effectLst/>
                <a:latin typeface="Arial" panose="020B0604020202020204" pitchFamily="34" charset="0"/>
                <a:cs typeface="Arial" panose="020B0604020202020204" pitchFamily="34" charset="0"/>
              </a:rPr>
              <a:t> </a:t>
            </a:r>
            <a:r>
              <a:rPr lang="en-US" sz="1200" b="0" i="0" u="none" strike="noStrike" baseline="0" dirty="0">
                <a:solidFill>
                  <a:srgbClr val="1E1E1E"/>
                </a:solidFill>
                <a:effectLst/>
                <a:latin typeface="Arial" panose="020B0604020202020204" pitchFamily="34" charset="0"/>
                <a:cs typeface="Arial" panose="020B0604020202020204" pitchFamily="34" charset="0"/>
              </a:rPr>
              <a:t>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solidFill>
                  <a:srgbClr val="1E1E1E"/>
                </a:solidFill>
                <a:effectLst/>
                <a:latin typeface="Arial" panose="020B0604020202020204" pitchFamily="34" charset="0"/>
                <a:cs typeface="Arial" panose="020B0604020202020204" pitchFamily="34" charset="0"/>
              </a:rPr>
              <a:t> visit: </a:t>
            </a: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u="sng" dirty="0">
                <a:latin typeface="Arial" panose="020B0604020202020204" pitchFamily="34" charset="0"/>
                <a:cs typeface="Arial" panose="020B0604020202020204" pitchFamily="34" charset="0"/>
              </a:rPr>
              <a:t>https://www.fphighimpactpractices.org/ibp-who-matrix/</a:t>
            </a: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a:t>
            </a:r>
            <a:r>
              <a:rPr lang="en-US" b="1" dirty="0">
                <a:latin typeface="Arial" panose="020B0604020202020204" pitchFamily="34" charset="0"/>
                <a:cs typeface="Arial" panose="020B0604020202020204" pitchFamily="34" charset="0"/>
              </a:rPr>
              <a:t>HIPs Newsletter </a:t>
            </a:r>
            <a:r>
              <a:rPr lang="en-US" dirty="0">
                <a:latin typeface="Arial" panose="020B0604020202020204" pitchFamily="34" charset="0"/>
                <a:cs typeface="Arial" panose="020B0604020202020204" pitchFamily="34" charset="0"/>
              </a:rPr>
              <a:t>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a:t>
            </a:r>
            <a:r>
              <a:rPr lang="en-US" b="0" dirty="0">
                <a:latin typeface="Arial" panose="020B0604020202020204" pitchFamily="34" charset="0"/>
                <a:cs typeface="Arial" panose="020B0604020202020204" pitchFamily="34" charset="0"/>
              </a:rPr>
              <a:t>five areas of our website </a:t>
            </a:r>
            <a:r>
              <a:rPr lang="en-US" dirty="0">
                <a:latin typeface="Arial" panose="020B0604020202020204" pitchFamily="34" charset="0"/>
                <a:cs typeface="Arial" panose="020B0604020202020204" pitchFamily="34" charset="0"/>
              </a:rPr>
              <a:t>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a:t>
            </a:r>
            <a:r>
              <a:rPr lang="en-US" b="1" dirty="0">
                <a:latin typeface="Arial" panose="020B0604020202020204" pitchFamily="34" charset="0"/>
                <a:cs typeface="Arial" panose="020B0604020202020204" pitchFamily="34" charset="0"/>
              </a:rPr>
              <a:t>three parts</a:t>
            </a:r>
            <a:r>
              <a:rPr lang="en-US" dirty="0">
                <a:latin typeface="Arial" panose="020B0604020202020204" pitchFamily="34" charset="0"/>
                <a:cs typeface="Arial" panose="020B0604020202020204" pitchFamily="34" charset="0"/>
              </a:rPr>
              <a:t>: an Introduction to the High Impact Practices (HIPs) in Family Planning, Immediate Postpartum Family Planning (PPFP),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latin typeface="Arial" panose="020B0604020202020204" pitchFamily="34" charset="0"/>
                <a:cs typeface="Arial" panose="020B0604020202020204" pitchFamily="34" charset="0"/>
              </a:rPr>
            </a:br>
            <a:r>
              <a:rPr lang="en-US" sz="1200" b="0" i="0" dirty="0">
                <a:solidFill>
                  <a:srgbClr val="3E3F42"/>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rgbClr val="3E3F42"/>
              </a:solidFill>
              <a:effectLst/>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HIPs are identified based on demonstrated magnitude of </a:t>
            </a:r>
            <a:r>
              <a:rPr lang="en-US" sz="1200" b="0" i="1" u="none" strike="noStrike" baseline="0" dirty="0">
                <a:latin typeface="Arial" panose="020B0604020202020204" pitchFamily="34" charset="0"/>
                <a:cs typeface="Arial" panose="020B0604020202020204" pitchFamily="34" charset="0"/>
              </a:rPr>
              <a:t>impact </a:t>
            </a:r>
            <a:r>
              <a:rPr lang="en-US" sz="1200" b="0" i="0" u="none" strike="noStrike" baseline="0" dirty="0">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b="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rgbClr val="054A8E"/>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A 2-pager overview of the HIPs is available in an online and a downloadable PDF format here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Immediate PPFP is a service delivery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1E1E1E"/>
                </a:solidFill>
                <a:latin typeface="Arial" panose="020B0604020202020204" pitchFamily="34" charset="0"/>
                <a:cs typeface="Arial" panose="020B0604020202020204" pitchFamily="34" charset="0"/>
              </a:rPr>
              <a:t>This High Impact Practices in Family Planning (HIP) brief summarizes the evidence and provides implementation tips for proactively offering family planning as part of care during and immediately after childbirth, often referred to as the immediate postpartum period. </a:t>
            </a:r>
          </a:p>
          <a:p>
            <a:endParaRPr lang="en-US" sz="1800" b="0" i="0" u="none" strike="noStrike" baseline="0" dirty="0">
              <a:solidFill>
                <a:srgbClr val="1E1E1E"/>
              </a:solidFill>
              <a:latin typeface="Arial" panose="020B0604020202020204" pitchFamily="34" charset="0"/>
              <a:cs typeface="Arial" panose="020B0604020202020204" pitchFamily="34" charset="0"/>
            </a:endParaRPr>
          </a:p>
          <a:p>
            <a:r>
              <a:rPr lang="en-US" sz="1800" b="0" i="0" u="none" strike="noStrike" baseline="0" dirty="0">
                <a:latin typeface="Arial" panose="020B0604020202020204" pitchFamily="34" charset="0"/>
                <a:cs typeface="Arial" panose="020B0604020202020204" pitchFamily="34" charset="0"/>
              </a:rPr>
              <a:t>For more information about Service Delivery HIPs, please </a:t>
            </a:r>
            <a:r>
              <a:rPr lang="en-US" sz="1800" dirty="0"/>
              <a:t>copy and paste this link into your web browser to</a:t>
            </a:r>
            <a:r>
              <a:rPr lang="en-US" sz="1800" b="0" i="0" u="none" strike="noStrike" baseline="0" dirty="0">
                <a:latin typeface="Arial" panose="020B0604020202020204" pitchFamily="34" charset="0"/>
                <a:cs typeface="Arial" panose="020B0604020202020204" pitchFamily="34" charset="0"/>
              </a:rPr>
              <a:t> visit this matrix of tools developed by IBP/WHO: </a:t>
            </a:r>
            <a:r>
              <a:rPr lang="en-US" sz="1800" b="0" i="0" u="sng" strike="noStrike" baseline="0" dirty="0">
                <a:latin typeface="Arial" panose="020B0604020202020204" pitchFamily="34" charset="0"/>
                <a:cs typeface="Arial" panose="020B0604020202020204" pitchFamily="34" charset="0"/>
              </a:rPr>
              <a:t>https://www.fphighimpactpractices.org/ibp-who-matrix/</a:t>
            </a:r>
          </a:p>
          <a:p>
            <a:pPr marL="285750" indent="-285750">
              <a:buFontTx/>
              <a:buChar char="-"/>
            </a:pPr>
            <a:r>
              <a:rPr lang="en-US" sz="1800" b="0" i="0" u="none" strike="noStrike" baseline="0" dirty="0">
                <a:solidFill>
                  <a:srgbClr val="1E1E1E"/>
                </a:solidFill>
                <a:latin typeface="Arial" panose="020B0604020202020204" pitchFamily="34" charset="0"/>
                <a:cs typeface="Arial" panose="020B0604020202020204" pitchFamily="34" charset="0"/>
              </a:rPr>
              <a:t>These tools can be used in conjunction with Service Delivery HIPs. </a:t>
            </a:r>
          </a:p>
          <a:p>
            <a:pPr marL="285750" indent="-285750">
              <a:buFontTx/>
              <a:buChar char="-"/>
            </a:pPr>
            <a:r>
              <a:rPr lang="en-US" sz="1800" b="0" i="0" u="none" strike="noStrike" baseline="0" dirty="0">
                <a:solidFill>
                  <a:srgbClr val="1E1E1E"/>
                </a:solidFill>
                <a:latin typeface="Arial" panose="020B0604020202020204" pitchFamily="34" charset="0"/>
                <a:cs typeface="Arial" panose="020B0604020202020204" pitchFamily="34" charset="0"/>
              </a:rPr>
              <a:t>Available in online and downloadable PDF format.</a:t>
            </a:r>
          </a:p>
          <a:p>
            <a:pPr marL="0" indent="0">
              <a:buFontTx/>
              <a:buNone/>
            </a:pPr>
            <a:endParaRPr lang="en-US" sz="1800" b="0" i="0" u="none" strike="noStrike" baseline="0" dirty="0">
              <a:solidFill>
                <a:srgbClr val="1E1E1E"/>
              </a:solidFill>
              <a:latin typeface="Arial" panose="020B0604020202020204" pitchFamily="34" charset="0"/>
              <a:cs typeface="Arial" panose="020B0604020202020204" pitchFamily="34" charset="0"/>
            </a:endParaRPr>
          </a:p>
          <a:p>
            <a:r>
              <a:rPr lang="en-US" sz="1800" b="0" i="0" u="none" strike="noStrike" baseline="0" dirty="0">
                <a:solidFill>
                  <a:srgbClr val="1E1E1E"/>
                </a:solidFill>
                <a:latin typeface="Arial" panose="020B0604020202020204" pitchFamily="34" charset="0"/>
                <a:cs typeface="Arial" panose="020B0604020202020204" pitchFamily="34" charset="0"/>
              </a:rPr>
              <a:t>Did you know that we have a webinar recording and downloadable PDF presentation about this HIP? Please </a:t>
            </a:r>
            <a:r>
              <a:rPr lang="en-US" sz="1800" dirty="0"/>
              <a:t>copy and paste this link into your web browser to </a:t>
            </a:r>
            <a:r>
              <a:rPr lang="en-US" sz="1800" b="0" i="0" u="none" strike="noStrike" baseline="0" dirty="0">
                <a:solidFill>
                  <a:srgbClr val="1E1E1E"/>
                </a:solidFill>
                <a:latin typeface="Arial" panose="020B0604020202020204" pitchFamily="34" charset="0"/>
                <a:cs typeface="Arial" panose="020B0604020202020204" pitchFamily="34" charset="0"/>
              </a:rPr>
              <a:t>visit: </a:t>
            </a:r>
            <a:r>
              <a:rPr lang="en-US" sz="1800" b="0" i="0" u="sng" strike="noStrike" baseline="0" dirty="0">
                <a:solidFill>
                  <a:srgbClr val="1E1E1E"/>
                </a:solidFill>
                <a:latin typeface="Arial" panose="020B0604020202020204" pitchFamily="34" charset="0"/>
                <a:cs typeface="Arial" panose="020B0604020202020204" pitchFamily="34" charset="0"/>
              </a:rPr>
              <a:t>https://www.fphighimpactpractices.org/immediate-postpartum-family-planning-a-key-component-of-childbirth-care-webinar/</a:t>
            </a:r>
          </a:p>
          <a:p>
            <a:pPr marL="285750" indent="-285750">
              <a:buFontTx/>
              <a:buChar char="-"/>
            </a:pPr>
            <a:r>
              <a:rPr lang="en-US" sz="1800" b="0" i="0" u="none" strike="noStrike" baseline="0" dirty="0">
                <a:solidFill>
                  <a:srgbClr val="1E1E1E"/>
                </a:solidFill>
                <a:latin typeface="Arial" panose="020B0604020202020204" pitchFamily="34" charset="0"/>
                <a:cs typeface="Arial" panose="020B0604020202020204" pitchFamily="34" charset="0"/>
              </a:rPr>
              <a:t>This webinar contains recent implementation successes in several country contexts.</a:t>
            </a:r>
          </a:p>
          <a:p>
            <a:pPr marL="285750" indent="-285750">
              <a:buFontTx/>
              <a:buChar char="-"/>
            </a:pPr>
            <a:r>
              <a:rPr lang="en-US" sz="1800" b="0" i="0" u="none" strike="noStrike" baseline="0" dirty="0">
                <a:solidFill>
                  <a:srgbClr val="1E1E1E"/>
                </a:solidFill>
                <a:latin typeface="Arial" panose="020B0604020202020204" pitchFamily="34" charset="0"/>
                <a:cs typeface="Arial" panose="020B0604020202020204" pitchFamily="34" charset="0"/>
              </a:rPr>
              <a:t>Presenters include: </a:t>
            </a:r>
          </a:p>
          <a:p>
            <a:pPr marL="742950" lvl="1" indent="-285750">
              <a:buFontTx/>
              <a:buChar char="-"/>
            </a:pPr>
            <a:r>
              <a:rPr lang="en-US" b="0" i="0" dirty="0">
                <a:solidFill>
                  <a:srgbClr val="3E3F42"/>
                </a:solidFill>
                <a:effectLst/>
                <a:latin typeface="Arial" panose="020B0604020202020204" pitchFamily="34" charset="0"/>
                <a:cs typeface="Arial" panose="020B0604020202020204" pitchFamily="34" charset="0"/>
              </a:rPr>
              <a:t>Michael </a:t>
            </a:r>
            <a:r>
              <a:rPr lang="en-US" b="0" i="0" dirty="0" err="1">
                <a:solidFill>
                  <a:srgbClr val="3E3F42"/>
                </a:solidFill>
                <a:effectLst/>
                <a:latin typeface="Arial" panose="020B0604020202020204" pitchFamily="34" charset="0"/>
                <a:cs typeface="Arial" panose="020B0604020202020204" pitchFamily="34" charset="0"/>
              </a:rPr>
              <a:t>Mwiti</a:t>
            </a:r>
            <a:r>
              <a:rPr lang="en-US" b="0" i="0" dirty="0">
                <a:solidFill>
                  <a:srgbClr val="3E3F42"/>
                </a:solidFill>
                <a:effectLst/>
                <a:latin typeface="Arial" panose="020B0604020202020204" pitchFamily="34" charset="0"/>
                <a:cs typeface="Arial" panose="020B0604020202020204" pitchFamily="34" charset="0"/>
              </a:rPr>
              <a:t>, Jhpiego Kenya</a:t>
            </a:r>
          </a:p>
          <a:p>
            <a:pPr marL="742950" lvl="1" indent="-285750">
              <a:buFontTx/>
              <a:buChar char="-"/>
            </a:pPr>
            <a:r>
              <a:rPr lang="en-US" b="0" i="0" dirty="0" err="1">
                <a:solidFill>
                  <a:srgbClr val="3E3F42"/>
                </a:solidFill>
                <a:effectLst/>
                <a:latin typeface="Arial" panose="020B0604020202020204" pitchFamily="34" charset="0"/>
                <a:cs typeface="Arial" panose="020B0604020202020204" pitchFamily="34" charset="0"/>
              </a:rPr>
              <a:t>Saswati</a:t>
            </a:r>
            <a:r>
              <a:rPr lang="en-US" b="0" i="0" dirty="0">
                <a:solidFill>
                  <a:srgbClr val="3E3F42"/>
                </a:solidFill>
                <a:effectLst/>
                <a:latin typeface="Arial" panose="020B0604020202020204" pitchFamily="34" charset="0"/>
                <a:cs typeface="Arial" panose="020B0604020202020204" pitchFamily="34" charset="0"/>
              </a:rPr>
              <a:t> Das, Jhpiego India</a:t>
            </a:r>
          </a:p>
          <a:p>
            <a:pPr marL="742950" lvl="1" indent="-285750">
              <a:buFontTx/>
              <a:buChar char="-"/>
            </a:pPr>
            <a:r>
              <a:rPr lang="en-US" b="0" i="0" dirty="0">
                <a:solidFill>
                  <a:srgbClr val="3E3F42"/>
                </a:solidFill>
                <a:effectLst/>
                <a:latin typeface="Arial" panose="020B0604020202020204" pitchFamily="34" charset="0"/>
                <a:cs typeface="Arial" panose="020B0604020202020204" pitchFamily="34" charset="0"/>
              </a:rPr>
              <a:t>Mario </a:t>
            </a:r>
            <a:r>
              <a:rPr lang="en-US" b="0" i="0" dirty="0" err="1">
                <a:solidFill>
                  <a:srgbClr val="3E3F42"/>
                </a:solidFill>
                <a:effectLst/>
                <a:latin typeface="Arial" panose="020B0604020202020204" pitchFamily="34" charset="0"/>
                <a:cs typeface="Arial" panose="020B0604020202020204" pitchFamily="34" charset="0"/>
              </a:rPr>
              <a:t>Festin</a:t>
            </a:r>
            <a:r>
              <a:rPr lang="en-US" b="0" i="0" dirty="0">
                <a:solidFill>
                  <a:srgbClr val="3E3F42"/>
                </a:solidFill>
                <a:effectLst/>
                <a:latin typeface="Arial" panose="020B0604020202020204" pitchFamily="34" charset="0"/>
                <a:cs typeface="Arial" panose="020B0604020202020204" pitchFamily="34" charset="0"/>
              </a:rPr>
              <a:t>, WHO</a:t>
            </a:r>
          </a:p>
          <a:p>
            <a:pPr marL="742950" lvl="1" indent="-285750">
              <a:buFontTx/>
              <a:buChar char="-"/>
            </a:pPr>
            <a:r>
              <a:rPr lang="en-US" b="0" i="0" dirty="0">
                <a:solidFill>
                  <a:srgbClr val="3E3F42"/>
                </a:solidFill>
                <a:effectLst/>
                <a:latin typeface="Arial" panose="020B0604020202020204" pitchFamily="34" charset="0"/>
                <a:cs typeface="Arial" panose="020B0604020202020204" pitchFamily="34" charset="0"/>
              </a:rPr>
              <a:t>Riaz </a:t>
            </a:r>
            <a:r>
              <a:rPr lang="en-US" b="0" i="0" dirty="0" err="1">
                <a:solidFill>
                  <a:srgbClr val="3E3F42"/>
                </a:solidFill>
                <a:effectLst/>
                <a:latin typeface="Arial" panose="020B0604020202020204" pitchFamily="34" charset="0"/>
                <a:cs typeface="Arial" panose="020B0604020202020204" pitchFamily="34" charset="0"/>
              </a:rPr>
              <a:t>Mobaracaly</a:t>
            </a:r>
            <a:r>
              <a:rPr lang="en-US" b="0" i="0" dirty="0">
                <a:solidFill>
                  <a:srgbClr val="3E3F42"/>
                </a:solidFill>
                <a:effectLst/>
                <a:latin typeface="Arial" panose="020B0604020202020204" pitchFamily="34" charset="0"/>
                <a:cs typeface="Arial" panose="020B0604020202020204" pitchFamily="34" charset="0"/>
              </a:rPr>
              <a:t>, Pathfinder International, Mozambique</a:t>
            </a:r>
          </a:p>
          <a:p>
            <a:pPr marL="742950" lvl="1" indent="-285750">
              <a:buFontTx/>
              <a:buChar char="-"/>
            </a:pPr>
            <a:r>
              <a:rPr lang="en-US" b="0" i="0" dirty="0">
                <a:solidFill>
                  <a:srgbClr val="3E3F42"/>
                </a:solidFill>
                <a:effectLst/>
                <a:latin typeface="Arial" panose="020B0604020202020204" pitchFamily="34" charset="0"/>
                <a:cs typeface="Arial" panose="020B0604020202020204" pitchFamily="34" charset="0"/>
              </a:rPr>
              <a:t>Laura Raney, Senior Advisor, FP2030 (Moderator)</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https://www.fphighimpactpractices.org/briefs/immediate-postpartum-family-planning/</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After a live birth, the recommended interval before attempting the next pregnancy is at least 24 months.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Despite this evidence, 61% of women are not using effective contraception within 24 months postpartum to avoid an unintended pregnancy.</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Photo Credit: </a:t>
            </a:r>
            <a:r>
              <a:rPr lang="en-US" sz="1200" b="0" i="0" u="none" strike="noStrike" baseline="0" dirty="0">
                <a:solidFill>
                  <a:schemeClr val="bg1"/>
                </a:solidFill>
                <a:latin typeface="Arial" panose="020B0604020202020204" pitchFamily="34" charset="0"/>
                <a:cs typeface="Arial" panose="020B0604020202020204" pitchFamily="34" charset="0"/>
              </a:rPr>
              <a:t>©Bill &amp; Melinda Gates Foundation/Ryan Lobo</a:t>
            </a:r>
            <a:endParaRPr lang="en-US" sz="1200" dirty="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fontAlgn="base">
              <a:spcBef>
                <a:spcPts val="0"/>
              </a:spcBef>
              <a:spcAft>
                <a:spcPts val="0"/>
              </a:spcAft>
              <a:buFont typeface="Arial" panose="020B0604020202020204" pitchFamily="34" charset="0"/>
              <a:buChar char="•"/>
            </a:pPr>
            <a:r>
              <a:rPr lang="en-US" sz="1200" b="1" i="1" u="none" strike="noStrike" baseline="0" dirty="0">
                <a:solidFill>
                  <a:srgbClr val="004991"/>
                </a:solidFill>
                <a:latin typeface="Arial" panose="020B0604020202020204" pitchFamily="34" charset="0"/>
                <a:cs typeface="Arial" panose="020B0604020202020204" pitchFamily="34" charset="0"/>
              </a:rPr>
              <a:t>Assumption: There are high levels of facility-based births among the target population. </a:t>
            </a:r>
          </a:p>
          <a:p>
            <a:pPr marL="171450" lvl="0" indent="-171450" rtl="0" fontAlgn="base">
              <a:spcBef>
                <a:spcPts val="0"/>
              </a:spcBef>
              <a:spcAft>
                <a:spcPts val="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HMIS: health management information system; PPFP: postpartum family planning </a:t>
            </a:r>
            <a:endParaRPr lang="en-US" sz="1200" b="0" i="0" u="none" strike="noStrike" baseline="0" dirty="0">
              <a:solidFill>
                <a:srgbClr val="000000"/>
              </a:solidFill>
              <a:effectLst/>
              <a:latin typeface="Arial" panose="020B0604020202020204" pitchFamily="34" charset="0"/>
              <a:cs typeface="Arial" panose="020B0604020202020204" pitchFamily="34" charset="0"/>
            </a:endParaRPr>
          </a:p>
          <a:p>
            <a:pPr marL="171450" lvl="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Offering services during the postpartum period is a common approach to addressing gaps in access to services</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please copy and paste this link into your web browser to visit the related HIP brief about</a:t>
            </a:r>
            <a:r>
              <a:rPr lang="en-US" sz="1200" b="1"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a:solidFill>
                  <a:srgbClr val="000000"/>
                </a:solidFill>
                <a:effectLst/>
                <a:latin typeface="Arial" panose="020B0604020202020204" pitchFamily="34" charset="0"/>
                <a:cs typeface="Arial" panose="020B0604020202020204" pitchFamily="34" charset="0"/>
              </a:rPr>
              <a:t>Family Planning and Immunization: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https://www.fphighimpactpractices.org/briefs/family-planning-and-immunization-integration/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628650" lvl="1" indent="-1714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cs typeface="Arial" panose="020B0604020202020204" pitchFamily="34" charset="0"/>
              </a:rPr>
              <a:t>Facility-based childbirth services offer an ideal platform to reach women and their partners with family planning information and services</a:t>
            </a:r>
            <a:r>
              <a:rPr lang="en-US" sz="1200" b="0" i="0" u="none" strike="noStrike" dirty="0">
                <a:solidFill>
                  <a:srgbClr val="000000"/>
                </a:solidFill>
                <a:effectLst/>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https://www.fphighimpactpractices.org/briefs/immediate-postpartum-family-planning/</a:t>
            </a: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Providing </a:t>
            </a:r>
            <a:r>
              <a:rPr lang="en-US" sz="1200" dirty="0">
                <a:solidFill>
                  <a:srgbClr val="000000"/>
                </a:solidFill>
                <a:latin typeface="Arial" panose="020B0604020202020204" pitchFamily="34" charset="0"/>
                <a:cs typeface="Arial" panose="020B0604020202020204" pitchFamily="34" charset="0"/>
              </a:rPr>
              <a:t>family planning counseling as part of childbirth care </a:t>
            </a:r>
            <a:r>
              <a:rPr lang="en-US" sz="1200" b="1" dirty="0">
                <a:solidFill>
                  <a:srgbClr val="054A8E"/>
                </a:solidFill>
                <a:latin typeface="Arial" panose="020B0604020202020204" pitchFamily="34" charset="0"/>
                <a:cs typeface="Arial" panose="020B0604020202020204" pitchFamily="34" charset="0"/>
              </a:rPr>
              <a:t>raises awareness of the importance of birth spacing</a:t>
            </a:r>
            <a:r>
              <a:rPr lang="en-US" sz="1200" b="1" dirty="0">
                <a:solidFill>
                  <a:srgbClr val="000000"/>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and postpartum contraceptive options</a:t>
            </a:r>
          </a:p>
          <a:p>
            <a:pPr marL="628650" lvl="1"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Providing information at this time </a:t>
            </a:r>
            <a:r>
              <a:rPr lang="en-US" sz="1200" b="1" dirty="0">
                <a:solidFill>
                  <a:srgbClr val="000000"/>
                </a:solidFill>
                <a:latin typeface="Arial" panose="020B0604020202020204" pitchFamily="34" charset="0"/>
                <a:cs typeface="Arial" panose="020B0604020202020204" pitchFamily="34" charset="0"/>
              </a:rPr>
              <a:t>can improve knowledge and attitudes </a:t>
            </a:r>
            <a:r>
              <a:rPr lang="en-US" sz="1200" dirty="0">
                <a:solidFill>
                  <a:srgbClr val="000000"/>
                </a:solidFill>
                <a:latin typeface="Arial" panose="020B0604020202020204" pitchFamily="34" charset="0"/>
                <a:cs typeface="Arial" panose="020B0604020202020204" pitchFamily="34" charset="0"/>
              </a:rPr>
              <a:t>regarding the use of postpartum contraception.</a:t>
            </a:r>
          </a:p>
          <a:p>
            <a:pPr marL="171450" lvl="0"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An increasing number of women and their partners can be reached through </a:t>
            </a:r>
            <a:r>
              <a:rPr lang="en-US" sz="1200" b="1" dirty="0">
                <a:solidFill>
                  <a:srgbClr val="054A8E"/>
                </a:solidFill>
                <a:latin typeface="Arial" panose="020B0604020202020204" pitchFamily="34" charset="0"/>
                <a:cs typeface="Arial" panose="020B0604020202020204" pitchFamily="34" charset="0"/>
              </a:rPr>
              <a:t>facility-based childbirth </a:t>
            </a:r>
            <a:r>
              <a:rPr lang="en-US" sz="1200" dirty="0">
                <a:solidFill>
                  <a:srgbClr val="054A8E"/>
                </a:solidFill>
                <a:latin typeface="Arial" panose="020B0604020202020204" pitchFamily="34" charset="0"/>
                <a:cs typeface="Arial" panose="020B0604020202020204" pitchFamily="34" charset="0"/>
              </a:rPr>
              <a:t>services</a:t>
            </a:r>
          </a:p>
          <a:p>
            <a:pPr marL="628650" lvl="1" indent="-171450" rtl="0" fontAlgn="base">
              <a:spcBef>
                <a:spcPts val="0"/>
              </a:spcBef>
              <a:spcAft>
                <a:spcPts val="0"/>
              </a:spcAft>
              <a:buFont typeface="Arial" panose="020B0604020202020204" pitchFamily="34" charset="0"/>
              <a:buChar char="•"/>
            </a:pPr>
            <a:r>
              <a:rPr lang="en-US" sz="1200" dirty="0">
                <a:solidFill>
                  <a:srgbClr val="054A8E"/>
                </a:solidFill>
                <a:latin typeface="Arial" panose="020B0604020202020204" pitchFamily="34" charset="0"/>
                <a:cs typeface="Arial" panose="020B0604020202020204" pitchFamily="34" charset="0"/>
              </a:rPr>
              <a:t>Globally, 4 of 5 births take place with the assistance of a skilled birth attendant, and </a:t>
            </a:r>
            <a:r>
              <a:rPr lang="en-US" sz="1200" b="1" dirty="0">
                <a:solidFill>
                  <a:srgbClr val="054A8E"/>
                </a:solidFill>
                <a:latin typeface="Arial" panose="020B0604020202020204" pitchFamily="34" charset="0"/>
                <a:cs typeface="Arial" panose="020B0604020202020204" pitchFamily="34" charset="0"/>
              </a:rPr>
              <a:t>increasingly these births are taking place in health facilities.</a:t>
            </a:r>
          </a:p>
          <a:p>
            <a:pPr marL="628650" lvl="1" indent="-171450" rtl="0" fontAlgn="base">
              <a:spcBef>
                <a:spcPts val="0"/>
              </a:spcBef>
              <a:spcAft>
                <a:spcPts val="0"/>
              </a:spcAft>
              <a:buFont typeface="Arial" panose="020B0604020202020204" pitchFamily="34" charset="0"/>
              <a:buChar char="•"/>
            </a:pPr>
            <a:r>
              <a:rPr lang="en-US" sz="1200" dirty="0">
                <a:solidFill>
                  <a:srgbClr val="054A8E"/>
                </a:solidFill>
                <a:latin typeface="Arial" panose="020B0604020202020204" pitchFamily="34" charset="0"/>
                <a:cs typeface="Arial" panose="020B0604020202020204" pitchFamily="34" charset="0"/>
              </a:rPr>
              <a:t>As countries continue to strengthen facility-based childbirth care, this will be an increasingly important platform to reach women and their partners with family planning services.</a:t>
            </a:r>
          </a:p>
          <a:p>
            <a:pPr marL="171450" lvl="0"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Immediately after birth, </a:t>
            </a:r>
            <a:r>
              <a:rPr lang="en-US" sz="1200" b="1" dirty="0">
                <a:solidFill>
                  <a:srgbClr val="054A8E"/>
                </a:solidFill>
                <a:latin typeface="Arial" panose="020B0604020202020204" pitchFamily="34" charset="0"/>
                <a:cs typeface="Arial" panose="020B0604020202020204" pitchFamily="34" charset="0"/>
              </a:rPr>
              <a:t>women may choose from a wide variety</a:t>
            </a:r>
            <a:r>
              <a:rPr lang="en-US" sz="1200" b="1" dirty="0">
                <a:solidFill>
                  <a:srgbClr val="000000"/>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of contraceptives</a:t>
            </a:r>
          </a:p>
          <a:p>
            <a:pPr marL="628650" lvl="1"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Including hormonal and non-hormonal, long-and short-acting, and permanent methods (See Box 1 in Immediate PPFP brief and below for a full list).</a:t>
            </a:r>
          </a:p>
          <a:p>
            <a:pPr marL="628650" lvl="1"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Based on a consultation convened by WHO, </a:t>
            </a:r>
            <a:r>
              <a:rPr lang="en-US" sz="1200" b="1" dirty="0">
                <a:solidFill>
                  <a:srgbClr val="000000"/>
                </a:solidFill>
                <a:latin typeface="Arial" panose="020B0604020202020204" pitchFamily="34" charset="0"/>
                <a:cs typeface="Arial" panose="020B0604020202020204" pitchFamily="34" charset="0"/>
              </a:rPr>
              <a:t>women can safely use contraceptive implants during the immediate postpartum period</a:t>
            </a:r>
            <a:r>
              <a:rPr lang="en-US" sz="1200" dirty="0">
                <a:solidFill>
                  <a:srgbClr val="000000"/>
                </a:solidFill>
                <a:latin typeface="Arial" panose="020B0604020202020204" pitchFamily="34" charset="0"/>
                <a:cs typeface="Arial" panose="020B0604020202020204" pitchFamily="34" charset="0"/>
              </a:rPr>
              <a:t>, in addition to many other types of contraceptives.</a:t>
            </a:r>
          </a:p>
          <a:p>
            <a:pPr lvl="0" rtl="0" fontAlgn="base">
              <a:spcBef>
                <a:spcPts val="0"/>
              </a:spcBef>
              <a:spcAft>
                <a:spcPts val="0"/>
              </a:spcAft>
              <a:buFont typeface="Arial" panose="020B0604020202020204" pitchFamily="34" charset="0"/>
              <a:buNone/>
            </a:pPr>
            <a:endParaRPr lang="en-US" sz="1200" dirty="0">
              <a:solidFill>
                <a:srgbClr val="000000"/>
              </a:solidFill>
              <a:latin typeface="Arial" panose="020B0604020202020204" pitchFamily="34" charset="0"/>
              <a:cs typeface="Arial" panose="020B0604020202020204" pitchFamily="34" charset="0"/>
            </a:endParaRPr>
          </a:p>
          <a:p>
            <a:r>
              <a:rPr lang="en-US" sz="1200" b="1" i="0" u="none" strike="noStrike" baseline="0" dirty="0">
                <a:solidFill>
                  <a:srgbClr val="004991"/>
                </a:solidFill>
                <a:latin typeface="Arial" panose="020B0604020202020204" pitchFamily="34" charset="0"/>
                <a:cs typeface="Arial" panose="020B0604020202020204" pitchFamily="34" charset="0"/>
              </a:rPr>
              <a:t>Box 1: Contraceptive Options During the Immediate Postpartum Period </a:t>
            </a:r>
            <a:endParaRPr lang="en-US" sz="1200" b="0" i="0" u="none" strike="noStrike" baseline="0" dirty="0">
              <a:solidFill>
                <a:srgbClr val="004991"/>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For breastfeeding women: </a:t>
            </a:r>
          </a:p>
          <a:p>
            <a:r>
              <a:rPr lang="en-US" sz="1200" b="0" i="0" u="none" strike="noStrike" baseline="0" dirty="0">
                <a:solidFill>
                  <a:srgbClr val="1E1E1E"/>
                </a:solidFill>
                <a:latin typeface="Arial" panose="020B0604020202020204" pitchFamily="34" charset="0"/>
                <a:cs typeface="Arial" panose="020B0604020202020204" pitchFamily="34" charset="0"/>
              </a:rPr>
              <a:t>• Female sterilization </a:t>
            </a:r>
          </a:p>
          <a:p>
            <a:r>
              <a:rPr lang="en-US" sz="1200" b="0" i="0" u="none" strike="noStrike" baseline="0" dirty="0">
                <a:solidFill>
                  <a:srgbClr val="1E1E1E"/>
                </a:solidFill>
                <a:latin typeface="Arial" panose="020B0604020202020204" pitchFamily="34" charset="0"/>
                <a:cs typeface="Arial" panose="020B0604020202020204" pitchFamily="34" charset="0"/>
              </a:rPr>
              <a:t>• Male sterilization </a:t>
            </a:r>
          </a:p>
          <a:p>
            <a:r>
              <a:rPr lang="en-US" sz="1200" b="0" i="0" u="none" strike="noStrike" baseline="0" dirty="0">
                <a:solidFill>
                  <a:srgbClr val="1E1E1E"/>
                </a:solidFill>
                <a:latin typeface="Arial" panose="020B0604020202020204" pitchFamily="34" charset="0"/>
                <a:cs typeface="Arial" panose="020B0604020202020204" pitchFamily="34" charset="0"/>
              </a:rPr>
              <a:t>• Intrauterine device (IUD) </a:t>
            </a:r>
          </a:p>
          <a:p>
            <a:r>
              <a:rPr lang="en-US" sz="1200" b="0" i="0" u="none" strike="noStrike" baseline="0" dirty="0">
                <a:solidFill>
                  <a:srgbClr val="1E1E1E"/>
                </a:solidFill>
                <a:latin typeface="Arial" panose="020B0604020202020204" pitchFamily="34" charset="0"/>
                <a:cs typeface="Arial" panose="020B0604020202020204" pitchFamily="34" charset="0"/>
              </a:rPr>
              <a:t>• Implants </a:t>
            </a:r>
          </a:p>
          <a:p>
            <a:r>
              <a:rPr lang="en-US" sz="1200" b="0" i="0" u="none" strike="noStrike" baseline="0" dirty="0">
                <a:solidFill>
                  <a:srgbClr val="1E1E1E"/>
                </a:solidFill>
                <a:latin typeface="Arial" panose="020B0604020202020204" pitchFamily="34" charset="0"/>
                <a:cs typeface="Arial" panose="020B0604020202020204" pitchFamily="34" charset="0"/>
              </a:rPr>
              <a:t>• Progestogen-only pills </a:t>
            </a:r>
          </a:p>
          <a:p>
            <a:r>
              <a:rPr lang="en-US" sz="1200" b="0" i="0" u="none" strike="noStrike" baseline="0" dirty="0">
                <a:solidFill>
                  <a:srgbClr val="1E1E1E"/>
                </a:solidFill>
                <a:latin typeface="Arial" panose="020B0604020202020204" pitchFamily="34" charset="0"/>
                <a:cs typeface="Arial" panose="020B0604020202020204" pitchFamily="34" charset="0"/>
              </a:rPr>
              <a:t>• Lactational amenorrhea method (LAM) </a:t>
            </a:r>
          </a:p>
          <a:p>
            <a:r>
              <a:rPr lang="en-US" sz="1200" b="0" i="0" u="none" strike="noStrike" baseline="0" dirty="0">
                <a:solidFill>
                  <a:srgbClr val="1E1E1E"/>
                </a:solidFill>
                <a:latin typeface="Arial" panose="020B0604020202020204" pitchFamily="34" charset="0"/>
                <a:cs typeface="Arial" panose="020B0604020202020204" pitchFamily="34" charset="0"/>
              </a:rPr>
              <a:t>• Condoms </a:t>
            </a:r>
          </a:p>
          <a:p>
            <a:r>
              <a:rPr lang="en-US" sz="1200" b="0" i="0" u="none" strike="noStrike" baseline="0" dirty="0">
                <a:solidFill>
                  <a:srgbClr val="1E1E1E"/>
                </a:solidFill>
                <a:latin typeface="Arial" panose="020B0604020202020204" pitchFamily="34" charset="0"/>
                <a:cs typeface="Arial" panose="020B0604020202020204" pitchFamily="34" charset="0"/>
              </a:rPr>
              <a:t>For non-breastfeeding women*: </a:t>
            </a:r>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 Female sterilization </a:t>
            </a:r>
          </a:p>
          <a:p>
            <a:r>
              <a:rPr lang="en-US" sz="1200" b="0" i="0" u="none" strike="noStrike" baseline="0" dirty="0">
                <a:solidFill>
                  <a:srgbClr val="1E1E1E"/>
                </a:solidFill>
                <a:latin typeface="Arial" panose="020B0604020202020204" pitchFamily="34" charset="0"/>
                <a:cs typeface="Arial" panose="020B0604020202020204" pitchFamily="34" charset="0"/>
              </a:rPr>
              <a:t>• Male sterilization </a:t>
            </a:r>
          </a:p>
          <a:p>
            <a:r>
              <a:rPr lang="en-US" sz="1200" b="0" i="0" u="none" strike="noStrike" baseline="0" dirty="0">
                <a:solidFill>
                  <a:srgbClr val="1E1E1E"/>
                </a:solidFill>
                <a:latin typeface="Arial" panose="020B0604020202020204" pitchFamily="34" charset="0"/>
                <a:cs typeface="Arial" panose="020B0604020202020204" pitchFamily="34" charset="0"/>
              </a:rPr>
              <a:t>• IUD </a:t>
            </a:r>
          </a:p>
          <a:p>
            <a:r>
              <a:rPr lang="en-US" sz="1200" b="0" i="0" u="none" strike="noStrike" baseline="0" dirty="0">
                <a:solidFill>
                  <a:srgbClr val="1E1E1E"/>
                </a:solidFill>
                <a:latin typeface="Arial" panose="020B0604020202020204" pitchFamily="34" charset="0"/>
                <a:cs typeface="Arial" panose="020B0604020202020204" pitchFamily="34" charset="0"/>
              </a:rPr>
              <a:t>• Implants </a:t>
            </a:r>
          </a:p>
          <a:p>
            <a:r>
              <a:rPr lang="en-US" sz="1200" b="0" i="0" u="none" strike="noStrike" baseline="0" dirty="0">
                <a:solidFill>
                  <a:srgbClr val="1E1E1E"/>
                </a:solidFill>
                <a:latin typeface="Arial" panose="020B0604020202020204" pitchFamily="34" charset="0"/>
                <a:cs typeface="Arial" panose="020B0604020202020204" pitchFamily="34" charset="0"/>
              </a:rPr>
              <a:t>• Injectables </a:t>
            </a:r>
          </a:p>
          <a:p>
            <a:r>
              <a:rPr lang="en-US" sz="1200" b="0" i="0" u="none" strike="noStrike" baseline="0" dirty="0">
                <a:solidFill>
                  <a:srgbClr val="1E1E1E"/>
                </a:solidFill>
                <a:latin typeface="Arial" panose="020B0604020202020204" pitchFamily="34" charset="0"/>
                <a:cs typeface="Arial" panose="020B0604020202020204" pitchFamily="34" charset="0"/>
              </a:rPr>
              <a:t>• Condoms </a:t>
            </a:r>
          </a:p>
          <a:p>
            <a:r>
              <a:rPr lang="en-US" sz="1200" b="0" i="0" u="none" strike="noStrike" baseline="0" dirty="0">
                <a:solidFill>
                  <a:srgbClr val="1E1E1E"/>
                </a:solidFill>
                <a:latin typeface="Arial" panose="020B0604020202020204" pitchFamily="34" charset="0"/>
                <a:cs typeface="Arial" panose="020B0604020202020204" pitchFamily="34" charset="0"/>
              </a:rPr>
              <a:t>• Emergency contraception </a:t>
            </a:r>
            <a:endParaRPr lang="en-US" sz="10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45280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fphighimpactpractices.org/briefs/immediate-postpartum-family-plannin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fphighimpactpractices.org/briefs/family-planning-and-immunization-integration/" TargetMode="External"/><Relationship Id="rId5" Type="http://schemas.openxmlformats.org/officeDocument/2006/relationships/image" Target="../media/image24.png"/><Relationship Id="rId4" Type="http://schemas.openxmlformats.org/officeDocument/2006/relationships/hyperlink" Target="https://www.fphighimpactpractices.org/briefs/supply-chain-management/" TargetMode="External"/><Relationship Id="rId9" Type="http://schemas.openxmlformats.org/officeDocument/2006/relationships/image" Target="../media/image23.sv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fphighimpactpractices.org/briefs/leaders-and-managers/" TargetMode="External"/><Relationship Id="rId5" Type="http://schemas.openxmlformats.org/officeDocument/2006/relationships/image" Target="../media/image26.png"/><Relationship Id="rId4" Type="http://schemas.openxmlformats.org/officeDocument/2006/relationships/hyperlink" Target="https://www.fphighimpactpractices.org/guides/engaging-men-and-boys-in-family-planning/" TargetMode="External"/><Relationship Id="rId9" Type="http://schemas.openxmlformats.org/officeDocument/2006/relationships/image" Target="../media/image23.sv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png"/><Relationship Id="rId3" Type="http://schemas.openxmlformats.org/officeDocument/2006/relationships/image" Target="../media/image6.png"/><Relationship Id="rId7" Type="http://schemas.openxmlformats.org/officeDocument/2006/relationships/hyperlink" Target="https://sbccimplementationkits.org/service-communication/case-studies/case-study-behavioral-maintenance-and-follow-up-in-bangladesh/" TargetMode="External"/><Relationship Id="rId12"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hyperlink" Target="https://www.who.int/reproductivehealth/publications/family_planning/ppfp_strategies/en/" TargetMode="External"/><Relationship Id="rId10" Type="http://schemas.openxmlformats.org/officeDocument/2006/relationships/hyperlink" Target="https://toolkits.knowledgesuccess.org/toolkits/ppfp" TargetMode="External"/><Relationship Id="rId4" Type="http://schemas.openxmlformats.org/officeDocument/2006/relationships/hyperlink" Target="http://www.who.int/reproductivehealth/publications/family_planning/ppfp_strategies/en/" TargetMode="External"/><Relationship Id="rId9" Type="http://schemas.openxmlformats.org/officeDocument/2006/relationships/hyperlink" Target="https://postpartumfp.srhr.org/" TargetMode="External"/><Relationship Id="rId14"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hyperlink" Target="https://www.fphighimpactpractic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0" y="7086014"/>
            <a:ext cx="3221692" cy="3221692"/>
          </a:xfrm>
          <a:prstGeom prst="rect">
            <a:avLst/>
          </a:prstGeom>
        </p:spPr>
      </p:pic>
      <p:pic>
        <p:nvPicPr>
          <p:cNvPr id="3" name="Picture 3"/>
          <p:cNvPicPr>
            <a:picLocks noChangeAspect="1"/>
          </p:cNvPicPr>
          <p:nvPr/>
        </p:nvPicPr>
        <p:blipFill rotWithShape="1">
          <a:blip r:embed="rId5"/>
          <a:srcRect t="10185" r="25291"/>
          <a:stretch/>
        </p:blipFill>
        <p:spPr>
          <a:xfrm>
            <a:off x="5360790" y="-1"/>
            <a:ext cx="12927210" cy="7861175"/>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610846" y="5290392"/>
            <a:ext cx="121051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Immediate Postpartum</a:t>
            </a:r>
          </a:p>
          <a:p>
            <a:pPr>
              <a:lnSpc>
                <a:spcPts val="9500"/>
              </a:lnSpc>
            </a:pPr>
            <a:r>
              <a:rPr lang="en-US" sz="8000" b="1" spc="-95" dirty="0">
                <a:solidFill>
                  <a:srgbClr val="000000"/>
                </a:solidFill>
                <a:latin typeface="Arial" panose="020B0604020202020204" pitchFamily="34" charset="0"/>
                <a:cs typeface="Arial" panose="020B0604020202020204" pitchFamily="34" charset="0"/>
              </a:rPr>
              <a:t>Family Planning</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36547"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pic>
        <p:nvPicPr>
          <p:cNvPr id="8" name="Picture 8"/>
          <p:cNvPicPr>
            <a:picLocks noChangeAspect="1"/>
          </p:cNvPicPr>
          <p:nvPr/>
        </p:nvPicPr>
        <p:blipFill>
          <a:blip r:embed="rId8"/>
          <a:srcRect/>
          <a:stretch>
            <a:fillRect/>
          </a:stretch>
        </p:blipFill>
        <p:spPr>
          <a:xfrm>
            <a:off x="1674516" y="3921699"/>
            <a:ext cx="4451409" cy="1112852"/>
          </a:xfrm>
          <a:prstGeom prst="rect">
            <a:avLst/>
          </a:prstGeom>
        </p:spPr>
      </p:pic>
      <p:sp>
        <p:nvSpPr>
          <p:cNvPr id="9" name="TextBox 9"/>
          <p:cNvSpPr txBox="1"/>
          <p:nvPr/>
        </p:nvSpPr>
        <p:spPr>
          <a:xfrm>
            <a:off x="1674516" y="7736896"/>
            <a:ext cx="9462031" cy="539750"/>
          </a:xfrm>
          <a:prstGeom prst="rect">
            <a:avLst/>
          </a:prstGeom>
        </p:spPr>
        <p:txBody>
          <a:bodyPr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A key component of childbirth 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CA6CD1EB-6860-4CB2-A896-FF9F47D0C360}"/>
              </a:ext>
            </a:extLst>
          </p:cNvPr>
          <p:cNvSpPr/>
          <p:nvPr/>
        </p:nvSpPr>
        <p:spPr>
          <a:xfrm flipV="1">
            <a:off x="-11461" y="-2"/>
            <a:ext cx="18257632" cy="345863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7" name="TextBox 23">
              <a:extLst>
                <a:ext uri="{FF2B5EF4-FFF2-40B4-BE49-F238E27FC236}">
                  <a16:creationId xmlns:a16="http://schemas.microsoft.com/office/drawing/2014/main" id="{A819D2E5-5E58-4D53-B61C-8837DF7A7681}"/>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Recommended Indicators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460714"/>
            <a:ext cx="10081321" cy="5447645"/>
          </a:xfrm>
          <a:prstGeom prst="rect">
            <a:avLst/>
          </a:prstGeom>
          <a:noFill/>
        </p:spPr>
        <p:txBody>
          <a:bodyPr wrap="square">
            <a:spAutoFit/>
          </a:bodyPr>
          <a:lstStyle/>
          <a:p>
            <a:pPr marL="0" lvl="0" indent="0">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Number/percent of women who delivered in a facility and received counseling on family planning prior to discharge</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Disaggregated by age group, &lt;20 years vs. &gt;20 years </a:t>
            </a:r>
          </a:p>
          <a:p>
            <a:pPr>
              <a:spcBef>
                <a:spcPct val="0"/>
              </a:spcBef>
              <a:spcAft>
                <a:spcPts val="600"/>
              </a:spcAft>
            </a:pPr>
            <a:endParaRPr lang="en-US" sz="2800" dirty="0">
              <a:solidFill>
                <a:srgbClr val="000000"/>
              </a:solidFill>
              <a:latin typeface="Arial" panose="020B0604020202020204" pitchFamily="34" charset="0"/>
              <a:cs typeface="Arial" panose="020B0604020202020204" pitchFamily="34" charset="0"/>
            </a:endParaRPr>
          </a:p>
          <a:p>
            <a:pPr>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Number/percent of women who deliver in a facility and initiate or leave with a modern contraceptive method prior to discharge</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Disaggregated by type of method and age group, &lt;20 years vs. &gt;20 years</a:t>
            </a:r>
          </a:p>
        </p:txBody>
      </p:sp>
      <p:pic>
        <p:nvPicPr>
          <p:cNvPr id="12" name="Graphic 11" descr="Alterations &amp; Tailoring outline">
            <a:extLst>
              <a:ext uri="{FF2B5EF4-FFF2-40B4-BE49-F238E27FC236}">
                <a16:creationId xmlns:a16="http://schemas.microsoft.com/office/drawing/2014/main" id="{77FA5253-7CFF-44F7-BE03-18E24A7559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39600" y="3159209"/>
            <a:ext cx="3962400" cy="3962400"/>
          </a:xfrm>
          <a:prstGeom prst="rect">
            <a:avLst/>
          </a:prstGeom>
        </p:spPr>
      </p:pic>
    </p:spTree>
    <p:extLst>
      <p:ext uri="{BB962C8B-B14F-4D97-AF65-F5344CB8AC3E}">
        <p14:creationId xmlns:p14="http://schemas.microsoft.com/office/powerpoint/2010/main" val="57318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C942365-22E8-436F-B4AE-D0E2A2F69673}"/>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7" name="TextBox 23">
              <a:extLst>
                <a:ext uri="{FF2B5EF4-FFF2-40B4-BE49-F238E27FC236}">
                  <a16:creationId xmlns:a16="http://schemas.microsoft.com/office/drawing/2014/main" id="{A819D2E5-5E58-4D53-B61C-8837DF7A7681}"/>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72" name="TextBox 8">
            <a:extLst>
              <a:ext uri="{FF2B5EF4-FFF2-40B4-BE49-F238E27FC236}">
                <a16:creationId xmlns:a16="http://schemas.microsoft.com/office/drawing/2014/main" id="{85271542-E05D-4A59-9457-22F3E9C047DB}"/>
              </a:ext>
            </a:extLst>
          </p:cNvPr>
          <p:cNvSpPr txBox="1"/>
          <p:nvPr/>
        </p:nvSpPr>
        <p:spPr>
          <a:xfrm>
            <a:off x="7924800" y="2299254"/>
            <a:ext cx="8976360" cy="1590179"/>
          </a:xfrm>
          <a:prstGeom prst="rect">
            <a:avLst/>
          </a:prstGeom>
        </p:spPr>
        <p:txBody>
          <a:bodyPr wrap="square" lIns="0" tIns="0" rIns="0" bIns="0" rtlCol="0" anchor="t">
            <a:spAutoFit/>
          </a:bodyPr>
          <a:lstStyle/>
          <a:p>
            <a:pPr lvl="0">
              <a:lnSpc>
                <a:spcPts val="3079"/>
              </a:lnSpc>
              <a:spcBef>
                <a:spcPct val="0"/>
              </a:spcBef>
            </a:pPr>
            <a:r>
              <a:rPr lang="en-US" sz="3000" b="1" dirty="0">
                <a:solidFill>
                  <a:srgbClr val="000000"/>
                </a:solidFill>
                <a:latin typeface="Arial" panose="020B0604020202020204" pitchFamily="34" charset="0"/>
                <a:cs typeface="Arial" panose="020B0604020202020204" pitchFamily="34" charset="0"/>
              </a:rPr>
              <a:t>Percentage of Women Giving Birth Leaving the Facility With a Modern Contraceptive Method, Before and After Introduction of Contraceptive Counseling and Services During Childbirth Care</a:t>
            </a:r>
          </a:p>
        </p:txBody>
      </p:sp>
      <p:graphicFrame>
        <p:nvGraphicFramePr>
          <p:cNvPr id="6" name="Chart 5">
            <a:extLst>
              <a:ext uri="{FF2B5EF4-FFF2-40B4-BE49-F238E27FC236}">
                <a16:creationId xmlns:a16="http://schemas.microsoft.com/office/drawing/2014/main" id="{5032C2E1-811D-4A40-830D-EE7A0FD06BA3}"/>
              </a:ext>
            </a:extLst>
          </p:cNvPr>
          <p:cNvGraphicFramePr/>
          <p:nvPr>
            <p:extLst>
              <p:ext uri="{D42A27DB-BD31-4B8C-83A1-F6EECF244321}">
                <p14:modId xmlns:p14="http://schemas.microsoft.com/office/powerpoint/2010/main" val="537072724"/>
              </p:ext>
            </p:extLst>
          </p:nvPr>
        </p:nvGraphicFramePr>
        <p:xfrm>
          <a:off x="7696200" y="3625860"/>
          <a:ext cx="9204960" cy="4756479"/>
        </p:xfrm>
        <a:graphic>
          <a:graphicData uri="http://schemas.openxmlformats.org/drawingml/2006/chart">
            <c:chart xmlns:c="http://schemas.openxmlformats.org/drawingml/2006/chart" xmlns:r="http://schemas.openxmlformats.org/officeDocument/2006/relationships" r:id="rId4"/>
          </a:graphicData>
        </a:graphic>
      </p:graphicFrame>
      <p:sp>
        <p:nvSpPr>
          <p:cNvPr id="71" name="TextBox 8">
            <a:extLst>
              <a:ext uri="{FF2B5EF4-FFF2-40B4-BE49-F238E27FC236}">
                <a16:creationId xmlns:a16="http://schemas.microsoft.com/office/drawing/2014/main" id="{584C8076-8E1E-4977-B1D7-EF9CC641F107}"/>
              </a:ext>
            </a:extLst>
          </p:cNvPr>
          <p:cNvSpPr txBox="1"/>
          <p:nvPr/>
        </p:nvSpPr>
        <p:spPr>
          <a:xfrm>
            <a:off x="8294114" y="8507283"/>
            <a:ext cx="9993886" cy="553998"/>
          </a:xfrm>
          <a:prstGeom prst="rect">
            <a:avLst/>
          </a:prstGeom>
        </p:spPr>
        <p:txBody>
          <a:bodyPr wrap="square" lIns="0" tIns="0" rIns="0" bIns="0" rtlCol="0" anchor="t">
            <a:spAutoFit/>
          </a:bodyPr>
          <a:lstStyle/>
          <a:p>
            <a:pPr lvl="0">
              <a:spcBef>
                <a:spcPct val="0"/>
              </a:spcBef>
            </a:pPr>
            <a:r>
              <a:rPr lang="en-US" dirty="0">
                <a:solidFill>
                  <a:srgbClr val="000000"/>
                </a:solidFill>
                <a:latin typeface="Arial" panose="020B0604020202020204" pitchFamily="34" charset="0"/>
                <a:cs typeface="Arial" panose="020B0604020202020204" pitchFamily="34" charset="0"/>
              </a:rPr>
              <a:t>* Hospital Escuela, the government-run hospital</a:t>
            </a:r>
          </a:p>
          <a:p>
            <a:pPr lvl="0">
              <a:spcBef>
                <a:spcPct val="0"/>
              </a:spcBef>
            </a:pPr>
            <a:r>
              <a:rPr lang="en-US" baseline="30000"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Hospital </a:t>
            </a:r>
            <a:r>
              <a:rPr lang="en-US" dirty="0" err="1">
                <a:solidFill>
                  <a:srgbClr val="000000"/>
                </a:solidFill>
                <a:latin typeface="Arial" panose="020B0604020202020204" pitchFamily="34" charset="0"/>
                <a:cs typeface="Arial" panose="020B0604020202020204" pitchFamily="34" charset="0"/>
              </a:rPr>
              <a:t>Materno-Infantil</a:t>
            </a:r>
            <a:r>
              <a:rPr lang="en-US" dirty="0">
                <a:solidFill>
                  <a:srgbClr val="000000"/>
                </a:solidFill>
                <a:latin typeface="Arial" panose="020B0604020202020204" pitchFamily="34" charset="0"/>
                <a:cs typeface="Arial" panose="020B0604020202020204" pitchFamily="34" charset="0"/>
              </a:rPr>
              <a:t>, Tegucigalpa, the Honduran Social Security System</a:t>
            </a:r>
          </a:p>
        </p:txBody>
      </p:sp>
      <p:sp>
        <p:nvSpPr>
          <p:cNvPr id="14" name="TextBox 13">
            <a:extLst>
              <a:ext uri="{FF2B5EF4-FFF2-40B4-BE49-F238E27FC236}">
                <a16:creationId xmlns:a16="http://schemas.microsoft.com/office/drawing/2014/main" id="{B32D7CAD-71B0-431D-8E60-3873C9BA6047}"/>
              </a:ext>
            </a:extLst>
          </p:cNvPr>
          <p:cNvSpPr txBox="1"/>
          <p:nvPr/>
        </p:nvSpPr>
        <p:spPr>
          <a:xfrm>
            <a:off x="1028700" y="3562350"/>
            <a:ext cx="6306820" cy="4524315"/>
          </a:xfrm>
          <a:prstGeom prst="rect">
            <a:avLst/>
          </a:prstGeom>
          <a:noFill/>
        </p:spPr>
        <p:txBody>
          <a:bodyPr wrap="square">
            <a:spAutoFit/>
          </a:bodyPr>
          <a:lstStyle/>
          <a:p>
            <a:pPr marL="0" lvl="0" indent="0">
              <a:spcBef>
                <a:spcPct val="0"/>
              </a:spcBef>
              <a:spcAft>
                <a:spcPts val="600"/>
              </a:spcAft>
            </a:pPr>
            <a:r>
              <a:rPr lang="en-US" sz="3600" dirty="0">
                <a:solidFill>
                  <a:srgbClr val="000000"/>
                </a:solidFill>
                <a:latin typeface="Arial" panose="020B0604020202020204" pitchFamily="34" charset="0"/>
                <a:cs typeface="Arial" panose="020B0604020202020204" pitchFamily="34" charset="0"/>
              </a:rPr>
              <a:t>If women are provided </a:t>
            </a:r>
            <a:r>
              <a:rPr lang="en-US" sz="3600" b="1" dirty="0">
                <a:solidFill>
                  <a:srgbClr val="054A8E"/>
                </a:solidFill>
                <a:latin typeface="Arial" panose="020B0604020202020204" pitchFamily="34" charset="0"/>
                <a:cs typeface="Arial" panose="020B0604020202020204" pitchFamily="34" charset="0"/>
              </a:rPr>
              <a:t>comprehensive counseling </a:t>
            </a:r>
            <a:r>
              <a:rPr lang="en-US" sz="3600" dirty="0">
                <a:solidFill>
                  <a:srgbClr val="000000"/>
                </a:solidFill>
                <a:latin typeface="Arial" panose="020B0604020202020204" pitchFamily="34" charset="0"/>
                <a:cs typeface="Arial" panose="020B0604020202020204" pitchFamily="34" charset="0"/>
              </a:rPr>
              <a:t>and are </a:t>
            </a:r>
            <a:r>
              <a:rPr lang="en-US" sz="3600" b="1" dirty="0">
                <a:solidFill>
                  <a:srgbClr val="054A8E"/>
                </a:solidFill>
                <a:latin typeface="Arial" panose="020B0604020202020204" pitchFamily="34" charset="0"/>
                <a:cs typeface="Arial" panose="020B0604020202020204" pitchFamily="34" charset="0"/>
              </a:rPr>
              <a:t>proactively offered contraception </a:t>
            </a:r>
            <a:r>
              <a:rPr lang="en-US" sz="3600" dirty="0">
                <a:solidFill>
                  <a:srgbClr val="000000"/>
                </a:solidFill>
                <a:latin typeface="Arial" panose="020B0604020202020204" pitchFamily="34" charset="0"/>
                <a:cs typeface="Arial" panose="020B0604020202020204" pitchFamily="34" charset="0"/>
              </a:rPr>
              <a:t>from a range of choices as part of childbirth care, </a:t>
            </a:r>
            <a:r>
              <a:rPr lang="en-US" sz="3600" b="1" dirty="0">
                <a:solidFill>
                  <a:srgbClr val="054A8E"/>
                </a:solidFill>
                <a:latin typeface="Arial" panose="020B0604020202020204" pitchFamily="34" charset="0"/>
                <a:cs typeface="Arial" panose="020B0604020202020204" pitchFamily="34" charset="0"/>
              </a:rPr>
              <a:t>between 20% and 50% of women will leave the facility with a method</a:t>
            </a:r>
            <a:r>
              <a:rPr lang="en-US" sz="36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399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054A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000000"/>
                  </a:solidFill>
                  <a:latin typeface="Arial" panose="020B0604020202020204" pitchFamily="34" charset="0"/>
                  <a:cs typeface="Arial" panose="020B0604020202020204" pitchFamily="34" charset="0"/>
                </a:rPr>
                <a:t> 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6" name="TextBox 23">
              <a:extLst>
                <a:ext uri="{FF2B5EF4-FFF2-40B4-BE49-F238E27FC236}">
                  <a16:creationId xmlns:a16="http://schemas.microsoft.com/office/drawing/2014/main" id="{A0F61813-55FC-4F12-AA48-9F6444F53E40}"/>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550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0"/>
          </a:xfrm>
        </p:grpSpPr>
        <p:sp>
          <p:nvSpPr>
            <p:cNvPr id="5" name="TextBox 5"/>
            <p:cNvSpPr txBox="1"/>
            <p:nvPr/>
          </p:nvSpPr>
          <p:spPr>
            <a:xfrm>
              <a:off x="-1161686" y="2139220"/>
              <a:ext cx="13501365" cy="1709869"/>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6" name="TextBox 23">
              <a:extLst>
                <a:ext uri="{FF2B5EF4-FFF2-40B4-BE49-F238E27FC236}">
                  <a16:creationId xmlns:a16="http://schemas.microsoft.com/office/drawing/2014/main" id="{A0F61813-55FC-4F12-AA48-9F6444F53E40}"/>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654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1" name="TextBox 23">
              <a:extLst>
                <a:ext uri="{FF2B5EF4-FFF2-40B4-BE49-F238E27FC236}">
                  <a16:creationId xmlns:a16="http://schemas.microsoft.com/office/drawing/2014/main" id="{39128B90-38EA-41D4-A15E-99F758A9533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30887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Invest in good </a:t>
            </a:r>
            <a:r>
              <a:rPr lang="en-US" sz="4000" b="1" dirty="0">
                <a:solidFill>
                  <a:srgbClr val="054A8E"/>
                </a:solidFill>
                <a:latin typeface="Arial" panose="020B0604020202020204" pitchFamily="34" charset="0"/>
                <a:cs typeface="Arial" panose="020B0604020202020204" pitchFamily="34" charset="0"/>
              </a:rPr>
              <a:t>documentation</a:t>
            </a:r>
            <a:r>
              <a:rPr lang="en-US" sz="4000" dirty="0">
                <a:solidFill>
                  <a:srgbClr val="000000"/>
                </a:solidFill>
                <a:latin typeface="Arial" panose="020B0604020202020204" pitchFamily="34" charset="0"/>
                <a:cs typeface="Arial" panose="020B0604020202020204" pitchFamily="34" charset="0"/>
              </a:rPr>
              <a:t> </a:t>
            </a:r>
            <a:r>
              <a:rPr lang="en-US" sz="4000" b="1" dirty="0">
                <a:solidFill>
                  <a:srgbClr val="054A8E"/>
                </a:solidFill>
                <a:latin typeface="Arial" panose="020B0604020202020204" pitchFamily="34" charset="0"/>
                <a:cs typeface="Arial" panose="020B0604020202020204" pitchFamily="34" charset="0"/>
              </a:rPr>
              <a:t>and</a:t>
            </a:r>
            <a:r>
              <a:rPr lang="en-US" sz="4000" dirty="0">
                <a:solidFill>
                  <a:srgbClr val="000000"/>
                </a:solidFill>
                <a:latin typeface="Arial" panose="020B0604020202020204" pitchFamily="34" charset="0"/>
                <a:cs typeface="Arial" panose="020B0604020202020204" pitchFamily="34" charset="0"/>
              </a:rPr>
              <a:t> </a:t>
            </a:r>
            <a:r>
              <a:rPr lang="en-US" sz="4000" b="1" dirty="0">
                <a:solidFill>
                  <a:srgbClr val="054A8E"/>
                </a:solidFill>
                <a:latin typeface="Arial" panose="020B0604020202020204" pitchFamily="34" charset="0"/>
                <a:cs typeface="Arial" panose="020B0604020202020204" pitchFamily="34" charset="0"/>
              </a:rPr>
              <a:t>monitoring</a:t>
            </a:r>
            <a:r>
              <a:rPr lang="en-US" sz="4000" b="1" dirty="0">
                <a:solidFill>
                  <a:srgbClr val="000000"/>
                </a:solidFill>
                <a:latin typeface="Arial" panose="020B0604020202020204" pitchFamily="34" charset="0"/>
                <a:cs typeface="Arial" panose="020B0604020202020204" pitchFamily="34" charset="0"/>
              </a:rPr>
              <a:t> </a:t>
            </a:r>
            <a:r>
              <a:rPr lang="en-US" sz="4000" dirty="0">
                <a:solidFill>
                  <a:srgbClr val="000000"/>
                </a:solidFill>
                <a:latin typeface="Arial" panose="020B0604020202020204" pitchFamily="34" charset="0"/>
                <a:cs typeface="Arial" panose="020B0604020202020204" pitchFamily="34" charset="0"/>
              </a:rPr>
              <a:t>to help ensure voluntarism and informed choice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Update national service delivery guidelines and clarify the</a:t>
            </a:r>
            <a:r>
              <a:rPr lang="en-US" sz="4000" dirty="0">
                <a:solidFill>
                  <a:srgbClr val="054A8E"/>
                </a:solidFill>
                <a:latin typeface="Arial" panose="020B0604020202020204" pitchFamily="34" charset="0"/>
                <a:cs typeface="Arial" panose="020B0604020202020204" pitchFamily="34" charset="0"/>
              </a:rPr>
              <a:t> </a:t>
            </a:r>
            <a:r>
              <a:rPr lang="en-US" sz="4000" b="1" dirty="0">
                <a:solidFill>
                  <a:srgbClr val="054A8E"/>
                </a:solidFill>
                <a:latin typeface="Arial" panose="020B0604020202020204" pitchFamily="34" charset="0"/>
                <a:cs typeface="Arial" panose="020B0604020202020204" pitchFamily="34" charset="0"/>
              </a:rPr>
              <a:t>role of service providers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Conduct </a:t>
            </a:r>
            <a:r>
              <a:rPr lang="en-US" sz="4000" b="1" dirty="0">
                <a:solidFill>
                  <a:srgbClr val="054A8E"/>
                </a:solidFill>
                <a:latin typeface="Arial" panose="020B0604020202020204" pitchFamily="34" charset="0"/>
                <a:cs typeface="Arial" panose="020B0604020202020204" pitchFamily="34" charset="0"/>
              </a:rPr>
              <a:t>formative assessments</a:t>
            </a:r>
            <a:r>
              <a:rPr lang="en-US" sz="4000" b="1" dirty="0">
                <a:solidFill>
                  <a:srgbClr val="000000"/>
                </a:solidFill>
                <a:latin typeface="Arial" panose="020B0604020202020204" pitchFamily="34" charset="0"/>
                <a:cs typeface="Arial" panose="020B0604020202020204" pitchFamily="34" charset="0"/>
              </a:rPr>
              <a:t> </a:t>
            </a:r>
            <a:r>
              <a:rPr lang="en-US" sz="4000" dirty="0">
                <a:solidFill>
                  <a:srgbClr val="000000"/>
                </a:solidFill>
                <a:latin typeface="Arial" panose="020B0604020202020204" pitchFamily="34" charset="0"/>
                <a:cs typeface="Arial" panose="020B0604020202020204" pitchFamily="34" charset="0"/>
              </a:rPr>
              <a:t>to guide social and behavior change strategies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80427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4A1BE89-0104-4DF9-84EB-AA14E742B307}"/>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1" name="TextBox 23">
              <a:extLst>
                <a:ext uri="{FF2B5EF4-FFF2-40B4-BE49-F238E27FC236}">
                  <a16:creationId xmlns:a16="http://schemas.microsoft.com/office/drawing/2014/main" id="{39128B90-38EA-41D4-A15E-99F758A9533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30887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Consider </a:t>
            </a:r>
            <a:r>
              <a:rPr lang="en-US" sz="4000" b="1" dirty="0">
                <a:solidFill>
                  <a:srgbClr val="054A8E"/>
                </a:solidFill>
                <a:latin typeface="Arial" panose="020B0604020202020204" pitchFamily="34" charset="0"/>
                <a:cs typeface="Arial" panose="020B0604020202020204" pitchFamily="34" charset="0"/>
              </a:rPr>
              <a:t>home visits </a:t>
            </a:r>
            <a:r>
              <a:rPr lang="en-US" sz="4000" dirty="0">
                <a:solidFill>
                  <a:srgbClr val="000000"/>
                </a:solidFill>
                <a:latin typeface="Arial" panose="020B0604020202020204" pitchFamily="34" charset="0"/>
                <a:cs typeface="Arial" panose="020B0604020202020204" pitchFamily="34" charset="0"/>
              </a:rPr>
              <a:t>if targeting immediate PPFP adoption among first-time, young parents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Offer the </a:t>
            </a:r>
            <a:r>
              <a:rPr lang="en-US" sz="4000" b="1" dirty="0">
                <a:solidFill>
                  <a:srgbClr val="054A8E"/>
                </a:solidFill>
                <a:latin typeface="Arial" panose="020B0604020202020204" pitchFamily="34" charset="0"/>
                <a:cs typeface="Arial" panose="020B0604020202020204" pitchFamily="34" charset="0"/>
              </a:rPr>
              <a:t>broadest range of contraceptive methods</a:t>
            </a:r>
            <a:r>
              <a:rPr lang="en-US" sz="4000" dirty="0">
                <a:solidFill>
                  <a:srgbClr val="054A8E"/>
                </a:solidFill>
                <a:latin typeface="Arial" panose="020B0604020202020204" pitchFamily="34" charset="0"/>
                <a:cs typeface="Arial" panose="020B0604020202020204" pitchFamily="34" charset="0"/>
              </a:rPr>
              <a:t> </a:t>
            </a:r>
            <a:r>
              <a:rPr lang="en-US" sz="4000" dirty="0">
                <a:solidFill>
                  <a:srgbClr val="000000"/>
                </a:solidFill>
                <a:latin typeface="Arial" panose="020B0604020202020204" pitchFamily="34" charset="0"/>
                <a:cs typeface="Arial" panose="020B0604020202020204" pitchFamily="34" charset="0"/>
              </a:rPr>
              <a:t>possible and make them available prior to maternity discharge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Consider </a:t>
            </a:r>
            <a:r>
              <a:rPr lang="en-US" sz="4000" b="1" dirty="0">
                <a:solidFill>
                  <a:srgbClr val="054A8E"/>
                </a:solidFill>
                <a:latin typeface="Arial" panose="020B0604020202020204" pitchFamily="34" charset="0"/>
                <a:cs typeface="Arial" panose="020B0604020202020204" pitchFamily="34" charset="0"/>
              </a:rPr>
              <a:t>leveraging antenatal care visits </a:t>
            </a:r>
            <a:r>
              <a:rPr lang="en-US" sz="4000" dirty="0">
                <a:solidFill>
                  <a:srgbClr val="000000"/>
                </a:solidFill>
                <a:latin typeface="Arial" panose="020B0604020202020204" pitchFamily="34" charset="0"/>
                <a:cs typeface="Arial" panose="020B0604020202020204" pitchFamily="34" charset="0"/>
              </a:rPr>
              <a:t>to educate clients on contraception</a:t>
            </a:r>
          </a:p>
        </p:txBody>
      </p:sp>
      <p:sp>
        <p:nvSpPr>
          <p:cNvPr id="20" name="TextBox 10">
            <a:extLst>
              <a:ext uri="{FF2B5EF4-FFF2-40B4-BE49-F238E27FC236}">
                <a16:creationId xmlns:a16="http://schemas.microsoft.com/office/drawing/2014/main" id="{7C4BFFF7-179B-4875-9490-A40AFD53928B}"/>
              </a:ext>
            </a:extLst>
          </p:cNvPr>
          <p:cNvSpPr txBox="1"/>
          <p:nvPr/>
        </p:nvSpPr>
        <p:spPr>
          <a:xfrm>
            <a:off x="914400" y="562923"/>
            <a:ext cx="50291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0F8E4B84-450D-4808-AD9B-1E441CE15D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999944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52241A2-A71A-47AA-9475-4541A6B6114B}"/>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1" name="TextBox 23">
              <a:extLst>
                <a:ext uri="{FF2B5EF4-FFF2-40B4-BE49-F238E27FC236}">
                  <a16:creationId xmlns:a16="http://schemas.microsoft.com/office/drawing/2014/main" id="{39128B90-38EA-41D4-A15E-99F758A9533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7696200" cy="523220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Plan for contraceptive uptake later during the postpartum period</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Ensure </a:t>
            </a:r>
            <a:r>
              <a:rPr lang="en-US" sz="4000" b="1" dirty="0">
                <a:solidFill>
                  <a:srgbClr val="054A8E"/>
                </a:solidFill>
                <a:latin typeface="Arial" panose="020B0604020202020204" pitchFamily="34" charset="0"/>
                <a:cs typeface="Arial" panose="020B0604020202020204" pitchFamily="34" charset="0"/>
              </a:rPr>
              <a:t>adequate staff, equipment, and supplies</a:t>
            </a:r>
            <a:r>
              <a:rPr lang="en-US" sz="4000" dirty="0">
                <a:solidFill>
                  <a:srgbClr val="000000"/>
                </a:solidFill>
                <a:latin typeface="Arial" panose="020B0604020202020204" pitchFamily="34" charset="0"/>
                <a:cs typeface="Arial" panose="020B0604020202020204" pitchFamily="34" charset="0"/>
              </a:rPr>
              <a:t>, and if possible, ensure their availability 24 hours a day, 7 days a week</a:t>
            </a:r>
          </a:p>
        </p:txBody>
      </p:sp>
      <p:sp>
        <p:nvSpPr>
          <p:cNvPr id="19" name="TextBox 10">
            <a:extLst>
              <a:ext uri="{FF2B5EF4-FFF2-40B4-BE49-F238E27FC236}">
                <a16:creationId xmlns:a16="http://schemas.microsoft.com/office/drawing/2014/main" id="{532B8B9B-A9E7-4E94-B985-FF807E369B80}"/>
              </a:ext>
            </a:extLst>
          </p:cNvPr>
          <p:cNvSpPr txBox="1"/>
          <p:nvPr/>
        </p:nvSpPr>
        <p:spPr>
          <a:xfrm>
            <a:off x="914401" y="562923"/>
            <a:ext cx="51816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3" name="Picture 2">
            <a:hlinkClick r:id="rId4"/>
            <a:extLst>
              <a:ext uri="{FF2B5EF4-FFF2-40B4-BE49-F238E27FC236}">
                <a16:creationId xmlns:a16="http://schemas.microsoft.com/office/drawing/2014/main" id="{CEADFB37-EAE1-41A4-AF20-53DBA85AF006}"/>
              </a:ext>
            </a:extLst>
          </p:cNvPr>
          <p:cNvPicPr>
            <a:picLocks noChangeAspect="1"/>
          </p:cNvPicPr>
          <p:nvPr/>
        </p:nvPicPr>
        <p:blipFill>
          <a:blip r:embed="rId5"/>
          <a:stretch>
            <a:fillRect/>
          </a:stretch>
        </p:blipFill>
        <p:spPr>
          <a:xfrm>
            <a:off x="9288536" y="4611062"/>
            <a:ext cx="4331373" cy="4121020"/>
          </a:xfrm>
          <a:prstGeom prst="rect">
            <a:avLst/>
          </a:prstGeom>
        </p:spPr>
      </p:pic>
      <p:pic>
        <p:nvPicPr>
          <p:cNvPr id="5" name="Picture 4">
            <a:hlinkClick r:id="rId6"/>
            <a:extLst>
              <a:ext uri="{FF2B5EF4-FFF2-40B4-BE49-F238E27FC236}">
                <a16:creationId xmlns:a16="http://schemas.microsoft.com/office/drawing/2014/main" id="{20ABD361-F5BB-4B76-B730-2FBA5DC6ADFE}"/>
              </a:ext>
            </a:extLst>
          </p:cNvPr>
          <p:cNvPicPr>
            <a:picLocks noChangeAspect="1"/>
          </p:cNvPicPr>
          <p:nvPr/>
        </p:nvPicPr>
        <p:blipFill>
          <a:blip r:embed="rId7"/>
          <a:stretch>
            <a:fillRect/>
          </a:stretch>
        </p:blipFill>
        <p:spPr>
          <a:xfrm>
            <a:off x="13843985" y="1194380"/>
            <a:ext cx="4036833" cy="4611000"/>
          </a:xfrm>
          <a:prstGeom prst="rect">
            <a:avLst/>
          </a:prstGeom>
        </p:spPr>
      </p:pic>
      <p:pic>
        <p:nvPicPr>
          <p:cNvPr id="14" name="Graphic 13" descr="Lightbulb with solid fill">
            <a:extLst>
              <a:ext uri="{FF2B5EF4-FFF2-40B4-BE49-F238E27FC236}">
                <a16:creationId xmlns:a16="http://schemas.microsoft.com/office/drawing/2014/main" id="{1992E05D-E942-4141-963E-5FD1604E9FE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105614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0C7C507E-3D69-4094-B60D-ABFF9B903D4A}"/>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1" name="TextBox 23">
              <a:extLst>
                <a:ext uri="{FF2B5EF4-FFF2-40B4-BE49-F238E27FC236}">
                  <a16:creationId xmlns:a16="http://schemas.microsoft.com/office/drawing/2014/main" id="{39128B90-38EA-41D4-A15E-99F758A9533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1" y="3499880"/>
            <a:ext cx="5715000" cy="338554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Do not forget </a:t>
            </a:r>
            <a:r>
              <a:rPr lang="en-US" sz="4000" b="1" dirty="0">
                <a:solidFill>
                  <a:srgbClr val="054A8E"/>
                </a:solidFill>
                <a:latin typeface="Arial" panose="020B0604020202020204" pitchFamily="34" charset="0"/>
                <a:cs typeface="Arial" panose="020B0604020202020204" pitchFamily="34" charset="0"/>
              </a:rPr>
              <a:t>men</a:t>
            </a:r>
            <a:endParaRPr lang="en-US" sz="4000" b="1" dirty="0">
              <a:solidFill>
                <a:srgbClr val="000000"/>
              </a:solidFill>
              <a:latin typeface="Arial" panose="020B0604020202020204" pitchFamily="34" charset="0"/>
              <a:cs typeface="Arial" panose="020B0604020202020204" pitchFamily="34" charset="0"/>
            </a:endParaRP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Encourage </a:t>
            </a:r>
            <a:r>
              <a:rPr lang="en-US" sz="4000" b="1" dirty="0">
                <a:solidFill>
                  <a:srgbClr val="054A8E"/>
                </a:solidFill>
                <a:latin typeface="Arial" panose="020B0604020202020204" pitchFamily="34" charset="0"/>
                <a:cs typeface="Arial" panose="020B0604020202020204" pitchFamily="34" charset="0"/>
              </a:rPr>
              <a:t>facility leadership</a:t>
            </a:r>
            <a:r>
              <a:rPr lang="en-US" sz="4000" dirty="0">
                <a:solidFill>
                  <a:srgbClr val="054A8E"/>
                </a:solidFill>
                <a:latin typeface="Arial" panose="020B0604020202020204" pitchFamily="34" charset="0"/>
                <a:cs typeface="Arial" panose="020B0604020202020204" pitchFamily="34" charset="0"/>
              </a:rPr>
              <a:t> </a:t>
            </a:r>
            <a:r>
              <a:rPr lang="en-US" sz="4000" dirty="0">
                <a:solidFill>
                  <a:srgbClr val="000000"/>
                </a:solidFill>
                <a:latin typeface="Arial" panose="020B0604020202020204" pitchFamily="34" charset="0"/>
                <a:cs typeface="Arial" panose="020B0604020202020204" pitchFamily="34" charset="0"/>
              </a:rPr>
              <a:t>and adjust management practices based on facility size</a:t>
            </a:r>
          </a:p>
        </p:txBody>
      </p:sp>
      <p:pic>
        <p:nvPicPr>
          <p:cNvPr id="3" name="Picture 2">
            <a:hlinkClick r:id="rId4"/>
            <a:extLst>
              <a:ext uri="{FF2B5EF4-FFF2-40B4-BE49-F238E27FC236}">
                <a16:creationId xmlns:a16="http://schemas.microsoft.com/office/drawing/2014/main" id="{F1E92ADF-2B6B-4134-9F4E-99441A41A9EB}"/>
              </a:ext>
            </a:extLst>
          </p:cNvPr>
          <p:cNvPicPr>
            <a:picLocks noChangeAspect="1"/>
          </p:cNvPicPr>
          <p:nvPr/>
        </p:nvPicPr>
        <p:blipFill>
          <a:blip r:embed="rId5"/>
          <a:stretch>
            <a:fillRect/>
          </a:stretch>
        </p:blipFill>
        <p:spPr>
          <a:xfrm>
            <a:off x="13053557" y="1286472"/>
            <a:ext cx="4923178" cy="5020134"/>
          </a:xfrm>
          <a:prstGeom prst="rect">
            <a:avLst/>
          </a:prstGeom>
        </p:spPr>
      </p:pic>
      <p:pic>
        <p:nvPicPr>
          <p:cNvPr id="5" name="Picture 4">
            <a:hlinkClick r:id="rId6"/>
            <a:extLst>
              <a:ext uri="{FF2B5EF4-FFF2-40B4-BE49-F238E27FC236}">
                <a16:creationId xmlns:a16="http://schemas.microsoft.com/office/drawing/2014/main" id="{E6F7FE3F-051C-4E56-BB56-AD0EDD35DA23}"/>
              </a:ext>
            </a:extLst>
          </p:cNvPr>
          <p:cNvPicPr>
            <a:picLocks noChangeAspect="1"/>
          </p:cNvPicPr>
          <p:nvPr/>
        </p:nvPicPr>
        <p:blipFill>
          <a:blip r:embed="rId7"/>
          <a:stretch>
            <a:fillRect/>
          </a:stretch>
        </p:blipFill>
        <p:spPr>
          <a:xfrm>
            <a:off x="7488729" y="3789232"/>
            <a:ext cx="5238900" cy="5020134"/>
          </a:xfrm>
          <a:prstGeom prst="rect">
            <a:avLst/>
          </a:prstGeom>
        </p:spPr>
      </p:pic>
      <p:sp>
        <p:nvSpPr>
          <p:cNvPr id="19" name="TextBox 10">
            <a:extLst>
              <a:ext uri="{FF2B5EF4-FFF2-40B4-BE49-F238E27FC236}">
                <a16:creationId xmlns:a16="http://schemas.microsoft.com/office/drawing/2014/main" id="{CA4B266B-06AD-44FD-B197-9B7B537BE719}"/>
              </a:ext>
            </a:extLst>
          </p:cNvPr>
          <p:cNvSpPr txBox="1"/>
          <p:nvPr/>
        </p:nvSpPr>
        <p:spPr>
          <a:xfrm>
            <a:off x="914401" y="562923"/>
            <a:ext cx="5445564"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4" name="Graphic 13" descr="Lightbulb with solid fill">
            <a:extLst>
              <a:ext uri="{FF2B5EF4-FFF2-40B4-BE49-F238E27FC236}">
                <a16:creationId xmlns:a16="http://schemas.microsoft.com/office/drawing/2014/main" id="{94E099F8-6E93-4950-88D6-E51E8CBABC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976931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7BA01BD4-78DA-4A20-AC71-B26A9AD6AB48}"/>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7" name="TextBox 23">
              <a:extLst>
                <a:ext uri="{FF2B5EF4-FFF2-40B4-BE49-F238E27FC236}">
                  <a16:creationId xmlns:a16="http://schemas.microsoft.com/office/drawing/2014/main" id="{A819D2E5-5E58-4D53-B61C-8837DF7A7681}"/>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F328638C-59A2-4145-9CA4-0A0AF36EA664}"/>
              </a:ext>
            </a:extLst>
          </p:cNvPr>
          <p:cNvGrpSpPr/>
          <p:nvPr/>
        </p:nvGrpSpPr>
        <p:grpSpPr>
          <a:xfrm>
            <a:off x="1147731" y="6403026"/>
            <a:ext cx="3080430" cy="2406325"/>
            <a:chOff x="990600" y="7169340"/>
            <a:chExt cx="4643377" cy="1182812"/>
          </a:xfrm>
        </p:grpSpPr>
        <p:sp>
          <p:nvSpPr>
            <p:cNvPr id="27" name="AutoShape 2">
              <a:extLst>
                <a:ext uri="{FF2B5EF4-FFF2-40B4-BE49-F238E27FC236}">
                  <a16:creationId xmlns:a16="http://schemas.microsoft.com/office/drawing/2014/main" id="{4BAC6A1D-313D-415D-9402-8808B4F6B211}"/>
                </a:ext>
              </a:extLst>
            </p:cNvPr>
            <p:cNvSpPr/>
            <p:nvPr/>
          </p:nvSpPr>
          <p:spPr>
            <a:xfrm>
              <a:off x="990600" y="7169340"/>
              <a:ext cx="4643377" cy="1182812"/>
            </a:xfrm>
            <a:prstGeom prst="rect">
              <a:avLst/>
            </a:prstGeom>
            <a:solidFill>
              <a:srgbClr val="F4F4F4"/>
            </a:solidFill>
          </p:spPr>
          <p:txBody>
            <a:bodyPr/>
            <a:lstStyle/>
            <a:p>
              <a:endParaRPr lang="en-US" dirty="0"/>
            </a:p>
          </p:txBody>
        </p:sp>
        <p:sp>
          <p:nvSpPr>
            <p:cNvPr id="40" name="TextBox 11">
              <a:extLst>
                <a:ext uri="{FF2B5EF4-FFF2-40B4-BE49-F238E27FC236}">
                  <a16:creationId xmlns:a16="http://schemas.microsoft.com/office/drawing/2014/main" id="{A674A6EA-E609-4527-89C5-0F88E33CDA72}"/>
                </a:ext>
              </a:extLst>
            </p:cNvPr>
            <p:cNvSpPr txBox="1"/>
            <p:nvPr/>
          </p:nvSpPr>
          <p:spPr>
            <a:xfrm>
              <a:off x="1104505" y="7376333"/>
              <a:ext cx="4476459" cy="765722"/>
            </a:xfrm>
            <a:prstGeom prst="rect">
              <a:avLst/>
            </a:prstGeom>
          </p:spPr>
          <p:txBody>
            <a:bodyPr lIns="0" tIns="0" rIns="0" bIns="0" rtlCol="0" anchor="t">
              <a:spAutoFit/>
            </a:bodyPr>
            <a:lstStyle/>
            <a:p>
              <a:pPr marL="0" lvl="0" indent="0" algn="ctr">
                <a:lnSpc>
                  <a:spcPts val="3079"/>
                </a:lnSpc>
                <a:spcBef>
                  <a:spcPct val="0"/>
                </a:spcBef>
              </a:pPr>
              <a:r>
                <a:rPr lang="en-US" sz="2400" b="1" dirty="0">
                  <a:solidFill>
                    <a:srgbClr val="054A8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Programming Strategies for Postpartum Family Planning</a:t>
              </a:r>
              <a:endParaRPr lang="en-US" sz="2400" b="1" dirty="0">
                <a:solidFill>
                  <a:srgbClr val="054A8E"/>
                </a:solidFill>
                <a:latin typeface="Arial" panose="020B0604020202020204" pitchFamily="34" charset="0"/>
                <a:cs typeface="Arial" panose="020B0604020202020204" pitchFamily="34" charset="0"/>
              </a:endParaRPr>
            </a:p>
          </p:txBody>
        </p:sp>
      </p:grpSp>
      <p:pic>
        <p:nvPicPr>
          <p:cNvPr id="2050" name="Picture 2" descr="Programming Strategies for Postpartum Family Planning - World | ReliefWeb">
            <a:hlinkClick r:id="rId5"/>
            <a:extLst>
              <a:ext uri="{FF2B5EF4-FFF2-40B4-BE49-F238E27FC236}">
                <a16:creationId xmlns:a16="http://schemas.microsoft.com/office/drawing/2014/main" id="{4E5E544B-57C5-4897-8A46-9558BE0C1B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5473" y="2333116"/>
            <a:ext cx="2664947" cy="37649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4FDDC292-B279-4095-AEE0-9F915B29C582}"/>
              </a:ext>
            </a:extLst>
          </p:cNvPr>
          <p:cNvGrpSpPr/>
          <p:nvPr/>
        </p:nvGrpSpPr>
        <p:grpSpPr>
          <a:xfrm>
            <a:off x="5268982" y="6396698"/>
            <a:ext cx="3080430" cy="2412653"/>
            <a:chOff x="6786529" y="4493437"/>
            <a:chExt cx="4948271" cy="2412653"/>
          </a:xfrm>
        </p:grpSpPr>
        <p:sp>
          <p:nvSpPr>
            <p:cNvPr id="29" name="AutoShape 2">
              <a:extLst>
                <a:ext uri="{FF2B5EF4-FFF2-40B4-BE49-F238E27FC236}">
                  <a16:creationId xmlns:a16="http://schemas.microsoft.com/office/drawing/2014/main" id="{71DB51EC-656F-41EC-BE7A-7BB9A76240EE}"/>
                </a:ext>
              </a:extLst>
            </p:cNvPr>
            <p:cNvSpPr/>
            <p:nvPr/>
          </p:nvSpPr>
          <p:spPr>
            <a:xfrm>
              <a:off x="6786529" y="4493437"/>
              <a:ext cx="4948271" cy="2412653"/>
            </a:xfrm>
            <a:prstGeom prst="rect">
              <a:avLst/>
            </a:prstGeom>
            <a:solidFill>
              <a:srgbClr val="F4F4F4"/>
            </a:solidFill>
          </p:spPr>
          <p:txBody>
            <a:bodyPr/>
            <a:lstStyle/>
            <a:p>
              <a:endParaRPr lang="en-US" dirty="0"/>
            </a:p>
          </p:txBody>
        </p:sp>
        <p:sp>
          <p:nvSpPr>
            <p:cNvPr id="38" name="TextBox 8">
              <a:extLst>
                <a:ext uri="{FF2B5EF4-FFF2-40B4-BE49-F238E27FC236}">
                  <a16:creationId xmlns:a16="http://schemas.microsoft.com/office/drawing/2014/main" id="{EE69D0FC-B7E5-48D2-8F10-BC110566B73E}"/>
                </a:ext>
              </a:extLst>
            </p:cNvPr>
            <p:cNvSpPr txBox="1"/>
            <p:nvPr/>
          </p:nvSpPr>
          <p:spPr>
            <a:xfrm>
              <a:off x="7022435" y="4715203"/>
              <a:ext cx="4476460" cy="1163267"/>
            </a:xfrm>
            <a:prstGeom prst="rect">
              <a:avLst/>
            </a:prstGeom>
          </p:spPr>
          <p:txBody>
            <a:bodyPr lIns="0" tIns="0" rIns="0" bIns="0" rtlCol="0" anchor="t">
              <a:spAutoFit/>
            </a:bodyPr>
            <a:lstStyle/>
            <a:p>
              <a:pPr marL="0" lvl="0" indent="0" algn="ctr">
                <a:lnSpc>
                  <a:spcPts val="3079"/>
                </a:lnSpc>
                <a:spcBef>
                  <a:spcPct val="0"/>
                </a:spcBef>
              </a:pPr>
              <a:r>
                <a:rPr lang="en-US" sz="2400" b="1" dirty="0">
                  <a:solidFill>
                    <a:srgbClr val="054A8E"/>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Case Study: Bangladesh: Behavioral Maintenance and Follow-Up</a:t>
              </a:r>
              <a:endParaRPr lang="en-US" sz="2400" b="1" dirty="0">
                <a:solidFill>
                  <a:srgbClr val="054A8E"/>
                </a:solidFill>
                <a:latin typeface="Arial" panose="020B0604020202020204" pitchFamily="34" charset="0"/>
                <a:cs typeface="Arial" panose="020B0604020202020204" pitchFamily="34" charset="0"/>
              </a:endParaRPr>
            </a:p>
          </p:txBody>
        </p:sp>
      </p:grpSp>
      <p:pic>
        <p:nvPicPr>
          <p:cNvPr id="2052" name="Picture 4" descr="Mama_Day 1_Dhaka_146">
            <a:hlinkClick r:id="rId7"/>
            <a:extLst>
              <a:ext uri="{FF2B5EF4-FFF2-40B4-BE49-F238E27FC236}">
                <a16:creationId xmlns:a16="http://schemas.microsoft.com/office/drawing/2014/main" id="{776422CD-4E5E-4A8A-93BE-2C9F9D01125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175" r="14255"/>
          <a:stretch/>
        </p:blipFill>
        <p:spPr bwMode="auto">
          <a:xfrm>
            <a:off x="5476723" y="2362575"/>
            <a:ext cx="2664947" cy="37648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5669E45E-F5E9-47E1-B117-C863D173917F}"/>
              </a:ext>
            </a:extLst>
          </p:cNvPr>
          <p:cNvGrpSpPr/>
          <p:nvPr/>
        </p:nvGrpSpPr>
        <p:grpSpPr>
          <a:xfrm>
            <a:off x="9390233" y="6362028"/>
            <a:ext cx="3080430" cy="2447322"/>
            <a:chOff x="9834192" y="4376813"/>
            <a:chExt cx="3477656" cy="2447322"/>
          </a:xfrm>
        </p:grpSpPr>
        <p:sp>
          <p:nvSpPr>
            <p:cNvPr id="50" name="AutoShape 2">
              <a:extLst>
                <a:ext uri="{FF2B5EF4-FFF2-40B4-BE49-F238E27FC236}">
                  <a16:creationId xmlns:a16="http://schemas.microsoft.com/office/drawing/2014/main" id="{91888C44-BCB4-4414-8274-65AD02B76C27}"/>
                </a:ext>
              </a:extLst>
            </p:cNvPr>
            <p:cNvSpPr/>
            <p:nvPr/>
          </p:nvSpPr>
          <p:spPr>
            <a:xfrm>
              <a:off x="9834192" y="4376813"/>
              <a:ext cx="3477656" cy="2447322"/>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10192039" y="4601774"/>
              <a:ext cx="2839761" cy="1952522"/>
            </a:xfrm>
            <a:prstGeom prst="rect">
              <a:avLst/>
            </a:prstGeom>
          </p:spPr>
          <p:txBody>
            <a:bodyPr wrap="square" lIns="0" tIns="0" rIns="0" bIns="0" rtlCol="0" anchor="t">
              <a:spAutoFit/>
            </a:bodyPr>
            <a:lstStyle/>
            <a:p>
              <a:pPr marL="0" lvl="0" indent="0" algn="ctr">
                <a:lnSpc>
                  <a:spcPts val="3079"/>
                </a:lnSpc>
                <a:spcBef>
                  <a:spcPct val="0"/>
                </a:spcBef>
              </a:pPr>
              <a:r>
                <a:rPr lang="en-US" sz="2200" b="1" dirty="0">
                  <a:solidFill>
                    <a:srgbClr val="054A8E"/>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Compendium of WHO Recommendations for Postpartum Family Planning</a:t>
              </a:r>
              <a:endParaRPr lang="en-US" sz="2200" b="1" dirty="0">
                <a:solidFill>
                  <a:srgbClr val="054A8E"/>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A4AE62B9-0CFF-461C-9F2E-17CC11919688}"/>
              </a:ext>
            </a:extLst>
          </p:cNvPr>
          <p:cNvGrpSpPr/>
          <p:nvPr/>
        </p:nvGrpSpPr>
        <p:grpSpPr>
          <a:xfrm>
            <a:off x="13511484" y="6396697"/>
            <a:ext cx="3080430" cy="2412653"/>
            <a:chOff x="14359612" y="5387905"/>
            <a:chExt cx="3153822" cy="2412653"/>
          </a:xfrm>
        </p:grpSpPr>
        <p:sp>
          <p:nvSpPr>
            <p:cNvPr id="52" name="AutoShape 2">
              <a:extLst>
                <a:ext uri="{FF2B5EF4-FFF2-40B4-BE49-F238E27FC236}">
                  <a16:creationId xmlns:a16="http://schemas.microsoft.com/office/drawing/2014/main" id="{B8A9EE8D-AABE-4F3F-BF09-0DE85518B865}"/>
                </a:ext>
              </a:extLst>
            </p:cNvPr>
            <p:cNvSpPr/>
            <p:nvPr/>
          </p:nvSpPr>
          <p:spPr>
            <a:xfrm>
              <a:off x="14359612" y="5387905"/>
              <a:ext cx="3153822" cy="2412653"/>
            </a:xfrm>
            <a:prstGeom prst="rect">
              <a:avLst/>
            </a:prstGeom>
            <a:solidFill>
              <a:srgbClr val="F4F4F4"/>
            </a:solidFill>
          </p:spPr>
          <p:txBody>
            <a:bodyPr/>
            <a:lstStyle/>
            <a:p>
              <a:endParaRPr lang="en-US" dirty="0"/>
            </a:p>
          </p:txBody>
        </p:sp>
        <p:sp>
          <p:nvSpPr>
            <p:cNvPr id="53" name="TextBox 11">
              <a:extLst>
                <a:ext uri="{FF2B5EF4-FFF2-40B4-BE49-F238E27FC236}">
                  <a16:creationId xmlns:a16="http://schemas.microsoft.com/office/drawing/2014/main" id="{07D48A6E-4DA7-434C-A31A-B7E7177F3CCF}"/>
                </a:ext>
              </a:extLst>
            </p:cNvPr>
            <p:cNvSpPr txBox="1"/>
            <p:nvPr/>
          </p:nvSpPr>
          <p:spPr>
            <a:xfrm>
              <a:off x="14550200" y="5737591"/>
              <a:ext cx="2772644" cy="1560812"/>
            </a:xfrm>
            <a:prstGeom prst="rect">
              <a:avLst/>
            </a:prstGeom>
          </p:spPr>
          <p:txBody>
            <a:bodyPr wrap="square" lIns="0" tIns="0" rIns="0" bIns="0" rtlCol="0" anchor="t">
              <a:spAutoFit/>
            </a:bodyPr>
            <a:lstStyle/>
            <a:p>
              <a:pPr marL="0" lvl="0" indent="0" algn="ctr">
                <a:lnSpc>
                  <a:spcPts val="3079"/>
                </a:lnSpc>
                <a:spcBef>
                  <a:spcPct val="0"/>
                </a:spcBef>
              </a:pPr>
              <a:r>
                <a:rPr lang="en-US" sz="2400" b="1" dirty="0">
                  <a:solidFill>
                    <a:srgbClr val="054A8E"/>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K4Health Postpartum Family Planning (PPFP) Toolkit</a:t>
              </a:r>
              <a:endParaRPr lang="en-US" sz="2400" b="1" dirty="0">
                <a:solidFill>
                  <a:srgbClr val="054A8E"/>
                </a:solidFill>
                <a:latin typeface="Arial" panose="020B0604020202020204" pitchFamily="34" charset="0"/>
                <a:cs typeface="Arial" panose="020B0604020202020204" pitchFamily="34" charset="0"/>
              </a:endParaRPr>
            </a:p>
          </p:txBody>
        </p:sp>
      </p:grpSp>
      <p:pic>
        <p:nvPicPr>
          <p:cNvPr id="2054" name="Picture 6">
            <a:hlinkClick r:id="rId10"/>
            <a:extLst>
              <a:ext uri="{FF2B5EF4-FFF2-40B4-BE49-F238E27FC236}">
                <a16:creationId xmlns:a16="http://schemas.microsoft.com/office/drawing/2014/main" id="{84C2FB17-E2D5-4F42-B14B-2B0F00BF316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9397" r="25142"/>
          <a:stretch/>
        </p:blipFill>
        <p:spPr bwMode="auto">
          <a:xfrm>
            <a:off x="13719225" y="2362575"/>
            <a:ext cx="2664947" cy="37627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a:hlinkClick r:id="rId9"/>
            <a:extLst>
              <a:ext uri="{FF2B5EF4-FFF2-40B4-BE49-F238E27FC236}">
                <a16:creationId xmlns:a16="http://schemas.microsoft.com/office/drawing/2014/main" id="{3C5352A1-0528-4B38-9C89-73CDA6C00DD7}"/>
              </a:ext>
            </a:extLst>
          </p:cNvPr>
          <p:cNvPicPr>
            <a:picLocks noChangeAspect="1"/>
          </p:cNvPicPr>
          <p:nvPr/>
        </p:nvPicPr>
        <p:blipFill rotWithShape="1">
          <a:blip r:embed="rId12"/>
          <a:srcRect l="7987" t="1425" r="31406" b="-1425"/>
          <a:stretch/>
        </p:blipFill>
        <p:spPr>
          <a:xfrm>
            <a:off x="9597974" y="2338127"/>
            <a:ext cx="2664947" cy="3754885"/>
          </a:xfrm>
          <a:prstGeom prst="rect">
            <a:avLst/>
          </a:prstGeom>
          <a:ln>
            <a:solidFill>
              <a:schemeClr val="tx1"/>
            </a:solidFill>
          </a:ln>
        </p:spPr>
      </p:pic>
      <p:sp>
        <p:nvSpPr>
          <p:cNvPr id="25" name="TextBox 10">
            <a:extLst>
              <a:ext uri="{FF2B5EF4-FFF2-40B4-BE49-F238E27FC236}">
                <a16:creationId xmlns:a16="http://schemas.microsoft.com/office/drawing/2014/main" id="{2134279C-CC1B-442B-8EFE-CB47D5604024}"/>
              </a:ext>
            </a:extLst>
          </p:cNvPr>
          <p:cNvSpPr txBox="1"/>
          <p:nvPr/>
        </p:nvSpPr>
        <p:spPr>
          <a:xfrm>
            <a:off x="612797" y="600344"/>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53200" y="600344"/>
            <a:ext cx="914400" cy="914400"/>
          </a:xfrm>
          <a:prstGeom prst="rect">
            <a:avLst/>
          </a:prstGeom>
        </p:spPr>
      </p:pic>
    </p:spTree>
    <p:extLst>
      <p:ext uri="{BB962C8B-B14F-4D97-AF65-F5344CB8AC3E}">
        <p14:creationId xmlns:p14="http://schemas.microsoft.com/office/powerpoint/2010/main" val="851073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A1DDB12-6E6F-4F98-A3FA-8B31D4E04569}"/>
              </a:ext>
            </a:extLst>
          </p:cNvPr>
          <p:cNvSpPr/>
          <p:nvPr/>
        </p:nvSpPr>
        <p:spPr>
          <a:xfrm flipV="1">
            <a:off x="-11461" y="-2"/>
            <a:ext cx="18257632" cy="3139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672333"/>
            <a:ext cx="11978640" cy="2672594"/>
            <a:chOff x="5475050" y="4457914"/>
            <a:chExt cx="10635426" cy="2672594"/>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4"/>
              <a:ext cx="5228424" cy="2672112"/>
              <a:chOff x="9421078" y="5937947"/>
              <a:chExt cx="4774466" cy="2672112"/>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7"/>
                <a:ext cx="4774466" cy="267211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4849" y="6339452"/>
                <a:ext cx="4133850" cy="934551"/>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Immediate Postpartum Family Planning</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2672113"/>
              <a:chOff x="6822162" y="4864175"/>
              <a:chExt cx="5228424" cy="2672113"/>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67211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4976796"/>
                <a:ext cx="4526899" cy="2387770"/>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Why Immediate PPFP?</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Recommended Indicators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endParaRPr lang="en-US" sz="2500" dirty="0">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25285"/>
            <a:ext cx="11978640" cy="1429338"/>
            <a:chOff x="5430154" y="7476088"/>
            <a:chExt cx="10698651"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5107093"/>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29337"/>
              <a:chOff x="12030950" y="5400146"/>
              <a:chExt cx="5675191" cy="1429337"/>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396299" y="5651897"/>
                <a:ext cx="5123605" cy="925831"/>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773395"/>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744EB261-56A3-49FC-895B-6F3EC026FF0E}"/>
              </a:ext>
            </a:extLst>
          </p:cNvPr>
          <p:cNvSpPr/>
          <p:nvPr/>
        </p:nvSpPr>
        <p:spPr>
          <a:xfrm flipV="1">
            <a:off x="-11461" y="-2"/>
            <a:ext cx="18257632" cy="37671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1" name="TextBox 23">
              <a:extLst>
                <a:ext uri="{FF2B5EF4-FFF2-40B4-BE49-F238E27FC236}">
                  <a16:creationId xmlns:a16="http://schemas.microsoft.com/office/drawing/2014/main" id="{39128B90-38EA-41D4-A15E-99F758A9533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6E29C266-D5F2-478D-A98D-477FFA2BD536}"/>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80769" cy="3122373"/>
            <a:chOff x="612797" y="3662175"/>
            <a:chExt cx="17080769"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88036"/>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1219"/>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179115"/>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48766" y="3663327"/>
              <a:ext cx="5744800" cy="3080592"/>
              <a:chOff x="11984969" y="4121436"/>
              <a:chExt cx="5744800"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3631" y="567684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76324"/>
                <a:ext cx="5675191" cy="2225704"/>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94150" y="5143147"/>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1" name="TextBox 23">
              <a:extLst>
                <a:ext uri="{FF2B5EF4-FFF2-40B4-BE49-F238E27FC236}">
                  <a16:creationId xmlns:a16="http://schemas.microsoft.com/office/drawing/2014/main" id="{39128B90-38EA-41D4-A15E-99F758A9533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585272"/>
              <a:ext cx="16988515" cy="1080830"/>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20981DAA-C74C-43E4-A232-5C5764DB9B1F}"/>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1" name="TextBox 23">
              <a:extLst>
                <a:ext uri="{FF2B5EF4-FFF2-40B4-BE49-F238E27FC236}">
                  <a16:creationId xmlns:a16="http://schemas.microsoft.com/office/drawing/2014/main" id="{39128B90-38EA-41D4-A15E-99F758A9533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612796" y="3829851"/>
            <a:ext cx="154654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054A8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054A8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186138" cy="3187189"/>
            <a:chOff x="-1192946" y="454440"/>
            <a:chExt cx="14009365" cy="4249586"/>
          </a:xfrm>
        </p:grpSpPr>
        <p:sp>
          <p:nvSpPr>
            <p:cNvPr id="5" name="TextBox 5"/>
            <p:cNvSpPr txBox="1"/>
            <p:nvPr/>
          </p:nvSpPr>
          <p:spPr>
            <a:xfrm>
              <a:off x="-1161685" y="2139220"/>
              <a:ext cx="13501365"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Offer contraceptive counseling and services as part of facility-based childbirth care prior to discharge from the health facility.</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6" name="TextBox 23">
              <a:extLst>
                <a:ext uri="{FF2B5EF4-FFF2-40B4-BE49-F238E27FC236}">
                  <a16:creationId xmlns:a16="http://schemas.microsoft.com/office/drawing/2014/main" id="{A0F61813-55FC-4F12-AA48-9F6444F53E40}"/>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1" name="TextBox 23">
              <a:extLst>
                <a:ext uri="{FF2B5EF4-FFF2-40B4-BE49-F238E27FC236}">
                  <a16:creationId xmlns:a16="http://schemas.microsoft.com/office/drawing/2014/main" id="{39128B90-38EA-41D4-A15E-99F758A9533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6" descr="A person reading a book to a baby&#10;&#10;Description automatically generated with medium confidence">
            <a:extLst>
              <a:ext uri="{FF2B5EF4-FFF2-40B4-BE49-F238E27FC236}">
                <a16:creationId xmlns:a16="http://schemas.microsoft.com/office/drawing/2014/main" id="{0E6B895C-6511-492A-9533-90D24E3C8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07492" y="-2"/>
            <a:ext cx="6880508" cy="10287002"/>
          </a:xfrm>
          <a:prstGeom prst="rect">
            <a:avLst/>
          </a:prstGeom>
        </p:spPr>
      </p:pic>
      <p:sp>
        <p:nvSpPr>
          <p:cNvPr id="10" name="TextBox 10"/>
          <p:cNvSpPr txBox="1"/>
          <p:nvPr/>
        </p:nvSpPr>
        <p:spPr>
          <a:xfrm>
            <a:off x="1371600" y="2840202"/>
            <a:ext cx="8763000" cy="5786199"/>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Offering modern contraception services as part of care provided during childbirth:</a:t>
            </a:r>
          </a:p>
          <a:p>
            <a:pPr marL="457200" indent="-457200">
              <a:spcAft>
                <a:spcPts val="12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Increases postpartum contraceptive use</a:t>
            </a:r>
          </a:p>
          <a:p>
            <a:pPr marL="457200" indent="-457200">
              <a:spcAft>
                <a:spcPts val="12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Reduces the risk of adverse maternal, perinatal and infant outcomes</a:t>
            </a:r>
          </a:p>
          <a:p>
            <a:pPr marL="457200" indent="-457200">
              <a:spcAft>
                <a:spcPts val="12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Likely reduces both unintended pregnancies and pregnancies that are too closely spaced</a:t>
            </a:r>
          </a:p>
        </p:txBody>
      </p:sp>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6" name="Group 15">
            <a:extLst>
              <a:ext uri="{FF2B5EF4-FFF2-40B4-BE49-F238E27FC236}">
                <a16:creationId xmlns:a16="http://schemas.microsoft.com/office/drawing/2014/main" id="{E9F9E426-8719-4D8B-8052-E74248FC5383}"/>
              </a:ext>
            </a:extLst>
          </p:cNvPr>
          <p:cNvGrpSpPr/>
          <p:nvPr/>
        </p:nvGrpSpPr>
        <p:grpSpPr>
          <a:xfrm>
            <a:off x="1752600" y="9182100"/>
            <a:ext cx="14325600" cy="833948"/>
            <a:chOff x="1752600" y="9182100"/>
            <a:chExt cx="14325600" cy="833948"/>
          </a:xfrm>
        </p:grpSpPr>
        <p:pic>
          <p:nvPicPr>
            <p:cNvPr id="17" name="Picture 22">
              <a:extLst>
                <a:ext uri="{FF2B5EF4-FFF2-40B4-BE49-F238E27FC236}">
                  <a16:creationId xmlns:a16="http://schemas.microsoft.com/office/drawing/2014/main" id="{B27F32A9-FAFA-4275-A509-E1A1D47BE6C1}"/>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8" name="TextBox 23">
              <a:extLst>
                <a:ext uri="{FF2B5EF4-FFF2-40B4-BE49-F238E27FC236}">
                  <a16:creationId xmlns:a16="http://schemas.microsoft.com/office/drawing/2014/main" id="{FD8AAAFB-4517-4D40-AF33-347925772999}"/>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19" name="TextBox 27">
              <a:extLst>
                <a:ext uri="{FF2B5EF4-FFF2-40B4-BE49-F238E27FC236}">
                  <a16:creationId xmlns:a16="http://schemas.microsoft.com/office/drawing/2014/main" id="{566C31BD-C8CF-43FA-9F76-E5498E5F2630}"/>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20" name="Straight Connector 19">
              <a:extLst>
                <a:ext uri="{FF2B5EF4-FFF2-40B4-BE49-F238E27FC236}">
                  <a16:creationId xmlns:a16="http://schemas.microsoft.com/office/drawing/2014/main" id="{406FB0DC-6C4F-41F9-819C-5847A8CCADDB}"/>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Open Sans Hebrew Condensed Bold"/>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pic>
        <p:nvPicPr>
          <p:cNvPr id="3" name="Picture 2">
            <a:extLst>
              <a:ext uri="{FF2B5EF4-FFF2-40B4-BE49-F238E27FC236}">
                <a16:creationId xmlns:a16="http://schemas.microsoft.com/office/drawing/2014/main" id="{9BD12764-E16D-4F26-996D-DA6678530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503" y="2318270"/>
            <a:ext cx="11223290" cy="6652208"/>
          </a:xfrm>
          <a:prstGeom prst="rect">
            <a:avLst/>
          </a:prstGeom>
          <a:ln>
            <a:solidFill>
              <a:schemeClr val="tx1"/>
            </a:solidFill>
          </a:ln>
        </p:spPr>
      </p:pic>
    </p:spTree>
    <p:extLst>
      <p:ext uri="{BB962C8B-B14F-4D97-AF65-F5344CB8AC3E}">
        <p14:creationId xmlns:p14="http://schemas.microsoft.com/office/powerpoint/2010/main" val="30618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D6A0D41-67F8-455F-8C24-2FDA73630EA1}"/>
              </a:ext>
            </a:extLst>
          </p:cNvPr>
          <p:cNvSpPr/>
          <p:nvPr/>
        </p:nvSpPr>
        <p:spPr>
          <a:xfrm flipV="1">
            <a:off x="-11461" y="-2"/>
            <a:ext cx="18257632" cy="32854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1" name="TextBox 23">
              <a:extLst>
                <a:ext uri="{FF2B5EF4-FFF2-40B4-BE49-F238E27FC236}">
                  <a16:creationId xmlns:a16="http://schemas.microsoft.com/office/drawing/2014/main" id="{39128B90-38EA-41D4-A15E-99F758A9533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92442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Providing family planning counseling as part of childbirth care </a:t>
            </a:r>
            <a:r>
              <a:rPr lang="en-US" sz="4000" b="1" dirty="0">
                <a:solidFill>
                  <a:srgbClr val="054A8E"/>
                </a:solidFill>
                <a:latin typeface="Arial" panose="020B0604020202020204" pitchFamily="34" charset="0"/>
                <a:cs typeface="Arial" panose="020B0604020202020204" pitchFamily="34" charset="0"/>
              </a:rPr>
              <a:t>raises awareness of the importance of birth spacing</a:t>
            </a:r>
            <a:r>
              <a:rPr lang="en-US" sz="4000" b="1" dirty="0">
                <a:solidFill>
                  <a:srgbClr val="000000"/>
                </a:solidFill>
                <a:latin typeface="Arial" panose="020B0604020202020204" pitchFamily="34" charset="0"/>
                <a:cs typeface="Arial" panose="020B0604020202020204" pitchFamily="34" charset="0"/>
              </a:rPr>
              <a:t> </a:t>
            </a:r>
            <a:r>
              <a:rPr lang="en-US" sz="4000" dirty="0">
                <a:solidFill>
                  <a:srgbClr val="000000"/>
                </a:solidFill>
                <a:latin typeface="Arial" panose="020B0604020202020204" pitchFamily="34" charset="0"/>
                <a:cs typeface="Arial" panose="020B0604020202020204" pitchFamily="34" charset="0"/>
              </a:rPr>
              <a:t>and postpartum contraceptive options.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An increasing number of women and their partners can be reached through </a:t>
            </a:r>
            <a:r>
              <a:rPr lang="en-US" sz="4000" b="1" dirty="0">
                <a:solidFill>
                  <a:srgbClr val="054A8E"/>
                </a:solidFill>
                <a:latin typeface="Arial" panose="020B0604020202020204" pitchFamily="34" charset="0"/>
                <a:cs typeface="Arial" panose="020B0604020202020204" pitchFamily="34" charset="0"/>
              </a:rPr>
              <a:t>facility-based childbirth services</a:t>
            </a:r>
            <a:r>
              <a:rPr lang="en-US" sz="4000" dirty="0">
                <a:solidFill>
                  <a:srgbClr val="054A8E"/>
                </a:solidFill>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Immediately after birth, </a:t>
            </a:r>
            <a:r>
              <a:rPr lang="en-US" sz="4000" b="1" dirty="0">
                <a:solidFill>
                  <a:srgbClr val="054A8E"/>
                </a:solidFill>
                <a:latin typeface="Arial" panose="020B0604020202020204" pitchFamily="34" charset="0"/>
                <a:cs typeface="Arial" panose="020B0604020202020204" pitchFamily="34" charset="0"/>
              </a:rPr>
              <a:t>women may choose from a wide variety</a:t>
            </a:r>
            <a:r>
              <a:rPr lang="en-US" sz="4000" dirty="0">
                <a:solidFill>
                  <a:srgbClr val="000000"/>
                </a:solidFill>
                <a:latin typeface="Arial" panose="020B0604020202020204" pitchFamily="34" charset="0"/>
                <a:cs typeface="Arial" panose="020B0604020202020204" pitchFamily="34" charset="0"/>
              </a:rPr>
              <a:t> of contraceptives.</a:t>
            </a:r>
          </a:p>
        </p:txBody>
      </p:sp>
      <p:sp>
        <p:nvSpPr>
          <p:cNvPr id="10" name="TextBox 10"/>
          <p:cNvSpPr txBox="1"/>
          <p:nvPr/>
        </p:nvSpPr>
        <p:spPr>
          <a:xfrm>
            <a:off x="838201" y="688118"/>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Tree>
    <p:extLst>
      <p:ext uri="{BB962C8B-B14F-4D97-AF65-F5344CB8AC3E}">
        <p14:creationId xmlns:p14="http://schemas.microsoft.com/office/powerpoint/2010/main" val="1697901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7932</TotalTime>
  <Words>3871</Words>
  <Application>Microsoft Office PowerPoint</Application>
  <PresentationFormat>Custom</PresentationFormat>
  <Paragraphs>326</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Open Sans Hebrew Condensed Bold</vt:lpstr>
      <vt:lpstr>Aileron Heavy</vt:lpstr>
      <vt:lpstr>Calibri</vt:lpstr>
      <vt:lpstr>Aileron Heavy Bold</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281</cp:revision>
  <dcterms:created xsi:type="dcterms:W3CDTF">2006-08-16T00:00:00Z</dcterms:created>
  <dcterms:modified xsi:type="dcterms:W3CDTF">2021-05-04T18:45:24Z</dcterms:modified>
  <dc:identifier>DAEXLFOVi-U</dc:identifier>
</cp:coreProperties>
</file>