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3" r:id="rId1"/>
  </p:sldMasterIdLst>
  <p:notesMasterIdLst>
    <p:notesMasterId r:id="rId19"/>
  </p:notesMasterIdLst>
  <p:sldIdLst>
    <p:sldId id="256" r:id="rId2"/>
    <p:sldId id="328" r:id="rId3"/>
    <p:sldId id="297" r:id="rId4"/>
    <p:sldId id="318" r:id="rId5"/>
    <p:sldId id="326" r:id="rId6"/>
    <p:sldId id="260" r:id="rId7"/>
    <p:sldId id="338" r:id="rId8"/>
    <p:sldId id="340" r:id="rId9"/>
    <p:sldId id="341" r:id="rId10"/>
    <p:sldId id="300" r:id="rId11"/>
    <p:sldId id="335" r:id="rId12"/>
    <p:sldId id="342" r:id="rId13"/>
    <p:sldId id="301" r:id="rId14"/>
    <p:sldId id="302" r:id="rId15"/>
    <p:sldId id="303" r:id="rId16"/>
    <p:sldId id="308" r:id="rId17"/>
    <p:sldId id="320" r:id="rId18"/>
  </p:sldIdLst>
  <p:sldSz cx="18288000" cy="10287000"/>
  <p:notesSz cx="6858000" cy="9144000"/>
  <p:embeddedFontLst>
    <p:embeddedFont>
      <p:font typeface="Aileron Heavy" panose="020B0604020202020204" charset="0"/>
      <p:regular r:id="rId20"/>
    </p:embeddedFont>
    <p:embeddedFont>
      <p:font typeface="Aileron Heavy Bold" panose="020B0604020202020204" charset="0"/>
      <p:regular r:id="rId21"/>
    </p:embeddedFont>
    <p:embeddedFont>
      <p:font typeface="Calibri" panose="020F0502020204030204" pitchFamily="34" charset="0"/>
      <p:regular r:id="rId22"/>
      <p:bold r:id="rId23"/>
      <p:italic r:id="rId24"/>
      <p:boldItalic r:id="rId25"/>
    </p:embeddedFont>
    <p:embeddedFont>
      <p:font typeface="Proxima Nova" panose="020B060402020202020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sin, Emma D" initials="BED" lastIdx="1" clrIdx="0">
    <p:extLst>
      <p:ext uri="{19B8F6BF-5375-455C-9EA6-DF929625EA0E}">
        <p15:presenceInfo xmlns:p15="http://schemas.microsoft.com/office/powerpoint/2012/main" userId="Bassin, Emma D" providerId="None"/>
      </p:ext>
    </p:extLst>
  </p:cmAuthor>
  <p:cmAuthor id="2" name="Caitlin Thistle" initials="CT" lastIdx="5" clrIdx="1">
    <p:extLst>
      <p:ext uri="{19B8F6BF-5375-455C-9EA6-DF929625EA0E}">
        <p15:presenceInfo xmlns:p15="http://schemas.microsoft.com/office/powerpoint/2012/main" userId="3a14e556b2006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013E"/>
    <a:srgbClr val="DD5D00"/>
    <a:srgbClr val="D60751"/>
    <a:srgbClr val="054A8E"/>
    <a:srgbClr val="6E81AE"/>
    <a:srgbClr val="F3AE7B"/>
    <a:srgbClr val="00689D"/>
    <a:srgbClr val="6BBB99"/>
    <a:srgbClr val="E18484"/>
    <a:srgbClr val="FC9A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7261" autoAdjust="0"/>
  </p:normalViewPr>
  <p:slideViewPr>
    <p:cSldViewPr>
      <p:cViewPr>
        <p:scale>
          <a:sx n="42" d="100"/>
          <a:sy n="42" d="100"/>
        </p:scale>
        <p:origin x="1354"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9BC7B-2D8E-4BB2-89C3-B564F599DAB4}" type="datetimeFigureOut">
              <a:rPr lang="en-US" smtClean="0"/>
              <a:t>5/4/2021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9F06E-5C09-4463-ADDC-863B2CA6F140}" type="slidenum">
              <a:rPr lang="en-US" smtClean="0"/>
              <a:t>‹#›</a:t>
            </a:fld>
            <a:endParaRPr lang="en-US"/>
          </a:p>
        </p:txBody>
      </p:sp>
    </p:spTree>
    <p:extLst>
      <p:ext uri="{BB962C8B-B14F-4D97-AF65-F5344CB8AC3E}">
        <p14:creationId xmlns:p14="http://schemas.microsoft.com/office/powerpoint/2010/main" val="315845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phighimpactpractices.org/partnership-structur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0" i="0" u="none" strike="noStrike" baseline="0" dirty="0">
                <a:solidFill>
                  <a:srgbClr val="1E1E1E"/>
                </a:solidFill>
                <a:latin typeface="Arial" panose="020B0604020202020204" pitchFamily="34" charset="0"/>
                <a:cs typeface="Arial" panose="020B0604020202020204" pitchFamily="34" charset="0"/>
              </a:rPr>
              <a:t>Leadership and management are both essential elements of developing successful family planning programs and can help ensure resources are used effectively to achieve results.</a:t>
            </a:r>
          </a:p>
          <a:p>
            <a:pPr marL="0" indent="0">
              <a:buFontTx/>
              <a:buNone/>
            </a:pP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indent="0">
              <a:buFontTx/>
              <a:buNone/>
            </a:pPr>
            <a:r>
              <a:rPr lang="en-US" sz="1200" b="0" i="0" u="none" strike="noStrike" baseline="0" dirty="0">
                <a:solidFill>
                  <a:srgbClr val="1E1E1E"/>
                </a:solidFill>
                <a:latin typeface="Arial" panose="020B0604020202020204" pitchFamily="34" charset="0"/>
                <a:cs typeface="Arial" panose="020B0604020202020204" pitchFamily="34" charset="0"/>
              </a:rPr>
              <a:t>Photo Credit: </a:t>
            </a:r>
            <a:r>
              <a:rPr lang="en-US" b="0" i="0" dirty="0">
                <a:solidFill>
                  <a:srgbClr val="FFFFFF"/>
                </a:solidFill>
                <a:effectLst/>
                <a:latin typeface="Arial" panose="020B0604020202020204" pitchFamily="34" charset="0"/>
                <a:cs typeface="Arial" panose="020B0604020202020204" pitchFamily="34" charset="0"/>
              </a:rPr>
              <a:t>© 2013 SC4CCM/JSI, Courtesy of </a:t>
            </a:r>
            <a:r>
              <a:rPr lang="en-US" b="0" i="0" dirty="0" err="1">
                <a:solidFill>
                  <a:srgbClr val="FFFFFF"/>
                </a:solidFill>
                <a:effectLst/>
                <a:latin typeface="Arial" panose="020B0604020202020204" pitchFamily="34" charset="0"/>
                <a:cs typeface="Arial" panose="020B0604020202020204" pitchFamily="34" charset="0"/>
              </a:rPr>
              <a:t>Photoshare</a:t>
            </a:r>
            <a:endParaRPr lang="en-US" b="0" i="0" dirty="0">
              <a:solidFill>
                <a:srgbClr val="FFFFFF"/>
              </a:solidFill>
              <a:effectLst/>
              <a:latin typeface="Arial" panose="020B0604020202020204" pitchFamily="34" charset="0"/>
              <a:cs typeface="Arial" panose="020B0604020202020204" pitchFamily="34" charset="0"/>
            </a:endParaRPr>
          </a:p>
          <a:p>
            <a:pPr marL="0" indent="0">
              <a:buFontTx/>
              <a:buNone/>
            </a:pPr>
            <a:endParaRPr lang="en-US" sz="1200" b="0" i="0" u="none" strike="noStrike" baseline="0" dirty="0">
              <a:solidFill>
                <a:srgbClr val="FFFFFF"/>
              </a:solidFill>
              <a:effectLst/>
              <a:latin typeface="Arial" panose="020B0604020202020204" pitchFamily="34" charset="0"/>
              <a:cs typeface="Arial" panose="020B0604020202020204" pitchFamily="34" charset="0"/>
            </a:endParaRPr>
          </a:p>
          <a:p>
            <a:pPr marL="0" indent="0">
              <a:buFontTx/>
              <a:buNone/>
            </a:pPr>
            <a:r>
              <a:rPr lang="en-US" sz="1200" b="0" i="0" u="none" strike="noStrike" baseline="0" dirty="0">
                <a:solidFill>
                  <a:srgbClr val="FFFFFF"/>
                </a:solidFill>
                <a:effectLst/>
                <a:latin typeface="Arial" panose="020B0604020202020204" pitchFamily="34" charset="0"/>
                <a:cs typeface="Arial" panose="020B0604020202020204" pitchFamily="34" charset="0"/>
              </a:rPr>
              <a:t>REVISED: 5/4/21</a:t>
            </a:r>
            <a:endParaRPr lang="en-US" sz="1200" b="0" i="0" u="none" strike="noStrike" baseline="0" dirty="0">
              <a:solidFill>
                <a:srgbClr val="1E1E1E"/>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a:t>
            </a:fld>
            <a:endParaRPr lang="en-US"/>
          </a:p>
        </p:txBody>
      </p:sp>
    </p:spTree>
    <p:extLst>
      <p:ext uri="{BB962C8B-B14F-4D97-AF65-F5344CB8AC3E}">
        <p14:creationId xmlns:p14="http://schemas.microsoft.com/office/powerpoint/2010/main" val="249879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Improve work climate</a:t>
            </a:r>
          </a:p>
          <a:p>
            <a:pPr marL="628650" lvl="1" indent="-171450" algn="l">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In family planning programs, provider-level barriers to positive health outcomes include a lack of knowledge and skills among providers about contraceptive methods, low health worker motivation to provide family planning, long wait times for clients to receive services, and disrespectful treatment of clients (</a:t>
            </a:r>
            <a:r>
              <a:rPr lang="en-US" sz="1200" b="0" i="0" u="none" strike="noStrike" baseline="0" dirty="0" err="1">
                <a:solidFill>
                  <a:srgbClr val="1E1E1E"/>
                </a:solidFill>
                <a:latin typeface="Arial" panose="020B0604020202020204" pitchFamily="34" charset="0"/>
                <a:cs typeface="Arial" panose="020B0604020202020204" pitchFamily="34" charset="0"/>
              </a:rPr>
              <a:t>Tumlinson</a:t>
            </a:r>
            <a:r>
              <a:rPr lang="en-US" sz="1200" b="0" i="0" u="none" strike="noStrike" baseline="0" dirty="0">
                <a:solidFill>
                  <a:srgbClr val="1E1E1E"/>
                </a:solidFill>
                <a:latin typeface="Arial" panose="020B0604020202020204" pitchFamily="34" charset="0"/>
                <a:cs typeface="Arial" panose="020B0604020202020204" pitchFamily="34" charset="0"/>
              </a:rPr>
              <a:t> et al., 2013). </a:t>
            </a:r>
          </a:p>
          <a:p>
            <a:pPr marL="628650" lvl="1" indent="-171450" algn="l">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Many of these issues can be addressed with adequate leadership and management practices to help motivate staff and improve the quality of services, such as recognizing the need for additional staff training, supportive supervision of providers, staff recognition, job aids, and improving logistic systems (GHSP, 2013; </a:t>
            </a:r>
            <a:r>
              <a:rPr lang="en-US" sz="1200" b="0" i="0" u="none" strike="noStrike" baseline="0" dirty="0" err="1">
                <a:solidFill>
                  <a:srgbClr val="1E1E1E"/>
                </a:solidFill>
                <a:latin typeface="Arial" panose="020B0604020202020204" pitchFamily="34" charset="0"/>
                <a:cs typeface="Arial" panose="020B0604020202020204" pitchFamily="34" charset="0"/>
              </a:rPr>
              <a:t>Tumlinson</a:t>
            </a:r>
            <a:r>
              <a:rPr lang="en-US" sz="1200" b="0" i="0" u="none" strike="noStrike" baseline="0" dirty="0">
                <a:solidFill>
                  <a:srgbClr val="1E1E1E"/>
                </a:solidFill>
                <a:latin typeface="Arial" panose="020B0604020202020204" pitchFamily="34" charset="0"/>
                <a:cs typeface="Arial" panose="020B0604020202020204" pitchFamily="34" charset="0"/>
              </a:rPr>
              <a:t> et al., 2013; Smith et al., 2012). </a:t>
            </a:r>
          </a:p>
          <a:p>
            <a:pPr marL="628650" lvl="1" indent="-171450" algn="l">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Other analyses have demonstrated the importance of management practices such as having job descriptions for clinical staff as key to providing quality family planning services (</a:t>
            </a:r>
            <a:r>
              <a:rPr lang="en-US" sz="1200" b="0" i="0" u="none" strike="noStrike" baseline="0" dirty="0" err="1">
                <a:solidFill>
                  <a:srgbClr val="1E1E1E"/>
                </a:solidFill>
                <a:latin typeface="Arial" panose="020B0604020202020204" pitchFamily="34" charset="0"/>
                <a:cs typeface="Arial" panose="020B0604020202020204" pitchFamily="34" charset="0"/>
              </a:rPr>
              <a:t>Thatte</a:t>
            </a:r>
            <a:r>
              <a:rPr lang="en-US" sz="1200" b="0" i="0" u="none" strike="noStrike" baseline="0" dirty="0">
                <a:solidFill>
                  <a:srgbClr val="1E1E1E"/>
                </a:solidFill>
                <a:latin typeface="Arial" panose="020B0604020202020204" pitchFamily="34" charset="0"/>
                <a:cs typeface="Arial" panose="020B0604020202020204" pitchFamily="34" charset="0"/>
              </a:rPr>
              <a:t> &amp; Choi, 2015; Bennett et al., 2000). </a:t>
            </a:r>
          </a:p>
          <a:p>
            <a:pPr marL="628650" lvl="1" indent="-171450" algn="l">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Health workers repeatedly report poor leadership and management by their managers or supervisors as a key factor in their lack of motivation, found a systematic review of health worker motivation (Willis-Shattuck et al., 2008). </a:t>
            </a:r>
          </a:p>
          <a:p>
            <a:pPr marL="628650" lvl="1" indent="-171450" algn="l">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Hospital or clinical management was reported in 80% of the reviewed studies as an important factor for health worker motivation. </a:t>
            </a:r>
          </a:p>
          <a:p>
            <a:pPr marL="628650" lvl="1" indent="-171450" algn="l">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Other themes directly related to management issues included financial incentives (90%), career development (85%), work appreciation/recognition (70%), and ensuring the availability of resources (75%). Having a strong organizational mission is another motivating factor for health workers (Franco et al., 2002; Grindle, 1997), which can be achieved with strong leadership and vision. </a:t>
            </a:r>
            <a:endParaRPr lang="en-US" sz="1200" b="0" i="0" u="none" strike="noStrike" baseline="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Improve organizational and management systems</a:t>
            </a:r>
          </a:p>
          <a:p>
            <a:pPr marL="628650" lvl="1" indent="-171450" algn="l">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While there is growing acknowledgment of the need to increase the numbers and quality of clinical providers (WHO, 2006), a recent report also highlighted the need for these professionals to be equipped with leadership and management skills to carry out the “efficient handling of scarce resources in conditions of uncertainty”(</a:t>
            </a:r>
            <a:r>
              <a:rPr lang="en-US" sz="1200" b="0" i="0" u="none" strike="noStrike" baseline="0" dirty="0" err="1">
                <a:solidFill>
                  <a:srgbClr val="1E1E1E"/>
                </a:solidFill>
                <a:latin typeface="Arial" panose="020B0604020202020204" pitchFamily="34" charset="0"/>
                <a:cs typeface="Arial" panose="020B0604020202020204" pitchFamily="34" charset="0"/>
              </a:rPr>
              <a:t>Frenk</a:t>
            </a:r>
            <a:r>
              <a:rPr lang="en-US" sz="1200" b="0" i="0" u="none" strike="noStrike" baseline="0" dirty="0">
                <a:solidFill>
                  <a:srgbClr val="1E1E1E"/>
                </a:solidFill>
                <a:latin typeface="Arial" panose="020B0604020202020204" pitchFamily="34" charset="0"/>
                <a:cs typeface="Arial" panose="020B0604020202020204" pitchFamily="34" charset="0"/>
              </a:rPr>
              <a:t> et al., 2010). </a:t>
            </a:r>
          </a:p>
          <a:p>
            <a:pPr marL="628650" lvl="1" indent="-171450" algn="l">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A family planning and health worker analysis of 10 African countries concluded that leadership and management functions such as the way “health workers are trained, distributed, and supported may be as important as how many health workers are available” (</a:t>
            </a:r>
            <a:r>
              <a:rPr lang="en-US" sz="1200" b="0" i="0" u="none" strike="noStrike" baseline="0" dirty="0" err="1">
                <a:solidFill>
                  <a:srgbClr val="1E1E1E"/>
                </a:solidFill>
                <a:latin typeface="Arial" panose="020B0604020202020204" pitchFamily="34" charset="0"/>
                <a:cs typeface="Arial" panose="020B0604020202020204" pitchFamily="34" charset="0"/>
              </a:rPr>
              <a:t>Pacque</a:t>
            </a:r>
            <a:r>
              <a:rPr lang="en-US" sz="1200" b="0" i="0" u="none" strike="noStrike" baseline="0" dirty="0">
                <a:solidFill>
                  <a:srgbClr val="1E1E1E"/>
                </a:solidFill>
                <a:latin typeface="Arial" panose="020B0604020202020204" pitchFamily="34" charset="0"/>
                <a:cs typeface="Arial" panose="020B0604020202020204" pitchFamily="34" charset="0"/>
              </a:rPr>
              <a:t>-Margolis et al., 2013). </a:t>
            </a:r>
          </a:p>
          <a:p>
            <a:pPr marL="628650" lvl="1" indent="-171450" algn="l">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Specialized health manager cadres are rare. Physicians and nurses are often put into positions to lead and manage health facilities without the skills to do so. These individuals are often tasked with stretching scarce resources for programming (Gillespie, 2004). While trained clinically, they often lack skills around human resource distribution, resource allocation, and recruitment (</a:t>
            </a:r>
            <a:r>
              <a:rPr lang="en-US" sz="1200" b="0" i="0" u="none" strike="noStrike" baseline="0" dirty="0" err="1">
                <a:solidFill>
                  <a:srgbClr val="1E1E1E"/>
                </a:solidFill>
                <a:latin typeface="Arial" panose="020B0604020202020204" pitchFamily="34" charset="0"/>
                <a:cs typeface="Arial" panose="020B0604020202020204" pitchFamily="34" charset="0"/>
              </a:rPr>
              <a:t>Kabene</a:t>
            </a:r>
            <a:r>
              <a:rPr lang="en-US" sz="1200" b="0" i="0" u="none" strike="noStrike" baseline="0" dirty="0">
                <a:solidFill>
                  <a:srgbClr val="1E1E1E"/>
                </a:solidFill>
                <a:latin typeface="Arial" panose="020B0604020202020204" pitchFamily="34" charset="0"/>
                <a:cs typeface="Arial" panose="020B0604020202020204" pitchFamily="34" charset="0"/>
              </a:rPr>
              <a:t> et al., 2006; </a:t>
            </a:r>
            <a:r>
              <a:rPr lang="en-US" sz="1200" b="0" i="0" u="none" strike="noStrike" baseline="0" dirty="0" err="1">
                <a:solidFill>
                  <a:srgbClr val="1E1E1E"/>
                </a:solidFill>
                <a:latin typeface="Arial" panose="020B0604020202020204" pitchFamily="34" charset="0"/>
                <a:cs typeface="Arial" panose="020B0604020202020204" pitchFamily="34" charset="0"/>
              </a:rPr>
              <a:t>Mathauer</a:t>
            </a:r>
            <a:r>
              <a:rPr lang="en-US" sz="1200" b="0" i="0" u="none" strike="noStrike" baseline="0" dirty="0">
                <a:solidFill>
                  <a:srgbClr val="1E1E1E"/>
                </a:solidFill>
                <a:latin typeface="Arial" panose="020B0604020202020204" pitchFamily="34" charset="0"/>
                <a:cs typeface="Arial" panose="020B0604020202020204" pitchFamily="34" charset="0"/>
              </a:rPr>
              <a:t> &amp; Imhoff, 2006; Rowe et al., 2005), resulting in poorly managed health facilities. </a:t>
            </a:r>
          </a:p>
          <a:p>
            <a:pPr marL="628650" lvl="1" indent="-171450" algn="l">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In addition, shortages of drugs and supplies, weak logistics systems, poor supervisory support, and unclear roles and responsibilities contribute to poor performance, low staff morale, and high staff turnover (Willis-Shattuck et al., 2008; Dieleman &amp; </a:t>
            </a:r>
            <a:r>
              <a:rPr lang="en-US" sz="1200" b="0" i="0" u="none" strike="noStrike" baseline="0" dirty="0" err="1">
                <a:solidFill>
                  <a:srgbClr val="1E1E1E"/>
                </a:solidFill>
                <a:latin typeface="Arial" panose="020B0604020202020204" pitchFamily="34" charset="0"/>
                <a:cs typeface="Arial" panose="020B0604020202020204" pitchFamily="34" charset="0"/>
              </a:rPr>
              <a:t>Harnmeijer</a:t>
            </a:r>
            <a:r>
              <a:rPr lang="en-US" sz="1200" b="0" i="0" u="none" strike="noStrike" baseline="0" dirty="0">
                <a:solidFill>
                  <a:srgbClr val="1E1E1E"/>
                </a:solidFill>
                <a:latin typeface="Arial" panose="020B0604020202020204" pitchFamily="34" charset="0"/>
                <a:cs typeface="Arial" panose="020B0604020202020204" pitchFamily="34" charset="0"/>
              </a:rPr>
              <a:t>, 2006; Egger et al., 2005; Chen et al., 2004; </a:t>
            </a:r>
            <a:r>
              <a:rPr lang="en-US" sz="1200" b="0" i="0" u="none" strike="noStrike" baseline="0" dirty="0" err="1">
                <a:solidFill>
                  <a:srgbClr val="1E1E1E"/>
                </a:solidFill>
                <a:latin typeface="Arial" panose="020B0604020202020204" pitchFamily="34" charset="0"/>
                <a:cs typeface="Arial" panose="020B0604020202020204" pitchFamily="34" charset="0"/>
              </a:rPr>
              <a:t>Kolehmainen</a:t>
            </a:r>
            <a:r>
              <a:rPr lang="en-US" sz="1200" b="0" i="0" u="none" strike="noStrike" baseline="0" dirty="0">
                <a:solidFill>
                  <a:srgbClr val="1E1E1E"/>
                </a:solidFill>
                <a:latin typeface="Arial" panose="020B0604020202020204" pitchFamily="34" charset="0"/>
                <a:cs typeface="Arial" panose="020B0604020202020204" pitchFamily="34" charset="0"/>
              </a:rPr>
              <a:t>-Aitken, 2004; </a:t>
            </a:r>
            <a:r>
              <a:rPr lang="en-US" sz="1200" b="0" i="0" u="none" strike="noStrike" baseline="0" dirty="0" err="1">
                <a:solidFill>
                  <a:srgbClr val="1E1E1E"/>
                </a:solidFill>
                <a:latin typeface="Arial" panose="020B0604020202020204" pitchFamily="34" charset="0"/>
                <a:cs typeface="Arial" panose="020B0604020202020204" pitchFamily="34" charset="0"/>
              </a:rPr>
              <a:t>Dussault</a:t>
            </a:r>
            <a:r>
              <a:rPr lang="en-US" sz="1200" b="0" i="0" u="none" strike="noStrike" baseline="0" dirty="0">
                <a:solidFill>
                  <a:srgbClr val="1E1E1E"/>
                </a:solidFill>
                <a:latin typeface="Arial" panose="020B0604020202020204" pitchFamily="34" charset="0"/>
                <a:cs typeface="Arial" panose="020B0604020202020204" pitchFamily="34" charset="0"/>
              </a:rPr>
              <a:t> &amp; Dubois, 2003). </a:t>
            </a:r>
          </a:p>
          <a:p>
            <a:pPr marL="628650" lvl="1" indent="-171450" algn="l">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In </a:t>
            </a:r>
            <a:r>
              <a:rPr lang="en-US" sz="1200" b="1" i="0" u="none" strike="noStrike" baseline="0" dirty="0">
                <a:solidFill>
                  <a:srgbClr val="1E1E1E"/>
                </a:solidFill>
                <a:latin typeface="Arial" panose="020B0604020202020204" pitchFamily="34" charset="0"/>
                <a:cs typeface="Arial" panose="020B0604020202020204" pitchFamily="34" charset="0"/>
              </a:rPr>
              <a:t>Kenya</a:t>
            </a:r>
            <a:r>
              <a:rPr lang="en-US" sz="1200" b="0" i="0" u="none" strike="noStrike" baseline="0" dirty="0">
                <a:solidFill>
                  <a:srgbClr val="1E1E1E"/>
                </a:solidFill>
                <a:latin typeface="Arial" panose="020B0604020202020204" pitchFamily="34" charset="0"/>
                <a:cs typeface="Arial" panose="020B0604020202020204" pitchFamily="34" charset="0"/>
              </a:rPr>
              <a:t>, over 70% of clinical staff with management responsibility surveyed reported they had either “no preparation” or “very inadequate preparation” for this part of their work (MSH, 2008). </a:t>
            </a:r>
            <a:endParaRPr lang="en-US" sz="12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b="0" dirty="0">
                <a:latin typeface="Arial" panose="020B0604020202020204" pitchFamily="34" charset="0"/>
                <a:cs typeface="Arial" panose="020B0604020202020204" pitchFamily="34" charset="0"/>
              </a:rPr>
              <a:t>Improve the capacity to respond to change and to scale-up effective practices</a:t>
            </a:r>
          </a:p>
          <a:p>
            <a:pPr marL="628650" lvl="1" indent="-171450" algn="l">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Country experience has demonstrated that leadership and management skills are necessary to move from small-scale pilot studies to full-scale country implementation. </a:t>
            </a:r>
          </a:p>
          <a:p>
            <a:pPr marL="628650" lvl="1" indent="-171450" algn="l">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In </a:t>
            </a:r>
            <a:r>
              <a:rPr lang="en-US" sz="1200" b="1" i="0" u="none" strike="noStrike" baseline="0" dirty="0">
                <a:solidFill>
                  <a:srgbClr val="1E1E1E"/>
                </a:solidFill>
                <a:latin typeface="Arial" panose="020B0604020202020204" pitchFamily="34" charset="0"/>
                <a:cs typeface="Arial" panose="020B0604020202020204" pitchFamily="34" charset="0"/>
              </a:rPr>
              <a:t>Ethiopia</a:t>
            </a:r>
            <a:r>
              <a:rPr lang="en-US" sz="1200" b="0" i="0" u="none" strike="noStrike" baseline="0" dirty="0">
                <a:solidFill>
                  <a:srgbClr val="1E1E1E"/>
                </a:solidFill>
                <a:latin typeface="Arial" panose="020B0604020202020204" pitchFamily="34" charset="0"/>
                <a:cs typeface="Arial" panose="020B0604020202020204" pitchFamily="34" charset="0"/>
              </a:rPr>
              <a:t>, key informants cited “leadership by the government” and improvement in health systems including logistics and supervision as major factors for successful scale-up of family planning (USAID, 2011). </a:t>
            </a:r>
          </a:p>
          <a:p>
            <a:pPr marL="628650" lvl="1" indent="-171450" algn="l">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In </a:t>
            </a:r>
            <a:r>
              <a:rPr lang="en-US" sz="1200" b="1" i="0" u="none" strike="noStrike" baseline="0" dirty="0">
                <a:solidFill>
                  <a:srgbClr val="1E1E1E"/>
                </a:solidFill>
                <a:latin typeface="Arial" panose="020B0604020202020204" pitchFamily="34" charset="0"/>
                <a:cs typeface="Arial" panose="020B0604020202020204" pitchFamily="34" charset="0"/>
              </a:rPr>
              <a:t>Ghana</a:t>
            </a:r>
            <a:r>
              <a:rPr lang="en-US" sz="1200" b="0" i="0" u="none" strike="noStrike" baseline="0" dirty="0">
                <a:solidFill>
                  <a:srgbClr val="1E1E1E"/>
                </a:solidFill>
                <a:latin typeface="Arial" panose="020B0604020202020204" pitchFamily="34" charset="0"/>
                <a:cs typeface="Arial" panose="020B0604020202020204" pitchFamily="34" charset="0"/>
              </a:rPr>
              <a:t>, the scale-up efforts of the Community-based Health Planning and Services (CHPS) program documented that weak leadership and supervision in many districts contributed to a “lack of focus and clarity” about the program (</a:t>
            </a:r>
            <a:r>
              <a:rPr lang="en-US" sz="1200" b="0" i="0" u="none" strike="noStrike" baseline="0" dirty="0" err="1">
                <a:solidFill>
                  <a:srgbClr val="1E1E1E"/>
                </a:solidFill>
                <a:latin typeface="Arial" panose="020B0604020202020204" pitchFamily="34" charset="0"/>
                <a:cs typeface="Arial" panose="020B0604020202020204" pitchFamily="34" charset="0"/>
              </a:rPr>
              <a:t>Awoonor</a:t>
            </a:r>
            <a:r>
              <a:rPr lang="en-US" sz="1200" b="0" i="0" u="none" strike="noStrike" baseline="0" dirty="0">
                <a:solidFill>
                  <a:srgbClr val="1E1E1E"/>
                </a:solidFill>
                <a:latin typeface="Arial" panose="020B0604020202020204" pitchFamily="34" charset="0"/>
                <a:cs typeface="Arial" panose="020B0604020202020204" pitchFamily="34" charset="0"/>
              </a:rPr>
              <a:t>-Williams et al., 2013). </a:t>
            </a:r>
          </a:p>
          <a:p>
            <a:pPr marL="628650" lvl="1" indent="-171450" algn="l">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Leadership and management training around prioritization, planning, and identifying a shared vision among implementers and the community later contributed to successful scale-up of the program in key regions (</a:t>
            </a:r>
            <a:r>
              <a:rPr lang="en-US" sz="1200" b="0" i="0" u="none" strike="noStrike" baseline="0" dirty="0" err="1">
                <a:solidFill>
                  <a:srgbClr val="1E1E1E"/>
                </a:solidFill>
                <a:latin typeface="Arial" panose="020B0604020202020204" pitchFamily="34" charset="0"/>
                <a:cs typeface="Arial" panose="020B0604020202020204" pitchFamily="34" charset="0"/>
              </a:rPr>
              <a:t>Awoonor</a:t>
            </a:r>
            <a:r>
              <a:rPr lang="en-US" sz="1200" b="0" i="0" u="none" strike="noStrike" baseline="0" dirty="0">
                <a:solidFill>
                  <a:srgbClr val="1E1E1E"/>
                </a:solidFill>
                <a:latin typeface="Arial" panose="020B0604020202020204" pitchFamily="34" charset="0"/>
                <a:cs typeface="Arial" panose="020B0604020202020204" pitchFamily="34" charset="0"/>
              </a:rPr>
              <a:t>-Williams et al., 2013). </a:t>
            </a:r>
          </a:p>
          <a:p>
            <a:pPr marL="628650" lvl="1" indent="-171450" algn="l">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A review of successful scale-up of health programs documented strong leadership and management as being a critical factor for success (Levine, 2007). Political leadership can help facilitate resources and commitment, but leadership and management at the implementation level through the providers or the health system is equally critical and will ultimately drive the successful scale-up of health interventions (Levine, 2007). </a:t>
            </a:r>
            <a:endParaRPr lang="en-US"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10</a:t>
            </a:fld>
            <a:endParaRPr lang="en-US"/>
          </a:p>
        </p:txBody>
      </p:sp>
    </p:spTree>
    <p:extLst>
      <p:ext uri="{BB962C8B-B14F-4D97-AF65-F5344CB8AC3E}">
        <p14:creationId xmlns:p14="http://schemas.microsoft.com/office/powerpoint/2010/main" val="1452805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A systematic review of leadership, management, and governance strategies concluded that approaches using multiple interventions result in more comprehensive outcomes than a single-intervention strategy (Edward et al., 2013).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baseline="0" dirty="0">
              <a:solidFill>
                <a:srgbClr val="211D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See </a:t>
            </a:r>
            <a:r>
              <a:rPr lang="en-US" sz="1200" b="1" i="0" u="none" strike="noStrike" baseline="0" dirty="0">
                <a:solidFill>
                  <a:srgbClr val="211D1E"/>
                </a:solidFill>
                <a:latin typeface="Arial" panose="020B0604020202020204" pitchFamily="34" charset="0"/>
                <a:cs typeface="Arial" panose="020B0604020202020204" pitchFamily="34" charset="0"/>
              </a:rPr>
              <a:t>Table 2</a:t>
            </a:r>
            <a:r>
              <a:rPr lang="en-US" sz="1200" b="0" i="0" u="none" strike="noStrike" baseline="0" dirty="0">
                <a:solidFill>
                  <a:srgbClr val="211D1E"/>
                </a:solidFill>
                <a:latin typeface="Arial" panose="020B0604020202020204" pitchFamily="34" charset="0"/>
                <a:cs typeface="Arial" panose="020B0604020202020204" pitchFamily="34" charset="0"/>
              </a:rPr>
              <a:t> for illustrative examples from </a:t>
            </a:r>
            <a:r>
              <a:rPr lang="en-US" sz="1200" b="1" i="0" u="none" strike="noStrike" baseline="0" dirty="0">
                <a:solidFill>
                  <a:srgbClr val="211D1E"/>
                </a:solidFill>
                <a:latin typeface="Arial" panose="020B0604020202020204" pitchFamily="34" charset="0"/>
                <a:cs typeface="Arial" panose="020B0604020202020204" pitchFamily="34" charset="0"/>
              </a:rPr>
              <a:t>Afghanistan, Bolivia, </a:t>
            </a:r>
            <a:r>
              <a:rPr lang="en-US" sz="1200" b="0" i="0" u="none" strike="noStrike" baseline="0" dirty="0">
                <a:solidFill>
                  <a:srgbClr val="211D1E"/>
                </a:solidFill>
                <a:latin typeface="Arial" panose="020B0604020202020204" pitchFamily="34" charset="0"/>
                <a:cs typeface="Arial" panose="020B0604020202020204" pitchFamily="34" charset="0"/>
              </a:rPr>
              <a:t>and </a:t>
            </a:r>
            <a:r>
              <a:rPr lang="en-US" sz="1200" b="1" i="0" u="none" strike="noStrike" baseline="0" dirty="0">
                <a:solidFill>
                  <a:srgbClr val="211D1E"/>
                </a:solidFill>
                <a:latin typeface="Arial" panose="020B0604020202020204" pitchFamily="34" charset="0"/>
                <a:cs typeface="Arial" panose="020B0604020202020204" pitchFamily="34" charset="0"/>
              </a:rPr>
              <a:t>Egypt </a:t>
            </a:r>
            <a:r>
              <a:rPr lang="en-US" sz="1200" b="0" i="0" u="none" strike="noStrike" baseline="0" dirty="0">
                <a:solidFill>
                  <a:srgbClr val="211D1E"/>
                </a:solidFill>
                <a:latin typeface="Arial" panose="020B0604020202020204" pitchFamily="34" charset="0"/>
                <a:cs typeface="Arial" panose="020B0604020202020204" pitchFamily="34" charset="0"/>
              </a:rPr>
              <a:t>of results achieved with improved leadership and management interventions.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baseline="0" dirty="0">
              <a:solidFill>
                <a:srgbClr val="211D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View Table 2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u="sng" dirty="0">
                <a:latin typeface="Arial" panose="020B0604020202020204" pitchFamily="34" charset="0"/>
                <a:cs typeface="Arial" panose="020B0604020202020204" pitchFamily="34" charset="0"/>
              </a:rPr>
              <a:t>https://www.fphighimpactpractices.org/briefs/leaders-and-managers/</a:t>
            </a:r>
            <a:endParaRPr lang="en-US" sz="1200" b="0" i="0" u="sng" strike="noStrike" baseline="0" dirty="0">
              <a:solidFill>
                <a:srgbClr val="211D1E"/>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indent="0">
              <a:spcAft>
                <a:spcPts val="2400"/>
              </a:spcAft>
              <a:buFont typeface="Arial" panose="020B0604020202020204" pitchFamily="34" charset="0"/>
              <a:buNone/>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11</a:t>
            </a:fld>
            <a:endParaRPr lang="en-US"/>
          </a:p>
        </p:txBody>
      </p:sp>
    </p:spTree>
    <p:extLst>
      <p:ext uri="{BB962C8B-B14F-4D97-AF65-F5344CB8AC3E}">
        <p14:creationId xmlns:p14="http://schemas.microsoft.com/office/powerpoint/2010/main" val="181771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A systematic review of leadership, management, and governance strategies concluded that approaches using multiple interventions result in more comprehensive outcomes than a single-intervention strategy (Edward et al., 2013).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baseline="0" dirty="0">
              <a:solidFill>
                <a:srgbClr val="211D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See </a:t>
            </a:r>
            <a:r>
              <a:rPr lang="en-US" sz="1200" b="1" i="0" u="none" strike="noStrike" baseline="0" dirty="0">
                <a:solidFill>
                  <a:srgbClr val="211D1E"/>
                </a:solidFill>
                <a:latin typeface="Arial" panose="020B0604020202020204" pitchFamily="34" charset="0"/>
                <a:cs typeface="Arial" panose="020B0604020202020204" pitchFamily="34" charset="0"/>
              </a:rPr>
              <a:t>Table 2</a:t>
            </a:r>
            <a:r>
              <a:rPr lang="en-US" sz="1200" b="0" i="0" u="none" strike="noStrike" baseline="0" dirty="0">
                <a:solidFill>
                  <a:srgbClr val="211D1E"/>
                </a:solidFill>
                <a:latin typeface="Arial" panose="020B0604020202020204" pitchFamily="34" charset="0"/>
                <a:cs typeface="Arial" panose="020B0604020202020204" pitchFamily="34" charset="0"/>
              </a:rPr>
              <a:t> for illustrative examples from </a:t>
            </a:r>
            <a:r>
              <a:rPr lang="en-US" sz="1200" b="1" i="0" u="none" strike="noStrike" baseline="0" dirty="0">
                <a:solidFill>
                  <a:srgbClr val="211D1E"/>
                </a:solidFill>
                <a:latin typeface="Arial" panose="020B0604020202020204" pitchFamily="34" charset="0"/>
                <a:cs typeface="Arial" panose="020B0604020202020204" pitchFamily="34" charset="0"/>
              </a:rPr>
              <a:t>Afghanistan, Bolivia, </a:t>
            </a:r>
            <a:r>
              <a:rPr lang="en-US" sz="1200" b="0" i="0" u="none" strike="noStrike" baseline="0" dirty="0">
                <a:solidFill>
                  <a:srgbClr val="211D1E"/>
                </a:solidFill>
                <a:latin typeface="Arial" panose="020B0604020202020204" pitchFamily="34" charset="0"/>
                <a:cs typeface="Arial" panose="020B0604020202020204" pitchFamily="34" charset="0"/>
              </a:rPr>
              <a:t>and </a:t>
            </a:r>
            <a:r>
              <a:rPr lang="en-US" sz="1200" b="1" i="0" u="none" strike="noStrike" baseline="0" dirty="0">
                <a:solidFill>
                  <a:srgbClr val="211D1E"/>
                </a:solidFill>
                <a:latin typeface="Arial" panose="020B0604020202020204" pitchFamily="34" charset="0"/>
                <a:cs typeface="Arial" panose="020B0604020202020204" pitchFamily="34" charset="0"/>
              </a:rPr>
              <a:t>Egypt </a:t>
            </a:r>
            <a:r>
              <a:rPr lang="en-US" sz="1200" b="0" i="0" u="none" strike="noStrike" baseline="0" dirty="0">
                <a:solidFill>
                  <a:srgbClr val="211D1E"/>
                </a:solidFill>
                <a:latin typeface="Arial" panose="020B0604020202020204" pitchFamily="34" charset="0"/>
                <a:cs typeface="Arial" panose="020B0604020202020204" pitchFamily="34" charset="0"/>
              </a:rPr>
              <a:t>of results achieved with improved leadership and management interventions.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baseline="0" dirty="0">
              <a:solidFill>
                <a:srgbClr val="211D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View Table 2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u="sng" dirty="0">
                <a:latin typeface="Arial" panose="020B0604020202020204" pitchFamily="34" charset="0"/>
                <a:cs typeface="Arial" panose="020B0604020202020204" pitchFamily="34" charset="0"/>
              </a:rPr>
              <a:t>https://www.fphighimpactpractices.org/briefs/leaders-and-managers/</a:t>
            </a:r>
            <a:endParaRPr lang="en-US" sz="1200" b="0" i="0" u="sng" strike="noStrike" baseline="0" dirty="0">
              <a:solidFill>
                <a:srgbClr val="211D1E"/>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indent="0">
              <a:spcAft>
                <a:spcPts val="2400"/>
              </a:spcAft>
              <a:buFont typeface="Arial" panose="020B0604020202020204" pitchFamily="34" charset="0"/>
              <a:buNone/>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12</a:t>
            </a:fld>
            <a:endParaRPr lang="en-US"/>
          </a:p>
        </p:txBody>
      </p:sp>
    </p:spTree>
    <p:extLst>
      <p:ext uri="{BB962C8B-B14F-4D97-AF65-F5344CB8AC3E}">
        <p14:creationId xmlns:p14="http://schemas.microsoft.com/office/powerpoint/2010/main" val="3777222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For more information, please copy and paste this link into your web browser to visit the Leaders and Managers HIP brief</a:t>
            </a:r>
            <a:r>
              <a:rPr lang="en-US" u="none"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https://www.fphighimpactpractices.org/briefs/leaders-and-managers/</a:t>
            </a:r>
          </a:p>
        </p:txBody>
      </p:sp>
      <p:sp>
        <p:nvSpPr>
          <p:cNvPr id="4" name="Slide Number Placeholder 3"/>
          <p:cNvSpPr>
            <a:spLocks noGrp="1"/>
          </p:cNvSpPr>
          <p:nvPr>
            <p:ph type="sldNum" sz="quarter" idx="5"/>
          </p:nvPr>
        </p:nvSpPr>
        <p:spPr/>
        <p:txBody>
          <a:bodyPr/>
          <a:lstStyle/>
          <a:p>
            <a:fld id="{F519F06E-5C09-4463-ADDC-863B2CA6F140}" type="slidenum">
              <a:rPr lang="en-US" smtClean="0"/>
              <a:t>13</a:t>
            </a:fld>
            <a:endParaRPr lang="en-US"/>
          </a:p>
        </p:txBody>
      </p:sp>
    </p:spTree>
    <p:extLst>
      <p:ext uri="{BB962C8B-B14F-4D97-AF65-F5344CB8AC3E}">
        <p14:creationId xmlns:p14="http://schemas.microsoft.com/office/powerpoint/2010/main" val="1331480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 have put together a collection of implementation tips for Leaders and Managers, in case you have additional time in your meeting. Further information about these tips can be found in the HIP brief.</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References from the literature on this HIP can be found here (copy and paste this link into your web browser): </a:t>
            </a:r>
            <a:r>
              <a:rPr lang="en-US" u="sng" dirty="0">
                <a:latin typeface="Arial" panose="020B0604020202020204" pitchFamily="34" charset="0"/>
                <a:cs typeface="Arial" panose="020B0604020202020204" pitchFamily="34" charset="0"/>
              </a:rPr>
              <a:t>https://www.fphighimpactpractices.org/wp-content/uploads/2018/08/LeadersAndManagers_references.pdf</a:t>
            </a:r>
          </a:p>
        </p:txBody>
      </p:sp>
      <p:sp>
        <p:nvSpPr>
          <p:cNvPr id="4" name="Slide Number Placeholder 3"/>
          <p:cNvSpPr>
            <a:spLocks noGrp="1"/>
          </p:cNvSpPr>
          <p:nvPr>
            <p:ph type="sldNum" sz="quarter" idx="5"/>
          </p:nvPr>
        </p:nvSpPr>
        <p:spPr/>
        <p:txBody>
          <a:bodyPr/>
          <a:lstStyle/>
          <a:p>
            <a:fld id="{F519F06E-5C09-4463-ADDC-863B2CA6F140}" type="slidenum">
              <a:rPr lang="en-US" smtClean="0"/>
              <a:t>14</a:t>
            </a:fld>
            <a:endParaRPr lang="en-US"/>
          </a:p>
        </p:txBody>
      </p:sp>
    </p:spTree>
    <p:extLst>
      <p:ext uri="{BB962C8B-B14F-4D97-AF65-F5344CB8AC3E}">
        <p14:creationId xmlns:p14="http://schemas.microsoft.com/office/powerpoint/2010/main" val="3795354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200" b="0" i="0" u="none" strike="noStrike" baseline="0" dirty="0">
                <a:solidFill>
                  <a:srgbClr val="1E1E1E"/>
                </a:solidFill>
                <a:latin typeface="Arial" panose="020B0604020202020204" pitchFamily="34" charset="0"/>
                <a:cs typeface="Arial" panose="020B0604020202020204" pitchFamily="34" charset="0"/>
              </a:rPr>
              <a:t>A range of leadership and management improvement approaches have been implemented across regions. Some are embedded in quality improvement or quality assurance interventions while others are stand-alone programs focused exclusively on improving leadership and management skills. While there is no one way to build leadership and management capacity, below are a few key issues to consider: </a:t>
            </a:r>
          </a:p>
          <a:p>
            <a:pPr marL="0" indent="0" algn="l">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Support leaders and managers.</a:t>
            </a:r>
          </a:p>
          <a:p>
            <a:pPr marL="628650" lvl="1" indent="-171450" algn="l">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Developing strong leaders and managers requires support in a variety of areas, including financial resources, commodities, mentorship, clear processes, information, technology, equipment, facilities, and knowledge. </a:t>
            </a:r>
          </a:p>
          <a:p>
            <a:pPr marL="628650" lvl="1" indent="-171450" algn="l">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Support also includes intangibles such as ideas, encouragement, feedback, and time to engage in various communities of practice. Mentorship and coaching is especially important to developing new leaders (Nzinga et al., 2013). </a:t>
            </a:r>
          </a:p>
          <a:p>
            <a:pPr marL="628650" lvl="1" indent="-171450" algn="l">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This support should be reinforced by country-specific policies, legislation, relationships and work culture.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1E1E1E"/>
                </a:solidFill>
                <a:latin typeface="Arial" panose="020B0604020202020204" pitchFamily="34" charset="0"/>
                <a:cs typeface="Arial" panose="020B0604020202020204" pitchFamily="34" charset="0"/>
              </a:rPr>
              <a:t>For information on other enabling environment and infrastructural issues, see the HIP brief on Policy: </a:t>
            </a:r>
            <a:r>
              <a:rPr lang="en-US" sz="1200" b="0" i="0" u="sng" strike="noStrike" baseline="0" dirty="0">
                <a:latin typeface="Arial" panose="020B0604020202020204" pitchFamily="34" charset="0"/>
                <a:cs typeface="Arial" panose="020B0604020202020204" pitchFamily="34" charset="0"/>
              </a:rPr>
              <a:t>https://www.fphighimpactpractices.org/briefs/policy/</a:t>
            </a:r>
            <a:endParaRPr lang="en-US" sz="12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Professionalize leadership and management roles.</a:t>
            </a:r>
          </a:p>
          <a:p>
            <a:pPr marL="628650" lvl="1" indent="-171450" algn="l">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Standards related to leadership and management competencies are unfortunately rare, and there is no reporting or certifications for those who lead and manage family planning programs (MSH, 2013). However, the climate is changing. </a:t>
            </a:r>
          </a:p>
          <a:p>
            <a:pPr marL="628650" lvl="1" indent="-171450" algn="l">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Recently the MOH in </a:t>
            </a:r>
            <a:r>
              <a:rPr lang="en-US" sz="1200" b="1" i="0" u="none" strike="noStrike" baseline="0" dirty="0">
                <a:solidFill>
                  <a:srgbClr val="1E1E1E"/>
                </a:solidFill>
                <a:latin typeface="Arial" panose="020B0604020202020204" pitchFamily="34" charset="0"/>
                <a:cs typeface="Arial" panose="020B0604020202020204" pitchFamily="34" charset="0"/>
              </a:rPr>
              <a:t>Kenya</a:t>
            </a:r>
            <a:r>
              <a:rPr lang="en-US" sz="1200" b="0" i="0" u="none" strike="noStrike" baseline="0" dirty="0">
                <a:solidFill>
                  <a:srgbClr val="1E1E1E"/>
                </a:solidFill>
                <a:latin typeface="Arial" panose="020B0604020202020204" pitchFamily="34" charset="0"/>
                <a:cs typeface="Arial" panose="020B0604020202020204" pitchFamily="34" charset="0"/>
              </a:rPr>
              <a:t> committed to professionalizing leadership and management by creating the Kenya Institute for Health Systems Management to train cadres of workers in health management and health systems strengthening (MSH, 2013). </a:t>
            </a:r>
            <a:endParaRPr lang="en-US" sz="12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Train teams that work together through applied learning.</a:t>
            </a:r>
          </a:p>
          <a:p>
            <a:pPr marL="628650" lvl="1" indent="-171450" algn="l">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Applied learning is the most effective way to gain practical skills in leadership and management, yielding skill retention rates of up to 75% compared with 5–10% from only reading or lectures (NTL, 2011). </a:t>
            </a:r>
          </a:p>
          <a:p>
            <a:pPr marL="628650" lvl="1" indent="-171450" algn="l">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In addition, using applied-learning approaches with teams working together in real workplace settings has more positive results than sending individuals to off-site leadership and management trainings in which the curriculum is not necessarily directly applicable to their work. </a:t>
            </a:r>
          </a:p>
          <a:p>
            <a:pPr marL="628650" lvl="1" indent="-171450" algn="l">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Experience from </a:t>
            </a:r>
            <a:r>
              <a:rPr lang="en-US" sz="1200" b="1" i="0" u="none" strike="noStrike" baseline="0" dirty="0">
                <a:solidFill>
                  <a:srgbClr val="1E1E1E"/>
                </a:solidFill>
                <a:latin typeface="Arial" panose="020B0604020202020204" pitchFamily="34" charset="0"/>
                <a:cs typeface="Arial" panose="020B0604020202020204" pitchFamily="34" charset="0"/>
              </a:rPr>
              <a:t>Ghana</a:t>
            </a:r>
            <a:r>
              <a:rPr lang="en-US" sz="1200" b="0" i="0" u="none" strike="noStrike" baseline="0" dirty="0">
                <a:solidFill>
                  <a:srgbClr val="1E1E1E"/>
                </a:solidFill>
                <a:latin typeface="Arial" panose="020B0604020202020204" pitchFamily="34" charset="0"/>
                <a:cs typeface="Arial" panose="020B0604020202020204" pitchFamily="34" charset="0"/>
              </a:rPr>
              <a:t> found stand-alone workshops to be an ineffective tool for leadership training (</a:t>
            </a:r>
            <a:r>
              <a:rPr lang="en-US" sz="1200" b="0" i="0" u="none" strike="noStrike" baseline="0" dirty="0" err="1">
                <a:solidFill>
                  <a:srgbClr val="1E1E1E"/>
                </a:solidFill>
                <a:latin typeface="Arial" panose="020B0604020202020204" pitchFamily="34" charset="0"/>
                <a:cs typeface="Arial" panose="020B0604020202020204" pitchFamily="34" charset="0"/>
              </a:rPr>
              <a:t>Awoonor</a:t>
            </a:r>
            <a:r>
              <a:rPr lang="en-US" sz="1200" b="0" i="0" u="none" strike="noStrike" baseline="0" dirty="0">
                <a:solidFill>
                  <a:srgbClr val="1E1E1E"/>
                </a:solidFill>
                <a:latin typeface="Arial" panose="020B0604020202020204" pitchFamily="34" charset="0"/>
                <a:cs typeface="Arial" panose="020B0604020202020204" pitchFamily="34" charset="0"/>
              </a:rPr>
              <a:t>-Williams et al., 2013), and most quality improvement approaches center around a team-based approach (APHA, 2011). </a:t>
            </a:r>
          </a:p>
          <a:p>
            <a:pPr marL="628650" lvl="1" indent="-171450" algn="l">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Management training of district health officials in </a:t>
            </a:r>
            <a:r>
              <a:rPr lang="en-US" sz="1200" b="1" i="0" u="none" strike="noStrike" baseline="0" dirty="0">
                <a:solidFill>
                  <a:srgbClr val="1E1E1E"/>
                </a:solidFill>
                <a:latin typeface="Arial" panose="020B0604020202020204" pitchFamily="34" charset="0"/>
                <a:cs typeface="Arial" panose="020B0604020202020204" pitchFamily="34" charset="0"/>
              </a:rPr>
              <a:t>Latin America </a:t>
            </a:r>
            <a:r>
              <a:rPr lang="en-US" sz="1200" b="0" i="0" u="none" strike="noStrike" baseline="0" dirty="0">
                <a:solidFill>
                  <a:srgbClr val="1E1E1E"/>
                </a:solidFill>
                <a:latin typeface="Arial" panose="020B0604020202020204" pitchFamily="34" charset="0"/>
                <a:cs typeface="Arial" panose="020B0604020202020204" pitchFamily="34" charset="0"/>
              </a:rPr>
              <a:t>had the most effect when the organizational and team structure participated in the leadership and management training together (</a:t>
            </a:r>
            <a:r>
              <a:rPr lang="en-US" sz="1200" b="0" i="0" u="none" strike="noStrike" baseline="0" dirty="0" err="1">
                <a:solidFill>
                  <a:srgbClr val="1E1E1E"/>
                </a:solidFill>
                <a:latin typeface="Arial" panose="020B0604020202020204" pitchFamily="34" charset="0"/>
                <a:cs typeface="Arial" panose="020B0604020202020204" pitchFamily="34" charset="0"/>
              </a:rPr>
              <a:t>Dorros</a:t>
            </a:r>
            <a:r>
              <a:rPr lang="en-US" sz="1200" b="0" i="0" u="none" strike="noStrike" baseline="0" dirty="0">
                <a:solidFill>
                  <a:srgbClr val="1E1E1E"/>
                </a:solidFill>
                <a:latin typeface="Arial" panose="020B0604020202020204" pitchFamily="34" charset="0"/>
                <a:cs typeface="Arial" panose="020B0604020202020204" pitchFamily="34" charset="0"/>
              </a:rPr>
              <a:t>, 2006). </a:t>
            </a: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Include leadership and management skills in pre-service training.</a:t>
            </a:r>
          </a:p>
          <a:p>
            <a:pPr marL="628650" lvl="1" indent="-171450" algn="l">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To build and sustain capacity for leadership and management, such skills should be incorporated into pre-service training for health care providers. </a:t>
            </a:r>
          </a:p>
          <a:p>
            <a:pPr marL="628650" lvl="1" indent="-171450" algn="l">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In </a:t>
            </a:r>
            <a:r>
              <a:rPr lang="en-US" sz="1200" b="1" i="0" u="none" strike="noStrike" baseline="0" dirty="0">
                <a:solidFill>
                  <a:srgbClr val="1E1E1E"/>
                </a:solidFill>
                <a:latin typeface="Arial" panose="020B0604020202020204" pitchFamily="34" charset="0"/>
                <a:cs typeface="Arial" panose="020B0604020202020204" pitchFamily="34" charset="0"/>
              </a:rPr>
              <a:t>Uganda</a:t>
            </a:r>
            <a:r>
              <a:rPr lang="en-US" sz="1200" b="0" i="0" u="none" strike="noStrike" baseline="0" dirty="0">
                <a:solidFill>
                  <a:srgbClr val="1E1E1E"/>
                </a:solidFill>
                <a:latin typeface="Arial" panose="020B0604020202020204" pitchFamily="34" charset="0"/>
                <a:cs typeface="Arial" panose="020B0604020202020204" pitchFamily="34" charset="0"/>
              </a:rPr>
              <a:t>, leadership and management training has been incorporated into medical and nursing school curricula, in collaboration with </a:t>
            </a:r>
            <a:r>
              <a:rPr lang="en-US" sz="1200" b="0" i="0" u="none" strike="noStrike" baseline="0" dirty="0" err="1">
                <a:solidFill>
                  <a:srgbClr val="1E1E1E"/>
                </a:solidFill>
                <a:latin typeface="Arial" panose="020B0604020202020204" pitchFamily="34" charset="0"/>
                <a:cs typeface="Arial" panose="020B0604020202020204" pitchFamily="34" charset="0"/>
              </a:rPr>
              <a:t>Makarere</a:t>
            </a:r>
            <a:r>
              <a:rPr lang="en-US" sz="1200" b="0" i="0" u="none" strike="noStrike" baseline="0" dirty="0">
                <a:solidFill>
                  <a:srgbClr val="1E1E1E"/>
                </a:solidFill>
                <a:latin typeface="Arial" panose="020B0604020202020204" pitchFamily="34" charset="0"/>
                <a:cs typeface="Arial" panose="020B0604020202020204" pitchFamily="34" charset="0"/>
              </a:rPr>
              <a:t> University. In addition to receiving clinical training, students are trained on human resources management, finance, logistics, and leadership.</a:t>
            </a:r>
          </a:p>
          <a:p>
            <a:pPr marL="628650" lvl="1" indent="-171450" algn="l">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In </a:t>
            </a:r>
            <a:r>
              <a:rPr lang="en-US" sz="1200" b="1" i="0" u="none" strike="noStrike" baseline="0" dirty="0">
                <a:solidFill>
                  <a:srgbClr val="1E1E1E"/>
                </a:solidFill>
                <a:latin typeface="Arial" panose="020B0604020202020204" pitchFamily="34" charset="0"/>
                <a:cs typeface="Arial" panose="020B0604020202020204" pitchFamily="34" charset="0"/>
              </a:rPr>
              <a:t>Kenya</a:t>
            </a:r>
            <a:r>
              <a:rPr lang="en-US" sz="1200" b="0" i="0" u="none" strike="noStrike" baseline="0" dirty="0">
                <a:solidFill>
                  <a:srgbClr val="1E1E1E"/>
                </a:solidFill>
                <a:latin typeface="Arial" panose="020B0604020202020204" pitchFamily="34" charset="0"/>
                <a:cs typeface="Arial" panose="020B0604020202020204" pitchFamily="34" charset="0"/>
              </a:rPr>
              <a:t>, leadership and management training has been incorporated into pre-service training for physicians and nurses at the University of Nairobi and the Kenya Medical training college. Efforts to add this type of training into other university curricula are underway (MSH, 2013). </a:t>
            </a:r>
            <a:endParaRPr lang="en-US" sz="12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Connect with a community of practice.</a:t>
            </a:r>
          </a:p>
          <a:p>
            <a:pPr marL="628650" lvl="1" indent="-171450" algn="l">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Connect leaders and managers to a larger community that shares common visions or goals for family planning (Wheatley, 2002). Establishing or connecting with a community of practice enables leaders and managers to develop a shared repertoire of resources: experiences, stories, tools, and ways of addressing recurring problems (Wenger-</a:t>
            </a:r>
            <a:r>
              <a:rPr lang="en-US" sz="1200" b="0" i="0" u="none" strike="noStrike" baseline="0" dirty="0" err="1">
                <a:solidFill>
                  <a:srgbClr val="1E1E1E"/>
                </a:solidFill>
                <a:latin typeface="Arial" panose="020B0604020202020204" pitchFamily="34" charset="0"/>
                <a:cs typeface="Arial" panose="020B0604020202020204" pitchFamily="34" charset="0"/>
              </a:rPr>
              <a:t>Trayner</a:t>
            </a:r>
            <a:r>
              <a:rPr lang="en-US" sz="1200" b="0" i="0" u="none" strike="noStrike" baseline="0" dirty="0">
                <a:solidFill>
                  <a:srgbClr val="1E1E1E"/>
                </a:solidFill>
                <a:latin typeface="Arial" panose="020B0604020202020204" pitchFamily="34" charset="0"/>
                <a:cs typeface="Arial" panose="020B0604020202020204" pitchFamily="34" charset="0"/>
              </a:rPr>
              <a:t> &amp; Wenger-</a:t>
            </a:r>
            <a:r>
              <a:rPr lang="en-US" sz="1200" b="0" i="0" u="none" strike="noStrike" baseline="0" dirty="0" err="1">
                <a:solidFill>
                  <a:srgbClr val="1E1E1E"/>
                </a:solidFill>
                <a:latin typeface="Arial" panose="020B0604020202020204" pitchFamily="34" charset="0"/>
                <a:cs typeface="Arial" panose="020B0604020202020204" pitchFamily="34" charset="0"/>
              </a:rPr>
              <a:t>Trayner</a:t>
            </a:r>
            <a:r>
              <a:rPr lang="en-US" sz="1200" b="0" i="0" u="none" strike="noStrike" baseline="0" dirty="0">
                <a:solidFill>
                  <a:srgbClr val="1E1E1E"/>
                </a:solidFill>
                <a:latin typeface="Arial" panose="020B0604020202020204" pitchFamily="34" charset="0"/>
                <a:cs typeface="Arial" panose="020B0604020202020204" pitchFamily="34" charset="0"/>
              </a:rPr>
              <a:t>, 2015). </a:t>
            </a:r>
          </a:p>
          <a:p>
            <a:pPr marL="628650" lvl="1" indent="-171450" algn="l">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At national, regional, district, sub-district, or facility levels, communities of practice could be established through mechanisms such as Technical Working Groups (TWGs) or a Stakeholder Leadership Group (Gormley &amp; McCaffery, 2011) or through the use of technology to establish communication arenas such as listservs and websites. </a:t>
            </a:r>
          </a:p>
          <a:p>
            <a:pPr marL="628650" lvl="1" indent="-171450" algn="l">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Such groups can also serve as advocacy groups for strengthening leadership and galvanizing commitment around family planning investments, another important high-impact practice for family planning programs.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000000"/>
                </a:solidFill>
                <a:effectLst/>
                <a:latin typeface="Arial" panose="020B0604020202020204" pitchFamily="34" charset="0"/>
                <a:cs typeface="Arial" panose="020B0604020202020204" pitchFamily="34" charset="0"/>
              </a:rPr>
              <a:t>For more information about galvanizing commitment, please copy and paste this link into your web browser to visit the related HIP brief: </a:t>
            </a:r>
            <a:r>
              <a:rPr lang="en-US" sz="1200" b="0" i="0" u="sng" strike="noStrike" dirty="0">
                <a:solidFill>
                  <a:srgbClr val="000000"/>
                </a:solidFill>
                <a:effectLst/>
                <a:latin typeface="Arial" panose="020B0604020202020204" pitchFamily="34" charset="0"/>
                <a:cs typeface="Arial" panose="020B0604020202020204" pitchFamily="34" charset="0"/>
              </a:rPr>
              <a:t>https://www.fphighimpactpractices.org/briefs/galvanizing-commitment/</a:t>
            </a:r>
            <a:endParaRPr lang="en-US" sz="1200" b="0" i="0" u="none" strike="noStrike" baseline="0" dirty="0">
              <a:solidFill>
                <a:srgbClr val="1E1E1E"/>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15</a:t>
            </a:fld>
            <a:endParaRPr lang="en-US"/>
          </a:p>
        </p:txBody>
      </p:sp>
    </p:spTree>
    <p:extLst>
      <p:ext uri="{BB962C8B-B14F-4D97-AF65-F5344CB8AC3E}">
        <p14:creationId xmlns:p14="http://schemas.microsoft.com/office/powerpoint/2010/main" val="2933033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solidFill>
                  <a:srgbClr val="211D1E"/>
                </a:solidFill>
                <a:latin typeface="Arial" panose="020B0604020202020204" pitchFamily="34" charset="0"/>
                <a:cs typeface="Arial" panose="020B0604020202020204" pitchFamily="34" charset="0"/>
              </a:rPr>
              <a:t>The following resources provide an illustrative range of materials, including training manuals, quality improvement techniques, and tools to monitor leadership and management processes, to help facilitate leadership and management practices throughout the health system. </a:t>
            </a:r>
          </a:p>
          <a:p>
            <a:pPr algn="l"/>
            <a:endParaRPr lang="en-US" sz="1200" b="0" i="0" u="none" strike="noStrike" baseline="0" dirty="0">
              <a:solidFill>
                <a:srgbClr val="211D1E"/>
              </a:solidFill>
              <a:latin typeface="Arial" panose="020B0604020202020204" pitchFamily="34" charset="0"/>
              <a:cs typeface="Arial" panose="020B0604020202020204" pitchFamily="34" charset="0"/>
            </a:endParaRPr>
          </a:p>
          <a:p>
            <a:pPr algn="l"/>
            <a:r>
              <a:rPr lang="en-US" sz="1200" b="1" i="1" u="none" strike="noStrike" baseline="0" dirty="0">
                <a:solidFill>
                  <a:srgbClr val="1E1E1E"/>
                </a:solidFill>
                <a:latin typeface="Arial" panose="020B0604020202020204" pitchFamily="34" charset="0"/>
                <a:cs typeface="Arial" panose="020B0604020202020204" pitchFamily="34" charset="0"/>
              </a:rPr>
              <a:t>Managers Who Lead</a:t>
            </a:r>
            <a:r>
              <a:rPr lang="en-US" sz="1200" b="1" i="0" u="none" strike="noStrike" baseline="0" dirty="0">
                <a:solidFill>
                  <a:srgbClr val="1E1E1E"/>
                </a:solidFill>
                <a:latin typeface="Arial" panose="020B0604020202020204" pitchFamily="34" charset="0"/>
                <a:cs typeface="Arial" panose="020B0604020202020204" pitchFamily="34" charset="0"/>
              </a:rPr>
              <a:t>: </a:t>
            </a:r>
            <a:r>
              <a:rPr lang="en-US" sz="1200" b="0" i="0" u="none" strike="noStrike" baseline="0" dirty="0">
                <a:solidFill>
                  <a:srgbClr val="1E1E1E"/>
                </a:solidFill>
                <a:latin typeface="Arial" panose="020B0604020202020204" pitchFamily="34" charset="0"/>
                <a:cs typeface="Arial" panose="020B0604020202020204" pitchFamily="34" charset="0"/>
              </a:rPr>
              <a:t>A Handbook for Improving Health Services. Provides managers with practical guidelines and approaches for leading teams to identify and find solutions for their challenges. Staff at any level of the health system can use these concepts to improve their ability to lead and manage well. Available from: </a:t>
            </a:r>
            <a:r>
              <a:rPr lang="en-US" sz="1200" b="0" i="0" u="sng" strike="noStrike" baseline="0" dirty="0">
                <a:solidFill>
                  <a:srgbClr val="0D55A7"/>
                </a:solidFill>
                <a:latin typeface="Arial" panose="020B0604020202020204" pitchFamily="34" charset="0"/>
                <a:cs typeface="Arial" panose="020B0604020202020204" pitchFamily="34" charset="0"/>
              </a:rPr>
              <a:t>https://www.msh.org/resources/managers-who-lead-a-handbook-for-improving-health-services</a:t>
            </a:r>
          </a:p>
          <a:p>
            <a:pPr algn="l"/>
            <a:endParaRPr lang="en-US" sz="1200" b="0" i="0" u="none" strike="noStrike" baseline="0" dirty="0">
              <a:solidFill>
                <a:srgbClr val="0D55A7"/>
              </a:solidFill>
              <a:latin typeface="Arial" panose="020B0604020202020204" pitchFamily="34" charset="0"/>
              <a:cs typeface="Arial" panose="020B0604020202020204" pitchFamily="34" charset="0"/>
            </a:endParaRPr>
          </a:p>
          <a:p>
            <a:pPr algn="l"/>
            <a:r>
              <a:rPr lang="en-US" sz="1200" b="1" i="1" u="none" strike="noStrike" baseline="0" dirty="0">
                <a:solidFill>
                  <a:srgbClr val="1E1E1E"/>
                </a:solidFill>
                <a:latin typeface="Arial" panose="020B0604020202020204" pitchFamily="34" charset="0"/>
                <a:cs typeface="Arial" panose="020B0604020202020204" pitchFamily="34" charset="0"/>
              </a:rPr>
              <a:t>Human Resources Management Assessment Approach</a:t>
            </a:r>
            <a:r>
              <a:rPr lang="en-US" sz="1200" b="1" i="0" u="none" strike="noStrike" baseline="0" dirty="0">
                <a:solidFill>
                  <a:srgbClr val="1E1E1E"/>
                </a:solidFill>
                <a:latin typeface="Arial" panose="020B0604020202020204" pitchFamily="34" charset="0"/>
                <a:cs typeface="Arial" panose="020B0604020202020204" pitchFamily="34" charset="0"/>
              </a:rPr>
              <a:t>. </a:t>
            </a:r>
            <a:r>
              <a:rPr lang="en-US" sz="1200" b="0" i="0" u="none" strike="noStrike" baseline="0" dirty="0">
                <a:solidFill>
                  <a:srgbClr val="1E1E1E"/>
                </a:solidFill>
                <a:latin typeface="Arial" panose="020B0604020202020204" pitchFamily="34" charset="0"/>
                <a:cs typeface="Arial" panose="020B0604020202020204" pitchFamily="34" charset="0"/>
              </a:rPr>
              <a:t>Guides policy makers, managers, and human resources practitioners to understand and respond to human resource management challenges. Available from: </a:t>
            </a:r>
            <a:r>
              <a:rPr lang="en-US" sz="1200" b="0" i="0" u="sng" strike="noStrike" baseline="0" dirty="0">
                <a:solidFill>
                  <a:srgbClr val="0D55A7"/>
                </a:solidFill>
                <a:latin typeface="Arial" panose="020B0604020202020204" pitchFamily="34" charset="0"/>
                <a:cs typeface="Arial" panose="020B0604020202020204" pitchFamily="34" charset="0"/>
              </a:rPr>
              <a:t>http://www.capacityplus.org/files/resources/hrm-assessment-approach.pdf</a:t>
            </a:r>
          </a:p>
          <a:p>
            <a:pPr algn="l"/>
            <a:endParaRPr lang="en-US" sz="1200" b="0" i="0" u="none" strike="noStrike" baseline="0" dirty="0">
              <a:solidFill>
                <a:srgbClr val="0D55A7"/>
              </a:solidFill>
              <a:latin typeface="Arial" panose="020B0604020202020204" pitchFamily="34" charset="0"/>
              <a:cs typeface="Arial" panose="020B0604020202020204" pitchFamily="34" charset="0"/>
            </a:endParaRPr>
          </a:p>
          <a:p>
            <a:pPr algn="l"/>
            <a:r>
              <a:rPr lang="en-US" sz="1200" b="1" i="1" u="none" strike="noStrike" baseline="0" dirty="0">
                <a:solidFill>
                  <a:srgbClr val="1E1E1E"/>
                </a:solidFill>
                <a:latin typeface="Arial" panose="020B0604020202020204" pitchFamily="34" charset="0"/>
                <a:cs typeface="Arial" panose="020B0604020202020204" pitchFamily="34" charset="0"/>
              </a:rPr>
              <a:t>Leadership Development Program. </a:t>
            </a:r>
            <a:r>
              <a:rPr lang="en-US" sz="1200" b="0" i="0" u="none" strike="noStrike" baseline="0" dirty="0">
                <a:solidFill>
                  <a:srgbClr val="1E1E1E"/>
                </a:solidFill>
                <a:latin typeface="Arial" panose="020B0604020202020204" pitchFamily="34" charset="0"/>
                <a:cs typeface="Arial" panose="020B0604020202020204" pitchFamily="34" charset="0"/>
              </a:rPr>
              <a:t>A team-based approach to leadership training focused on the basic practices of leading and managing, creating an enabling work environment, and creating sustainable teams that are committed to continuously improving services. More information available from: </a:t>
            </a:r>
            <a:r>
              <a:rPr lang="en-US" sz="1200" b="0" i="0" u="sng" strike="noStrike" baseline="0" dirty="0">
                <a:solidFill>
                  <a:srgbClr val="0D55A7"/>
                </a:solidFill>
                <a:latin typeface="Arial" panose="020B0604020202020204" pitchFamily="34" charset="0"/>
                <a:cs typeface="Arial" panose="020B0604020202020204" pitchFamily="34" charset="0"/>
              </a:rPr>
              <a:t>https://www.msh.org/our-work/health-systems/leadership-management-governance/leadership</a:t>
            </a:r>
          </a:p>
          <a:p>
            <a:pPr algn="l"/>
            <a:endParaRPr lang="en-US" sz="1200" b="0" i="0" u="none" strike="noStrike" baseline="0" dirty="0">
              <a:solidFill>
                <a:srgbClr val="0D55A7"/>
              </a:solidFill>
              <a:latin typeface="Arial" panose="020B0604020202020204" pitchFamily="34" charset="0"/>
              <a:cs typeface="Arial" panose="020B0604020202020204" pitchFamily="34" charset="0"/>
            </a:endParaRPr>
          </a:p>
          <a:p>
            <a:pPr algn="l"/>
            <a:r>
              <a:rPr lang="en-US" sz="1200" b="1" i="1" u="none" strike="noStrike" baseline="0" dirty="0">
                <a:solidFill>
                  <a:srgbClr val="1E1E1E"/>
                </a:solidFill>
                <a:latin typeface="Arial" panose="020B0604020202020204" pitchFamily="34" charset="0"/>
                <a:cs typeface="Arial" panose="020B0604020202020204" pitchFamily="34" charset="0"/>
              </a:rPr>
              <a:t>Health Care Improvement Project (HCI) Standard Evaluation System</a:t>
            </a:r>
            <a:r>
              <a:rPr lang="en-US" sz="1200" b="1" i="0" u="none" strike="noStrike" baseline="0" dirty="0">
                <a:solidFill>
                  <a:srgbClr val="1E1E1E"/>
                </a:solidFill>
                <a:latin typeface="Arial" panose="020B0604020202020204" pitchFamily="34" charset="0"/>
                <a:cs typeface="Arial" panose="020B0604020202020204" pitchFamily="34" charset="0"/>
              </a:rPr>
              <a:t>. </a:t>
            </a:r>
            <a:r>
              <a:rPr lang="en-US" sz="1200" b="0" i="0" u="none" strike="noStrike" baseline="0" dirty="0">
                <a:solidFill>
                  <a:srgbClr val="1E1E1E"/>
                </a:solidFill>
                <a:latin typeface="Arial" panose="020B0604020202020204" pitchFamily="34" charset="0"/>
                <a:cs typeface="Arial" panose="020B0604020202020204" pitchFamily="34" charset="0"/>
              </a:rPr>
              <a:t>A tool to strengthen documentation, analysis, and synthesis of learning by quality improvement teams. Available from: </a:t>
            </a:r>
            <a:r>
              <a:rPr lang="en-US" sz="1200" b="0" i="0" u="sng" strike="noStrike" baseline="0" dirty="0">
                <a:solidFill>
                  <a:srgbClr val="0D55A7"/>
                </a:solidFill>
                <a:latin typeface="Arial" panose="020B0604020202020204" pitchFamily="34" charset="0"/>
                <a:cs typeface="Arial" panose="020B0604020202020204" pitchFamily="34" charset="0"/>
              </a:rPr>
              <a:t>https://www.usaidassist.org/resources/learning-and-improvement-system-strengthening-documentation-analysis-and-synthesis </a:t>
            </a:r>
            <a:endParaRPr lang="en-US" sz="1200" b="0" i="0" u="sng" strike="noStrike" baseline="0" dirty="0">
              <a:solidFill>
                <a:srgbClr val="221E1F"/>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16</a:t>
            </a:fld>
            <a:endParaRPr lang="en-US"/>
          </a:p>
        </p:txBody>
      </p:sp>
    </p:spTree>
    <p:extLst>
      <p:ext uri="{BB962C8B-B14F-4D97-AF65-F5344CB8AC3E}">
        <p14:creationId xmlns:p14="http://schemas.microsoft.com/office/powerpoint/2010/main" val="1737394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Subscribe to the HIPs Newsletter here (</a:t>
            </a:r>
            <a:r>
              <a:rPr lang="en-US" dirty="0"/>
              <a:t>copy and paste this link into your web browser)</a:t>
            </a:r>
            <a:r>
              <a:rPr lang="en-US" dirty="0">
                <a:latin typeface="+mn-lt"/>
              </a:rPr>
              <a:t>: </a:t>
            </a:r>
            <a:r>
              <a:rPr lang="en-US" u="sng" dirty="0">
                <a:latin typeface="+mn-lt"/>
              </a:rPr>
              <a:t>https://mailchi.mp/76703a3652c9/hips-newsletter-sign-up</a:t>
            </a:r>
          </a:p>
          <a:p>
            <a:endParaRPr lang="en-US" dirty="0">
              <a:latin typeface="+mn-lt"/>
            </a:endParaRPr>
          </a:p>
          <a:p>
            <a:r>
              <a:rPr lang="en-US" dirty="0">
                <a:latin typeface="+mn-lt"/>
              </a:rPr>
              <a:t>Please visit the five areas of our website to learn more about the HIPs: </a:t>
            </a:r>
          </a:p>
          <a:p>
            <a:pPr marL="171450" indent="-171450">
              <a:buFont typeface="Arial" panose="020B0604020202020204" pitchFamily="34" charset="0"/>
              <a:buChar char="•"/>
            </a:pPr>
            <a:r>
              <a:rPr lang="en-US" dirty="0">
                <a:latin typeface="+mn-lt"/>
              </a:rPr>
              <a:t>HIP Products (</a:t>
            </a:r>
            <a:r>
              <a:rPr lang="en-US" dirty="0"/>
              <a:t>copy and paste this link into your web browser)</a:t>
            </a:r>
            <a:r>
              <a:rPr lang="en-US" dirty="0">
                <a:latin typeface="+mn-lt"/>
              </a:rPr>
              <a:t>: </a:t>
            </a:r>
            <a:r>
              <a:rPr lang="en-US" u="sng" dirty="0">
                <a:latin typeface="+mn-lt"/>
              </a:rPr>
              <a:t>https://www.fphighimpactpractices.org/hip-products/</a:t>
            </a:r>
          </a:p>
          <a:p>
            <a:pPr marL="171450" indent="-171450">
              <a:buFont typeface="Arial" panose="020B0604020202020204" pitchFamily="34" charset="0"/>
              <a:buChar char="•"/>
            </a:pPr>
            <a:r>
              <a:rPr lang="en-US" dirty="0">
                <a:latin typeface="+mn-lt"/>
              </a:rPr>
              <a:t>Resources (</a:t>
            </a:r>
            <a:r>
              <a:rPr lang="en-US" dirty="0"/>
              <a:t>copy and paste this link into your web browser)</a:t>
            </a:r>
            <a:r>
              <a:rPr lang="en-US" dirty="0">
                <a:latin typeface="+mn-lt"/>
              </a:rPr>
              <a:t>: </a:t>
            </a:r>
            <a:r>
              <a:rPr lang="en-US" u="sng" dirty="0">
                <a:latin typeface="+mn-lt"/>
              </a:rPr>
              <a:t>https://www.fphighimpactpractices.org/resources/</a:t>
            </a:r>
          </a:p>
          <a:p>
            <a:pPr marL="171450" indent="-171450">
              <a:buFont typeface="Arial" panose="020B0604020202020204" pitchFamily="34" charset="0"/>
              <a:buChar char="•"/>
            </a:pPr>
            <a:r>
              <a:rPr lang="en-US" dirty="0">
                <a:latin typeface="+mn-lt"/>
              </a:rPr>
              <a:t>Engage (</a:t>
            </a:r>
            <a:r>
              <a:rPr lang="en-US" dirty="0"/>
              <a:t>copy and paste this link into your web browser)</a:t>
            </a:r>
            <a:r>
              <a:rPr lang="en-US" dirty="0">
                <a:latin typeface="+mn-lt"/>
              </a:rPr>
              <a:t>: </a:t>
            </a:r>
            <a:r>
              <a:rPr lang="en-US" u="sng" dirty="0">
                <a:latin typeface="+mn-lt"/>
              </a:rPr>
              <a:t>https://www.fphighimpactpractices.org/engage-with-the-hips/</a:t>
            </a:r>
          </a:p>
          <a:p>
            <a:pPr marL="171450" indent="-171450">
              <a:buFont typeface="Arial" panose="020B0604020202020204" pitchFamily="34" charset="0"/>
              <a:buChar char="•"/>
            </a:pPr>
            <a:r>
              <a:rPr lang="en-US" dirty="0">
                <a:latin typeface="+mn-lt"/>
              </a:rPr>
              <a:t>Overview (</a:t>
            </a:r>
            <a:r>
              <a:rPr lang="en-US" dirty="0"/>
              <a:t>copy and paste this link into your web browser)</a:t>
            </a:r>
            <a:r>
              <a:rPr lang="en-US" dirty="0">
                <a:latin typeface="+mn-lt"/>
              </a:rPr>
              <a:t>: </a:t>
            </a:r>
            <a:r>
              <a:rPr lang="en-US" u="sng" dirty="0">
                <a:latin typeface="+mn-lt"/>
              </a:rPr>
              <a:t>https://www.fphighimpactpractices.org/overview/</a:t>
            </a:r>
          </a:p>
          <a:p>
            <a:pPr marL="171450" indent="-171450">
              <a:buFont typeface="Arial" panose="020B0604020202020204" pitchFamily="34" charset="0"/>
              <a:buChar char="•"/>
            </a:pPr>
            <a:r>
              <a:rPr lang="en-US" dirty="0">
                <a:latin typeface="+mn-lt"/>
              </a:rPr>
              <a:t>About Us (</a:t>
            </a:r>
            <a:r>
              <a:rPr lang="en-US" dirty="0"/>
              <a:t>copy and paste this link into your web browser)</a:t>
            </a:r>
            <a:r>
              <a:rPr lang="en-US" dirty="0">
                <a:latin typeface="+mn-lt"/>
              </a:rPr>
              <a:t>: </a:t>
            </a:r>
            <a:r>
              <a:rPr lang="en-US" u="sng" dirty="0">
                <a:latin typeface="+mn-lt"/>
              </a:rPr>
              <a:t>https://www.fphighimpactpractices.org/partnership-structure/</a:t>
            </a:r>
          </a:p>
        </p:txBody>
      </p:sp>
      <p:sp>
        <p:nvSpPr>
          <p:cNvPr id="4" name="Slide Number Placeholder 3"/>
          <p:cNvSpPr>
            <a:spLocks noGrp="1"/>
          </p:cNvSpPr>
          <p:nvPr>
            <p:ph type="sldNum" sz="quarter" idx="5"/>
          </p:nvPr>
        </p:nvSpPr>
        <p:spPr/>
        <p:txBody>
          <a:bodyPr/>
          <a:lstStyle/>
          <a:p>
            <a:fld id="{F519F06E-5C09-4463-ADDC-863B2CA6F140}" type="slidenum">
              <a:rPr lang="en-US" smtClean="0"/>
              <a:t>17</a:t>
            </a:fld>
            <a:endParaRPr lang="en-US"/>
          </a:p>
        </p:txBody>
      </p:sp>
    </p:spTree>
    <p:extLst>
      <p:ext uri="{BB962C8B-B14F-4D97-AF65-F5344CB8AC3E}">
        <p14:creationId xmlns:p14="http://schemas.microsoft.com/office/powerpoint/2010/main" val="484151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Thank you for using this slide deck! This is a product derived from the HIP brief to assist you in presenting to a variety of audiences. Instructions and additional resources are included in the notes of each slide for your convenience. There is a wealth of information and resources in the “Notes” section of each slide.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presentation is divided in three parts: an Introduction to the High Impact Practices (HIPs) in Family Planning, Leaders and Managers, and Extra Slides.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logo for your organization or ministry may be added to these slides. The web addresses provided in the “Notes” section of each slide can be copied and pasted into your web browser.</a:t>
            </a:r>
          </a:p>
        </p:txBody>
      </p:sp>
      <p:sp>
        <p:nvSpPr>
          <p:cNvPr id="4" name="Slide Number Placeholder 3"/>
          <p:cNvSpPr>
            <a:spLocks noGrp="1"/>
          </p:cNvSpPr>
          <p:nvPr>
            <p:ph type="sldNum" sz="quarter" idx="5"/>
          </p:nvPr>
        </p:nvSpPr>
        <p:spPr/>
        <p:txBody>
          <a:bodyPr/>
          <a:lstStyle/>
          <a:p>
            <a:fld id="{F519F06E-5C09-4463-ADDC-863B2CA6F140}" type="slidenum">
              <a:rPr lang="en-US" smtClean="0"/>
              <a:t>2</a:t>
            </a:fld>
            <a:endParaRPr lang="en-US"/>
          </a:p>
        </p:txBody>
      </p:sp>
    </p:spTree>
    <p:extLst>
      <p:ext uri="{BB962C8B-B14F-4D97-AF65-F5344CB8AC3E}">
        <p14:creationId xmlns:p14="http://schemas.microsoft.com/office/powerpoint/2010/main" val="259503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High Impact Practices (HIPs) are a set of evidence-based family planning practices vetted by experts against specific criteria and documented in an easy-to-use format.</a:t>
            </a:r>
          </a:p>
          <a:p>
            <a:br>
              <a:rPr lang="en-US" sz="1200" dirty="0">
                <a:latin typeface="Arial" panose="020B0604020202020204" pitchFamily="34" charset="0"/>
                <a:cs typeface="Arial" panose="020B0604020202020204" pitchFamily="34" charset="0"/>
              </a:rPr>
            </a:br>
            <a:r>
              <a:rPr lang="en-US" sz="1200" b="0" i="0" dirty="0">
                <a:solidFill>
                  <a:srgbClr val="3E3F42"/>
                </a:solidFill>
                <a:effectLst/>
                <a:latin typeface="Arial" panose="020B0604020202020204" pitchFamily="34" charset="0"/>
                <a:cs typeface="Arial" panose="020B0604020202020204" pitchFamily="34" charset="0"/>
              </a:rPr>
              <a:t>The High Impact Practices in Family Planning (HIPs) were first created in 2010 after a survey of FP stakeholders revealed little consensus for “what works” in international FP programming. A small group of leaders in FP were brought together with the task of identifying a short list of HIPs that if implemented at scale would help countries address the unmet need for FP and thereby increase national contraceptive prevalence.</a:t>
            </a:r>
          </a:p>
          <a:p>
            <a:endParaRPr lang="en-US" sz="1200" b="0" i="0" dirty="0">
              <a:solidFill>
                <a:srgbClr val="3E3F42"/>
              </a:solidFill>
              <a:effectLst/>
              <a:latin typeface="Arial" panose="020B0604020202020204" pitchFamily="34" charset="0"/>
              <a:cs typeface="Arial" panose="020B0604020202020204" pitchFamily="34" charset="0"/>
            </a:endParaRPr>
          </a:p>
          <a:p>
            <a:pPr algn="l"/>
            <a:r>
              <a:rPr lang="en-US" sz="1200" b="0" i="0" u="none" strike="noStrike" baseline="0" dirty="0">
                <a:latin typeface="Arial" panose="020B0604020202020204" pitchFamily="34" charset="0"/>
                <a:cs typeface="Arial" panose="020B0604020202020204" pitchFamily="34" charset="0"/>
              </a:rPr>
              <a:t>HIPs are identified based on demonstrated magnitude of </a:t>
            </a:r>
            <a:r>
              <a:rPr lang="en-US" sz="1200" b="0" i="1" u="none" strike="noStrike" baseline="0" dirty="0">
                <a:latin typeface="Arial" panose="020B0604020202020204" pitchFamily="34" charset="0"/>
                <a:cs typeface="Arial" panose="020B0604020202020204" pitchFamily="34" charset="0"/>
              </a:rPr>
              <a:t>impact </a:t>
            </a:r>
            <a:r>
              <a:rPr lang="en-US" sz="1200" b="0" i="0" u="none" strike="noStrike" baseline="0" dirty="0">
                <a:latin typeface="Arial" panose="020B0604020202020204" pitchFamily="34" charset="0"/>
                <a:cs typeface="Arial" panose="020B0604020202020204" pitchFamily="34" charset="0"/>
              </a:rPr>
              <a:t>on contraceptive use and potential application in a wide range of settings. Consideration is also given to other relevant outcome measures including unintended pregnancy, fertility, or one of the primary proximate determinants of fertility (delay of marriage, birth spacing, or breast feeding). Evidence of replicability, scalability, sustainability, and cost-effectiveness are also considered.</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For more information, please copy and paste this link into your web browser to see this video: </a:t>
            </a:r>
            <a:r>
              <a:rPr lang="en-US" sz="1200" u="sng" dirty="0">
                <a:solidFill>
                  <a:srgbClr val="054A8E"/>
                </a:solidFill>
                <a:latin typeface="Arial" panose="020B0604020202020204" pitchFamily="34" charset="0"/>
                <a:cs typeface="Arial" panose="020B0604020202020204" pitchFamily="34" charset="0"/>
              </a:rPr>
              <a:t>https://www.youtube.com/watch?v=N6V0gfl-V3k&amp;ab_channel=KnowledgeSUCCESS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Arial" panose="020B0604020202020204" pitchFamily="34" charset="0"/>
                <a:cs typeface="Arial" panose="020B0604020202020204" pitchFamily="34" charset="0"/>
              </a:rPr>
              <a:t>A 2-pager overview of the HIPs is available in an online and a downloadable PDF format here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dirty="0">
              <a:latin typeface="Arial" panose="020B0604020202020204" pitchFamily="34" charset="0"/>
              <a:cs typeface="Arial" panose="020B0604020202020204" pitchFamily="34" charset="0"/>
            </a:endParaRPr>
          </a:p>
          <a:p>
            <a:endParaRPr lang="en-US" sz="120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3</a:t>
            </a:fld>
            <a:endParaRPr lang="en-US"/>
          </a:p>
        </p:txBody>
      </p:sp>
    </p:spTree>
    <p:extLst>
      <p:ext uri="{BB962C8B-B14F-4D97-AF65-F5344CB8AC3E}">
        <p14:creationId xmlns:p14="http://schemas.microsoft.com/office/powerpoint/2010/main" val="77289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Arial" panose="020B0604020202020204" pitchFamily="34" charset="0"/>
                <a:cs typeface="Arial" panose="020B0604020202020204" pitchFamily="34" charset="0"/>
              </a:rPr>
              <a:t>There are </a:t>
            </a:r>
            <a:r>
              <a:rPr lang="en-US" sz="1200" b="1" i="0" u="none" strike="noStrike" baseline="0" dirty="0">
                <a:latin typeface="Arial" panose="020B0604020202020204" pitchFamily="34" charset="0"/>
                <a:cs typeface="Arial" panose="020B0604020202020204" pitchFamily="34" charset="0"/>
              </a:rPr>
              <a:t>three categories of HIPs</a:t>
            </a:r>
            <a:r>
              <a:rPr lang="en-US" sz="1200" b="0" i="0" u="none" strike="noStrike" baseline="0" dirty="0">
                <a:latin typeface="Arial" panose="020B0604020202020204" pitchFamily="34" charset="0"/>
                <a:cs typeface="Arial" panose="020B0604020202020204" pitchFamily="34" charset="0"/>
              </a:rPr>
              <a:t>: Enabling Environment, Service Delivery and Social and Behavioral Change. Leaders and Managers is an Enabling Environment HIP. This information came from the HIP List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dirty="0">
              <a:latin typeface="Arial" panose="020B0604020202020204" pitchFamily="34" charset="0"/>
              <a:cs typeface="Arial" panose="020B0604020202020204" pitchFamily="34" charset="0"/>
            </a:endParaRPr>
          </a:p>
          <a:p>
            <a:pPr algn="l"/>
            <a:endParaRPr lang="en-US" sz="1200" b="0" i="0" u="none" strike="noStrike" baseline="0" dirty="0">
              <a:latin typeface="Arial" panose="020B0604020202020204" pitchFamily="34" charset="0"/>
              <a:cs typeface="Arial" panose="020B0604020202020204" pitchFamily="34" charset="0"/>
            </a:endParaRPr>
          </a:p>
          <a:p>
            <a:pPr algn="l"/>
            <a:r>
              <a:rPr lang="en-US" sz="1200" b="0" i="0" u="none" strike="noStrike" baseline="0" dirty="0">
                <a:latin typeface="Arial" panose="020B0604020202020204" pitchFamily="34" charset="0"/>
                <a:cs typeface="Arial" panose="020B0604020202020204" pitchFamily="34" charset="0"/>
              </a:rPr>
              <a:t>A </a:t>
            </a:r>
            <a:r>
              <a:rPr lang="en-US" sz="1200" b="1" i="1" u="none" strike="noStrike" baseline="0" dirty="0">
                <a:latin typeface="Arial" panose="020B0604020202020204" pitchFamily="34" charset="0"/>
                <a:cs typeface="Arial" panose="020B0604020202020204" pitchFamily="34" charset="0"/>
              </a:rPr>
              <a:t>HIP Enhancement </a:t>
            </a:r>
            <a:r>
              <a:rPr lang="en-US" sz="1200" b="0" i="0" u="none" strike="noStrike" baseline="0" dirty="0">
                <a:latin typeface="Arial" panose="020B0604020202020204" pitchFamily="34" charset="0"/>
                <a:cs typeface="Arial" panose="020B0604020202020204" pitchFamily="34" charset="0"/>
              </a:rPr>
              <a:t>is a tool or approach that is not a standalone practice, but it is often used in conjunction with HIPs to maximize the impact of HIP implementation or increase the reach and access for specific audiences. The intended purpose and impact of enhancements are focused and, therefore the evidence-based and impact of an enhancement is subjected to different standards than a HIP.</a:t>
            </a:r>
          </a:p>
          <a:p>
            <a:pPr algn="l"/>
            <a:endParaRPr lang="en-US" sz="1200" b="0" i="0" u="none" strike="noStrike" baseline="0" dirty="0">
              <a:latin typeface="Arial" panose="020B0604020202020204" pitchFamily="34" charset="0"/>
              <a:cs typeface="Arial" panose="020B0604020202020204" pitchFamily="34" charset="0"/>
            </a:endParaRPr>
          </a:p>
          <a:p>
            <a:r>
              <a:rPr lang="en-US" sz="1200" b="0" i="0" u="none" strike="noStrike" baseline="0" dirty="0">
                <a:latin typeface="Arial" panose="020B0604020202020204" pitchFamily="34" charset="0"/>
                <a:cs typeface="Arial" panose="020B0604020202020204" pitchFamily="34" charset="0"/>
              </a:rPr>
              <a:t>For more information about the HIP Categories and Enhancements, please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dirty="0">
              <a:latin typeface="Arial" panose="020B0604020202020204" pitchFamily="34" charset="0"/>
              <a:cs typeface="Arial" panose="020B0604020202020204" pitchFamily="34" charset="0"/>
            </a:endParaRPr>
          </a:p>
          <a:p>
            <a:pPr algn="l"/>
            <a:endParaRPr lang="en-US" sz="1200" b="0" i="0" u="none" strike="noStrike" baseline="0" dirty="0">
              <a:latin typeface="Arial" panose="020B0604020202020204" pitchFamily="34" charset="0"/>
              <a:cs typeface="Arial" panose="020B0604020202020204" pitchFamily="34" charset="0"/>
            </a:endParaRPr>
          </a:p>
          <a:p>
            <a:pPr marL="0" indent="0">
              <a:lnSpc>
                <a:spcPct val="100000"/>
              </a:lnSpc>
              <a:spcBef>
                <a:spcPts val="1600"/>
              </a:spcBef>
              <a:buSzPts val="1800"/>
              <a:buFont typeface="Arial" panose="020B0604020202020204" pitchFamily="34" charset="0"/>
              <a:buNone/>
            </a:pPr>
            <a:r>
              <a:rPr lang="en-US" sz="1200" b="0" dirty="0">
                <a:solidFill>
                  <a:srgbClr val="163E8F"/>
                </a:solidFill>
                <a:latin typeface="Arial" panose="020B0604020202020204" pitchFamily="34" charset="0"/>
                <a:ea typeface="Proxima Nova"/>
                <a:cs typeface="Arial" panose="020B0604020202020204" pitchFamily="34" charset="0"/>
                <a:sym typeface="Proxima Nova"/>
              </a:rPr>
              <a:t>Here are a few examples of HIPs from each category:</a:t>
            </a:r>
          </a:p>
          <a:p>
            <a:pPr marL="0" indent="0">
              <a:lnSpc>
                <a:spcPct val="100000"/>
              </a:lnSpc>
              <a:spcBef>
                <a:spcPts val="1600"/>
              </a:spcBef>
              <a:buSzPts val="1800"/>
              <a:buFont typeface="Arial" panose="020B0604020202020204" pitchFamily="34" charset="0"/>
              <a:buNone/>
            </a:pPr>
            <a:r>
              <a:rPr lang="en-US" sz="1200" b="1" dirty="0">
                <a:solidFill>
                  <a:srgbClr val="163E8F"/>
                </a:solidFill>
                <a:latin typeface="Arial" panose="020B0604020202020204" pitchFamily="34" charset="0"/>
                <a:ea typeface="Proxima Nova"/>
                <a:cs typeface="Arial" panose="020B0604020202020204" pitchFamily="34" charset="0"/>
                <a:sym typeface="Proxima Nova"/>
              </a:rPr>
              <a:t>Service Delivery:</a:t>
            </a:r>
            <a:r>
              <a:rPr lang="en-US" sz="1200" dirty="0">
                <a:latin typeface="Arial" panose="020B0604020202020204" pitchFamily="34" charset="0"/>
                <a:ea typeface="Proxima Nova"/>
                <a:cs typeface="Arial" panose="020B0604020202020204" pitchFamily="34" charset="0"/>
                <a:sym typeface="Proxima Nova"/>
              </a:rPr>
              <a:t> </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Immediate Postpartum Family Planning</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Mobile Outreach Services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Postabortion Family Planning</a:t>
            </a:r>
          </a:p>
          <a:p>
            <a:pPr indent="-50800">
              <a:spcBef>
                <a:spcPts val="0"/>
              </a:spcBef>
              <a:buClr>
                <a:schemeClr val="dk1"/>
              </a:buClr>
              <a:buSzPts val="2800"/>
              <a:buFont typeface="Arial"/>
              <a:buNone/>
            </a:pPr>
            <a:endParaRPr lang="en-US" sz="1200" dirty="0">
              <a:latin typeface="Arial" panose="020B0604020202020204" pitchFamily="34" charset="0"/>
              <a:cs typeface="Arial" panose="020B0604020202020204" pitchFamily="34" charset="0"/>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rgbClr val="BB1256"/>
                </a:solidFill>
                <a:latin typeface="Arial" panose="020B0604020202020204" pitchFamily="34" charset="0"/>
                <a:ea typeface="Proxima Nova"/>
                <a:cs typeface="Arial" panose="020B0604020202020204" pitchFamily="34" charset="0"/>
                <a:sym typeface="Proxima Nova"/>
              </a:rPr>
              <a:t>Enabling Environment:</a:t>
            </a:r>
            <a:r>
              <a:rPr lang="en-US" sz="1200" b="1" i="0" u="none" strike="noStrike" cap="none" dirty="0">
                <a:solidFill>
                  <a:srgbClr val="D87987"/>
                </a:solidFill>
                <a:latin typeface="Arial" panose="020B0604020202020204" pitchFamily="34" charset="0"/>
                <a:ea typeface="Proxima Nova"/>
                <a:cs typeface="Arial" panose="020B0604020202020204" pitchFamily="34" charset="0"/>
                <a:sym typeface="Proxima Nova"/>
              </a:rPr>
              <a:t> </a:t>
            </a:r>
          </a:p>
          <a:p>
            <a:pPr marL="457200" marR="0" lvl="0" indent="-355600" algn="l" rtl="0">
              <a:lnSpc>
                <a:spcPct val="100000"/>
              </a:lnSpc>
              <a:spcBef>
                <a:spcPts val="160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Domestic Public Financing</a:t>
            </a:r>
          </a:p>
          <a:p>
            <a:pPr marL="457200" marR="0" lvl="0" indent="-355600" algn="l" rtl="0">
              <a:lnSpc>
                <a:spcPct val="100000"/>
              </a:lnSpc>
              <a:spcBef>
                <a:spcPts val="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Educating Girls</a:t>
            </a:r>
          </a:p>
          <a:p>
            <a:pPr marL="457200" marR="0" lvl="0" indent="-355600" algn="l" rtl="0">
              <a:lnSpc>
                <a:spcPct val="100000"/>
              </a:lnSpc>
              <a:spcBef>
                <a:spcPts val="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Supply Chain Management</a:t>
            </a:r>
          </a:p>
          <a:p>
            <a:pPr marL="101600" marR="0" lvl="0" indent="0" algn="l" rtl="0">
              <a:lnSpc>
                <a:spcPct val="100000"/>
              </a:lnSpc>
              <a:spcBef>
                <a:spcPts val="0"/>
              </a:spcBef>
              <a:spcAft>
                <a:spcPts val="0"/>
              </a:spcAft>
              <a:buClr>
                <a:srgbClr val="000000"/>
              </a:buClr>
              <a:buSzPts val="2000"/>
              <a:buFont typeface="Proxima Nova"/>
              <a:buNone/>
            </a:pPr>
            <a:endPar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rgbClr val="62C3B4"/>
                </a:solidFill>
                <a:latin typeface="Arial" panose="020B0604020202020204" pitchFamily="34" charset="0"/>
                <a:ea typeface="Proxima Nova"/>
                <a:cs typeface="Arial" panose="020B0604020202020204" pitchFamily="34" charset="0"/>
                <a:sym typeface="Proxima Nova"/>
              </a:rPr>
              <a:t>Social and Behavior Change:</a:t>
            </a:r>
            <a:r>
              <a:rPr lang="en-US" sz="1200" b="1" i="0" u="none" strike="noStrike" cap="none" dirty="0">
                <a:solidFill>
                  <a:srgbClr val="212121"/>
                </a:solidFill>
                <a:latin typeface="Arial" panose="020B0604020202020204" pitchFamily="34" charset="0"/>
                <a:ea typeface="Proxima Nova"/>
                <a:cs typeface="Arial" panose="020B0604020202020204" pitchFamily="34" charset="0"/>
                <a:sym typeface="Proxima Nova"/>
              </a:rPr>
              <a:t> </a:t>
            </a: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457200" marR="0" lvl="0" indent="-355600" algn="l" rtl="0">
              <a:lnSpc>
                <a:spcPct val="100000"/>
              </a:lnSpc>
              <a:spcBef>
                <a:spcPts val="160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Community Group Engagement</a:t>
            </a:r>
          </a:p>
          <a:p>
            <a:pPr marL="457200" marR="0" lvl="0" indent="-355600" algn="l" rtl="0">
              <a:lnSpc>
                <a:spcPct val="100000"/>
              </a:lnSpc>
              <a:spcBef>
                <a:spcPts val="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Digital Health for SBC</a:t>
            </a:r>
          </a:p>
          <a:p>
            <a:pPr marL="457200" marR="0" lvl="0" indent="-355600" algn="l" rtl="0">
              <a:lnSpc>
                <a:spcPct val="100000"/>
              </a:lnSpc>
              <a:spcBef>
                <a:spcPts val="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Mass Media</a:t>
            </a:r>
          </a:p>
          <a:p>
            <a:pPr marL="101600" marR="0" lvl="0" indent="0" algn="l" rtl="0">
              <a:lnSpc>
                <a:spcPct val="100000"/>
              </a:lnSpc>
              <a:spcBef>
                <a:spcPts val="0"/>
              </a:spcBef>
              <a:spcAft>
                <a:spcPts val="0"/>
              </a:spcAft>
              <a:buClr>
                <a:srgbClr val="212121"/>
              </a:buClr>
              <a:buSzPts val="2000"/>
              <a:buFont typeface="Proxima Nova"/>
              <a:buNone/>
            </a:pP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0" indent="0">
              <a:lnSpc>
                <a:spcPct val="100000"/>
              </a:lnSpc>
              <a:spcBef>
                <a:spcPts val="1600"/>
              </a:spcBef>
              <a:buSzPts val="1800"/>
              <a:buFont typeface="Arial" panose="020B0604020202020204" pitchFamily="34" charset="0"/>
              <a:buNone/>
            </a:pPr>
            <a:r>
              <a:rPr lang="en-US" sz="1200" b="1" dirty="0">
                <a:solidFill>
                  <a:srgbClr val="E69138"/>
                </a:solidFill>
                <a:latin typeface="Arial" panose="020B0604020202020204" pitchFamily="34" charset="0"/>
                <a:ea typeface="Proxima Nova"/>
                <a:cs typeface="Arial" panose="020B0604020202020204" pitchFamily="34" charset="0"/>
                <a:sym typeface="Proxima Nova"/>
              </a:rPr>
              <a:t>Enhancements:</a:t>
            </a:r>
            <a:r>
              <a:rPr lang="en-US" sz="1200" dirty="0">
                <a:latin typeface="Arial" panose="020B0604020202020204" pitchFamily="34" charset="0"/>
                <a:ea typeface="Proxima Nova"/>
                <a:cs typeface="Arial" panose="020B0604020202020204" pitchFamily="34" charset="0"/>
                <a:sym typeface="Proxima Nova"/>
              </a:rPr>
              <a:t> </a:t>
            </a:r>
          </a:p>
          <a:p>
            <a:pPr marL="457200" indent="-355600">
              <a:lnSpc>
                <a:spcPct val="100000"/>
              </a:lnSpc>
              <a:spcBef>
                <a:spcPts val="160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Digital Health for Systems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Adolescent-Friendly Contraceptive Services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Family Planning Vouchers</a:t>
            </a: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457200" marR="0" lvl="0" indent="0" algn="l" rtl="0">
              <a:lnSpc>
                <a:spcPct val="100000"/>
              </a:lnSpc>
              <a:spcBef>
                <a:spcPts val="1600"/>
              </a:spcBef>
              <a:spcAft>
                <a:spcPts val="0"/>
              </a:spcAft>
              <a:buClr>
                <a:srgbClr val="000000"/>
              </a:buClr>
              <a:buSzPts val="2000"/>
              <a:buFont typeface="Arial"/>
              <a:buNone/>
            </a:pP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0" marR="0" lvl="0" indent="0" algn="l" defTabSz="914400" rtl="0" eaLnBrk="1" fontAlgn="auto" latinLnBrk="0" hangingPunct="1">
              <a:lnSpc>
                <a:spcPct val="100000"/>
              </a:lnSpc>
              <a:spcBef>
                <a:spcPts val="0"/>
              </a:spcBef>
              <a:spcAft>
                <a:spcPts val="0"/>
              </a:spcAft>
              <a:buClrTx/>
              <a:buSzPts val="1800"/>
              <a:buFont typeface="Arial" panose="020B0604020202020204" pitchFamily="34" charset="0"/>
              <a:buNone/>
              <a:tabLst/>
              <a:defRPr/>
            </a:pPr>
            <a:r>
              <a:rPr lang="en-US" sz="1200" b="0" i="0" u="none" strike="noStrike" cap="none" dirty="0">
                <a:solidFill>
                  <a:schemeClr val="lt1"/>
                </a:solidFill>
                <a:latin typeface="Arial" panose="020B0604020202020204" pitchFamily="34" charset="0"/>
                <a:ea typeface="Arial"/>
                <a:cs typeface="Arial" panose="020B0604020202020204" pitchFamily="34" charset="0"/>
                <a:sym typeface="Arial"/>
              </a:rPr>
              <a:t>All HIPs are Available in English, Spanish, French, and Portuguese.</a:t>
            </a:r>
          </a:p>
          <a:p>
            <a:pPr marL="0" indent="0">
              <a:buSzPts val="1800"/>
              <a:buFont typeface="Arial" panose="020B0604020202020204" pitchFamily="34" charset="0"/>
              <a:buNone/>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4</a:t>
            </a:fld>
            <a:endParaRPr lang="en-US"/>
          </a:p>
        </p:txBody>
      </p:sp>
    </p:spTree>
    <p:extLst>
      <p:ext uri="{BB962C8B-B14F-4D97-AF65-F5344CB8AC3E}">
        <p14:creationId xmlns:p14="http://schemas.microsoft.com/office/powerpoint/2010/main" val="37018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E3F42"/>
                </a:solidFill>
                <a:effectLst/>
                <a:latin typeface="Arial" panose="020B0604020202020204" pitchFamily="34" charset="0"/>
                <a:cs typeface="Arial" panose="020B0604020202020204" pitchFamily="34" charset="0"/>
              </a:rPr>
              <a:t>The High Impact Practices in Family Planning (HIPs) are supported by over 65 organizations. These organizations play a vital role in developing, reviewing, disseminating, and implementing HIPs in family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E3F42"/>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E3F42"/>
                </a:solidFill>
                <a:effectLst/>
                <a:latin typeface="Arial" panose="020B0604020202020204" pitchFamily="34" charset="0"/>
                <a:cs typeface="Arial" panose="020B0604020202020204" pitchFamily="34" charset="0"/>
              </a:rPr>
              <a:t>The HIPs partnership includes various structures to ensure HIP products are developed, kept up to date, and disseminated widely. These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Co-sponsors – Serve as the secretariat for the 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Partners – Contribute to key HIP products and endorse the HIPs.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Technical Advisory Group – Ensure high technical quality of key HIP products and approve HIP brief and SPG concepts for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P&amp;D Team – Support the production and dissemination (P&amp;D) of HIP products.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Technical Expert Groups – Write new HIP briefs and ensure they are up-to-date.</a:t>
            </a: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For more information about the HIP Partnership, please copy and paste this link into your web browser: </a:t>
            </a:r>
            <a:r>
              <a:rPr lang="en-US" dirty="0">
                <a:latin typeface="Arial" panose="020B0604020202020204" pitchFamily="34" charset="0"/>
                <a:cs typeface="Arial" panose="020B0604020202020204" pitchFamily="34" charset="0"/>
                <a:hlinkClick r:id="rId3"/>
              </a:rPr>
              <a:t>https://www.fphighimpactpractices.org/partnership-structure/</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5</a:t>
            </a:fld>
            <a:endParaRPr lang="en-US"/>
          </a:p>
        </p:txBody>
      </p:sp>
    </p:spTree>
    <p:extLst>
      <p:ext uri="{BB962C8B-B14F-4D97-AF65-F5344CB8AC3E}">
        <p14:creationId xmlns:p14="http://schemas.microsoft.com/office/powerpoint/2010/main" val="330251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0" i="0" u="none" strike="noStrike" baseline="0" dirty="0">
                <a:solidFill>
                  <a:srgbClr val="1E1E1E"/>
                </a:solidFill>
                <a:latin typeface="Arial" panose="020B0604020202020204" pitchFamily="34" charset="0"/>
                <a:cs typeface="Arial" panose="020B0604020202020204" pitchFamily="34" charset="0"/>
              </a:rPr>
              <a:t>Leadership and management are both essential elements of developing successful family planning programs and can help ensure resources are used effectively to achieve results.</a:t>
            </a:r>
          </a:p>
        </p:txBody>
      </p:sp>
      <p:sp>
        <p:nvSpPr>
          <p:cNvPr id="4" name="Slide Number Placeholder 3"/>
          <p:cNvSpPr>
            <a:spLocks noGrp="1"/>
          </p:cNvSpPr>
          <p:nvPr>
            <p:ph type="sldNum" sz="quarter" idx="5"/>
          </p:nvPr>
        </p:nvSpPr>
        <p:spPr/>
        <p:txBody>
          <a:bodyPr/>
          <a:lstStyle/>
          <a:p>
            <a:fld id="{F519F06E-5C09-4463-ADDC-863B2CA6F140}" type="slidenum">
              <a:rPr lang="en-US" smtClean="0"/>
              <a:t>6</a:t>
            </a:fld>
            <a:endParaRPr lang="en-US"/>
          </a:p>
        </p:txBody>
      </p:sp>
    </p:spTree>
    <p:extLst>
      <p:ext uri="{BB962C8B-B14F-4D97-AF65-F5344CB8AC3E}">
        <p14:creationId xmlns:p14="http://schemas.microsoft.com/office/powerpoint/2010/main" val="259848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1E1E1E"/>
                </a:solidFill>
                <a:latin typeface="Arial" panose="020B0604020202020204" pitchFamily="34" charset="0"/>
                <a:cs typeface="Arial" panose="020B0604020202020204" pitchFamily="34" charset="0"/>
              </a:rPr>
              <a:t>Leadership and management approaches are multifaceted and thus identifying direct or causal links between such approaches and improved reproductive health outcomes is challenging. Illustrative models, however, demonstrate the relationship between strong leadership and management and improved health outcomes (WHO, 2007a) while reflecting common skills and qualities (Peterson et al., 2011; WHO, 2007b; </a:t>
            </a:r>
            <a:r>
              <a:rPr lang="en-US" sz="1200" b="0" i="0" u="none" strike="noStrike" baseline="0" dirty="0" err="1">
                <a:solidFill>
                  <a:srgbClr val="1E1E1E"/>
                </a:solidFill>
                <a:latin typeface="Arial" panose="020B0604020202020204" pitchFamily="34" charset="0"/>
                <a:cs typeface="Arial" panose="020B0604020202020204" pitchFamily="34" charset="0"/>
              </a:rPr>
              <a:t>Galer</a:t>
            </a:r>
            <a:r>
              <a:rPr lang="en-US" sz="1200" b="0" i="0" u="none" strike="noStrike" baseline="0" dirty="0">
                <a:solidFill>
                  <a:srgbClr val="1E1E1E"/>
                </a:solidFill>
                <a:latin typeface="Arial" panose="020B0604020202020204" pitchFamily="34" charset="0"/>
                <a:cs typeface="Arial" panose="020B0604020202020204" pitchFamily="34" charset="0"/>
              </a:rPr>
              <a:t> et al., 2005) (see </a:t>
            </a:r>
            <a:r>
              <a:rPr lang="en-US" sz="1200" b="1" i="0" u="none" strike="noStrike" baseline="0" dirty="0">
                <a:solidFill>
                  <a:srgbClr val="1E1E1E"/>
                </a:solidFill>
                <a:latin typeface="Arial" panose="020B0604020202020204" pitchFamily="34" charset="0"/>
                <a:cs typeface="Arial" panose="020B0604020202020204" pitchFamily="34" charset="0"/>
              </a:rPr>
              <a:t>Figure 1</a:t>
            </a:r>
            <a:r>
              <a:rPr lang="en-US" sz="1200" b="0" i="0" u="none" strike="noStrike" baseline="0" dirty="0">
                <a:solidFill>
                  <a:srgbClr val="1E1E1E"/>
                </a:solidFill>
                <a:latin typeface="Arial" panose="020B0604020202020204" pitchFamily="34" charset="0"/>
                <a:cs typeface="Arial" panose="020B0604020202020204" pitchFamily="34" charset="0"/>
              </a:rPr>
              <a:t>). </a:t>
            </a:r>
          </a:p>
          <a:p>
            <a:endParaRPr lang="en-US" sz="1200" b="0" i="0" u="none" strike="noStrike" baseline="0" dirty="0">
              <a:solidFill>
                <a:srgbClr val="211D1E"/>
              </a:solidFill>
              <a:latin typeface="Arial" panose="020B0604020202020204" pitchFamily="34" charset="0"/>
              <a:cs typeface="Arial" panose="020B0604020202020204" pitchFamily="34" charset="0"/>
            </a:endParaRPr>
          </a:p>
          <a:p>
            <a:pPr marL="0" lvl="0" indent="0" algn="l">
              <a:spcAft>
                <a:spcPts val="1200"/>
              </a:spcAft>
              <a:buFont typeface="Arial" panose="020B0604020202020204" pitchFamily="34" charset="0"/>
              <a:buNone/>
            </a:pPr>
            <a:r>
              <a:rPr lang="en-US" sz="1400" b="1" i="0" u="none" strike="noStrike" baseline="0" dirty="0">
                <a:solidFill>
                  <a:srgbClr val="AC013D"/>
                </a:solidFill>
                <a:latin typeface="Arial" panose="020B0604020202020204" pitchFamily="34" charset="0"/>
                <a:cs typeface="Arial" panose="020B0604020202020204" pitchFamily="34" charset="0"/>
              </a:rPr>
              <a:t>Leadership practices comprise:</a:t>
            </a:r>
            <a:endParaRPr lang="en-US" sz="1400" b="1" dirty="0">
              <a:solidFill>
                <a:srgbClr val="AC013D"/>
              </a:solidFill>
              <a:latin typeface="Arial" panose="020B0604020202020204" pitchFamily="34" charset="0"/>
              <a:cs typeface="Arial" panose="020B0604020202020204" pitchFamily="34" charset="0"/>
            </a:endParaRPr>
          </a:p>
          <a:p>
            <a:pPr marL="457200" indent="-457200">
              <a:spcAft>
                <a:spcPts val="1200"/>
              </a:spcAft>
              <a:buFont typeface="Arial" panose="020B0604020202020204" pitchFamily="34" charset="0"/>
              <a:buChar char="•"/>
            </a:pPr>
            <a:r>
              <a:rPr lang="en-US" sz="1200" b="1" i="1" u="none" strike="noStrike" baseline="0" dirty="0">
                <a:solidFill>
                  <a:srgbClr val="1E1E1E"/>
                </a:solidFill>
                <a:latin typeface="Arial" panose="020B0604020202020204" pitchFamily="34" charset="0"/>
                <a:cs typeface="Arial" panose="020B0604020202020204" pitchFamily="34" charset="0"/>
              </a:rPr>
              <a:t>Scanning </a:t>
            </a:r>
            <a:r>
              <a:rPr lang="en-US" sz="1200" b="0" i="0" u="none" strike="noStrike" baseline="0" dirty="0">
                <a:solidFill>
                  <a:srgbClr val="1E1E1E"/>
                </a:solidFill>
                <a:latin typeface="Arial" panose="020B0604020202020204" pitchFamily="34" charset="0"/>
                <a:cs typeface="Arial" panose="020B0604020202020204" pitchFamily="34" charset="0"/>
              </a:rPr>
              <a:t>for opportunities: seeking out and identifying alternatives and options</a:t>
            </a:r>
          </a:p>
          <a:p>
            <a:pPr marL="457200" indent="-457200">
              <a:spcAft>
                <a:spcPts val="1200"/>
              </a:spcAft>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Setting direction to </a:t>
            </a:r>
            <a:r>
              <a:rPr lang="en-US" sz="1200" b="1" i="1" u="none" strike="noStrike" baseline="0" dirty="0">
                <a:solidFill>
                  <a:srgbClr val="1E1E1E"/>
                </a:solidFill>
                <a:latin typeface="Arial" panose="020B0604020202020204" pitchFamily="34" charset="0"/>
                <a:cs typeface="Arial" panose="020B0604020202020204" pitchFamily="34" charset="0"/>
              </a:rPr>
              <a:t>focus </a:t>
            </a:r>
            <a:r>
              <a:rPr lang="en-US" sz="1200" b="0" i="0" u="none" strike="noStrike" baseline="0" dirty="0">
                <a:solidFill>
                  <a:srgbClr val="1E1E1E"/>
                </a:solidFill>
                <a:latin typeface="Arial" panose="020B0604020202020204" pitchFamily="34" charset="0"/>
                <a:cs typeface="Arial" panose="020B0604020202020204" pitchFamily="34" charset="0"/>
              </a:rPr>
              <a:t>efforts: envisioning purpose, aspiration, and goals</a:t>
            </a:r>
          </a:p>
          <a:p>
            <a:pPr marL="457200" indent="-457200">
              <a:spcAft>
                <a:spcPts val="1200"/>
              </a:spcAft>
              <a:buFont typeface="Arial" panose="020B0604020202020204" pitchFamily="34" charset="0"/>
              <a:buChar char="•"/>
            </a:pPr>
            <a:r>
              <a:rPr lang="en-US" sz="1200" b="1" i="1" u="none" strike="noStrike" baseline="0" dirty="0">
                <a:solidFill>
                  <a:srgbClr val="1E1E1E"/>
                </a:solidFill>
                <a:latin typeface="Arial" panose="020B0604020202020204" pitchFamily="34" charset="0"/>
                <a:cs typeface="Arial" panose="020B0604020202020204" pitchFamily="34" charset="0"/>
              </a:rPr>
              <a:t>Aligning </a:t>
            </a:r>
            <a:r>
              <a:rPr lang="en-US" sz="1200" b="0" i="0" u="none" strike="noStrike" baseline="0" dirty="0">
                <a:solidFill>
                  <a:srgbClr val="1E1E1E"/>
                </a:solidFill>
                <a:latin typeface="Arial" panose="020B0604020202020204" pitchFamily="34" charset="0"/>
                <a:cs typeface="Arial" panose="020B0604020202020204" pitchFamily="34" charset="0"/>
              </a:rPr>
              <a:t>partners and </a:t>
            </a:r>
            <a:r>
              <a:rPr lang="en-US" sz="1200" b="1" i="1" u="none" strike="noStrike" baseline="0" dirty="0">
                <a:solidFill>
                  <a:srgbClr val="1E1E1E"/>
                </a:solidFill>
                <a:latin typeface="Arial" panose="020B0604020202020204" pitchFamily="34" charset="0"/>
                <a:cs typeface="Arial" panose="020B0604020202020204" pitchFamily="34" charset="0"/>
              </a:rPr>
              <a:t>mobilizing </a:t>
            </a:r>
            <a:r>
              <a:rPr lang="en-US" sz="1200" b="0" i="0" u="none" strike="noStrike" baseline="0" dirty="0">
                <a:solidFill>
                  <a:srgbClr val="1E1E1E"/>
                </a:solidFill>
                <a:latin typeface="Arial" panose="020B0604020202020204" pitchFamily="34" charset="0"/>
                <a:cs typeface="Arial" panose="020B0604020202020204" pitchFamily="34" charset="0"/>
              </a:rPr>
              <a:t>community: engaging community into program activities</a:t>
            </a:r>
          </a:p>
          <a:p>
            <a:pPr marL="457200" indent="-457200">
              <a:spcAft>
                <a:spcPts val="1200"/>
              </a:spcAft>
              <a:buFont typeface="Arial" panose="020B0604020202020204" pitchFamily="34" charset="0"/>
              <a:buChar char="•"/>
            </a:pPr>
            <a:r>
              <a:rPr lang="en-US" sz="1200" b="1" i="1" u="none" strike="noStrike" baseline="0" dirty="0">
                <a:solidFill>
                  <a:srgbClr val="1E1E1E"/>
                </a:solidFill>
                <a:latin typeface="Arial" panose="020B0604020202020204" pitchFamily="34" charset="0"/>
                <a:cs typeface="Arial" panose="020B0604020202020204" pitchFamily="34" charset="0"/>
              </a:rPr>
              <a:t>Inspiring </a:t>
            </a:r>
            <a:r>
              <a:rPr lang="en-US" sz="1200" b="0" i="0" u="none" strike="noStrike" baseline="0" dirty="0">
                <a:solidFill>
                  <a:srgbClr val="1E1E1E"/>
                </a:solidFill>
                <a:latin typeface="Arial" panose="020B0604020202020204" pitchFamily="34" charset="0"/>
                <a:cs typeface="Arial" panose="020B0604020202020204" pitchFamily="34" charset="0"/>
              </a:rPr>
              <a:t>staff to improve work climate: investing in various opportunities and approaches to improve quality of employees’ output </a:t>
            </a:r>
          </a:p>
          <a:p>
            <a:pPr marL="457200" indent="-457200">
              <a:spcAft>
                <a:spcPts val="1200"/>
              </a:spcAft>
              <a:buFont typeface="Arial" panose="020B0604020202020204" pitchFamily="34" charset="0"/>
              <a:buChar char="•"/>
            </a:pPr>
            <a:r>
              <a:rPr lang="en-US" sz="1200" b="1" i="1" u="none" strike="noStrike" baseline="0" dirty="0">
                <a:solidFill>
                  <a:srgbClr val="1E1E1E"/>
                </a:solidFill>
                <a:latin typeface="Arial" panose="020B0604020202020204" pitchFamily="34" charset="0"/>
                <a:cs typeface="Arial" panose="020B0604020202020204" pitchFamily="34" charset="0"/>
              </a:rPr>
              <a:t>Governing </a:t>
            </a:r>
            <a:r>
              <a:rPr lang="en-US" sz="1200" b="0" i="0" u="none" strike="noStrike" baseline="0" dirty="0">
                <a:solidFill>
                  <a:srgbClr val="1E1E1E"/>
                </a:solidFill>
                <a:latin typeface="Arial" panose="020B0604020202020204" pitchFamily="34" charset="0"/>
                <a:cs typeface="Arial" panose="020B0604020202020204" pitchFamily="34" charset="0"/>
              </a:rPr>
              <a:t>responsibly: exercising control for mutual benefit </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0" lvl="0" indent="0" algn="l">
              <a:spcAft>
                <a:spcPts val="1200"/>
              </a:spcAft>
              <a:buFont typeface="Arial" panose="020B0604020202020204" pitchFamily="34" charset="0"/>
              <a:buNone/>
            </a:pPr>
            <a:r>
              <a:rPr lang="en-US" sz="1400" b="1" i="0" u="none" strike="noStrike" baseline="0" dirty="0">
                <a:solidFill>
                  <a:srgbClr val="AC013D"/>
                </a:solidFill>
                <a:latin typeface="Arial" panose="020B0604020202020204" pitchFamily="34" charset="0"/>
                <a:cs typeface="Arial" panose="020B0604020202020204" pitchFamily="34" charset="0"/>
              </a:rPr>
              <a:t>Management practices encompass:</a:t>
            </a:r>
            <a:endParaRPr lang="en-US" sz="1400" b="1" dirty="0">
              <a:solidFill>
                <a:srgbClr val="AC013D"/>
              </a:solidFill>
              <a:latin typeface="Arial" panose="020B0604020202020204" pitchFamily="34" charset="0"/>
              <a:cs typeface="Arial" panose="020B0604020202020204" pitchFamily="34" charset="0"/>
            </a:endParaRPr>
          </a:p>
          <a:p>
            <a:pPr marL="457200" indent="-457200">
              <a:spcAft>
                <a:spcPts val="1200"/>
              </a:spcAft>
              <a:buFont typeface="Arial" panose="020B0604020202020204" pitchFamily="34" charset="0"/>
              <a:buChar char="•"/>
            </a:pPr>
            <a:r>
              <a:rPr lang="en-US" sz="1200" b="1" i="1" u="none" strike="noStrike" baseline="0" dirty="0">
                <a:solidFill>
                  <a:srgbClr val="1E1E1E"/>
                </a:solidFill>
                <a:latin typeface="Arial" panose="020B0604020202020204" pitchFamily="34" charset="0"/>
                <a:cs typeface="Arial" panose="020B0604020202020204" pitchFamily="34" charset="0"/>
              </a:rPr>
              <a:t>Planning</a:t>
            </a:r>
            <a:r>
              <a:rPr lang="en-US" sz="1200" b="0" i="0" u="none" strike="noStrike" baseline="0" dirty="0">
                <a:solidFill>
                  <a:srgbClr val="1E1E1E"/>
                </a:solidFill>
                <a:latin typeface="Arial" panose="020B0604020202020204" pitchFamily="34" charset="0"/>
                <a:cs typeface="Arial" panose="020B0604020202020204" pitchFamily="34" charset="0"/>
              </a:rPr>
              <a:t>: deciding in advance what is to be done </a:t>
            </a:r>
          </a:p>
          <a:p>
            <a:pPr marL="457200" indent="-457200">
              <a:spcAft>
                <a:spcPts val="1200"/>
              </a:spcAft>
              <a:buFont typeface="Arial" panose="020B0604020202020204" pitchFamily="34" charset="0"/>
              <a:buChar char="•"/>
            </a:pPr>
            <a:r>
              <a:rPr lang="en-US" sz="1200" b="1" i="1" u="none" strike="noStrike" baseline="0" dirty="0">
                <a:solidFill>
                  <a:srgbClr val="1E1E1E"/>
                </a:solidFill>
                <a:latin typeface="Arial" panose="020B0604020202020204" pitchFamily="34" charset="0"/>
                <a:cs typeface="Arial" panose="020B0604020202020204" pitchFamily="34" charset="0"/>
              </a:rPr>
              <a:t>Organizing </a:t>
            </a:r>
            <a:r>
              <a:rPr lang="en-US" sz="1200" b="0" i="0" u="none" strike="noStrike" baseline="0" dirty="0">
                <a:solidFill>
                  <a:srgbClr val="1E1E1E"/>
                </a:solidFill>
                <a:latin typeface="Arial" panose="020B0604020202020204" pitchFamily="34" charset="0"/>
                <a:cs typeface="Arial" panose="020B0604020202020204" pitchFamily="34" charset="0"/>
              </a:rPr>
              <a:t>structures: acquiring, maintaining, and retaining human resources and developing intentional patterns of relationships among people and other resources </a:t>
            </a:r>
          </a:p>
          <a:p>
            <a:pPr marL="457200" indent="-457200">
              <a:spcAft>
                <a:spcPts val="1200"/>
              </a:spcAft>
              <a:buFont typeface="Arial" panose="020B0604020202020204" pitchFamily="34" charset="0"/>
              <a:buChar char="•"/>
            </a:pPr>
            <a:r>
              <a:rPr lang="en-US" sz="1200" b="1" i="1" u="none" strike="noStrike" baseline="0" dirty="0">
                <a:solidFill>
                  <a:srgbClr val="1E1E1E"/>
                </a:solidFill>
                <a:latin typeface="Arial" panose="020B0604020202020204" pitchFamily="34" charset="0"/>
                <a:cs typeface="Arial" panose="020B0604020202020204" pitchFamily="34" charset="0"/>
              </a:rPr>
              <a:t>Implementing </a:t>
            </a:r>
            <a:r>
              <a:rPr lang="en-US" sz="1200" b="0" i="0" u="none" strike="noStrike" baseline="0" dirty="0">
                <a:solidFill>
                  <a:srgbClr val="1E1E1E"/>
                </a:solidFill>
                <a:latin typeface="Arial" panose="020B0604020202020204" pitchFamily="34" charset="0"/>
                <a:cs typeface="Arial" panose="020B0604020202020204" pitchFamily="34" charset="0"/>
              </a:rPr>
              <a:t>activities through coordinated systems: designing and using systems to identify, capture, structure, value, leverage, and share information/knowledge/intellectual assets </a:t>
            </a:r>
          </a:p>
          <a:p>
            <a:pPr marL="457200" indent="-457200">
              <a:spcAft>
                <a:spcPts val="1200"/>
              </a:spcAft>
              <a:buFont typeface="Arial" panose="020B0604020202020204" pitchFamily="34" charset="0"/>
              <a:buChar char="•"/>
            </a:pPr>
            <a:r>
              <a:rPr lang="en-US" sz="1200" b="1" i="1" u="none" strike="noStrike" baseline="0" dirty="0">
                <a:solidFill>
                  <a:srgbClr val="1E1E1E"/>
                </a:solidFill>
                <a:latin typeface="Arial" panose="020B0604020202020204" pitchFamily="34" charset="0"/>
                <a:cs typeface="Arial" panose="020B0604020202020204" pitchFamily="34" charset="0"/>
              </a:rPr>
              <a:t>Monitoring and evaluation</a:t>
            </a:r>
            <a:r>
              <a:rPr lang="en-US" sz="1200" b="0" i="0" u="none" strike="noStrike" baseline="0" dirty="0">
                <a:solidFill>
                  <a:srgbClr val="1E1E1E"/>
                </a:solidFill>
                <a:latin typeface="Arial" panose="020B0604020202020204" pitchFamily="34" charset="0"/>
                <a:cs typeface="Arial" panose="020B0604020202020204" pitchFamily="34" charset="0"/>
              </a:rPr>
              <a:t>: setting up processes to track activities against plans and to assess performance of those activities </a:t>
            </a:r>
          </a:p>
          <a:p>
            <a:pPr marL="457200" indent="-457200">
              <a:spcAft>
                <a:spcPts val="1200"/>
              </a:spcAft>
              <a:buFont typeface="Arial" panose="020B0604020202020204" pitchFamily="34" charset="0"/>
              <a:buChar char="•"/>
            </a:pPr>
            <a:r>
              <a:rPr lang="en-US" sz="1200" b="1" i="1" u="none" strike="noStrike" baseline="0" dirty="0">
                <a:solidFill>
                  <a:srgbClr val="1E1E1E"/>
                </a:solidFill>
                <a:latin typeface="Arial" panose="020B0604020202020204" pitchFamily="34" charset="0"/>
                <a:cs typeface="Arial" panose="020B0604020202020204" pitchFamily="34" charset="0"/>
              </a:rPr>
              <a:t>Refining </a:t>
            </a:r>
            <a:r>
              <a:rPr lang="en-US" sz="1200" b="0" i="0" u="none" strike="noStrike" baseline="0" dirty="0">
                <a:solidFill>
                  <a:srgbClr val="1E1E1E"/>
                </a:solidFill>
                <a:latin typeface="Arial" panose="020B0604020202020204" pitchFamily="34" charset="0"/>
                <a:cs typeface="Arial" panose="020B0604020202020204" pitchFamily="34" charset="0"/>
              </a:rPr>
              <a:t>the program: using assessment results to refine program activities </a:t>
            </a: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baseline="0" dirty="0">
              <a:solidFill>
                <a:srgbClr val="211D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View </a:t>
            </a:r>
            <a:r>
              <a:rPr lang="en-US" sz="1200" b="1" i="0" u="none" strike="noStrike" baseline="0" dirty="0">
                <a:solidFill>
                  <a:srgbClr val="211D1E"/>
                </a:solidFill>
                <a:latin typeface="Arial" panose="020B0604020202020204" pitchFamily="34" charset="0"/>
                <a:cs typeface="Arial" panose="020B0604020202020204" pitchFamily="34" charset="0"/>
              </a:rPr>
              <a:t>Figure 1</a:t>
            </a:r>
            <a:r>
              <a:rPr lang="en-US" sz="1200" b="0" i="0" u="none" strike="noStrike" baseline="0" dirty="0">
                <a:solidFill>
                  <a:srgbClr val="211D1E"/>
                </a:solidFill>
                <a:latin typeface="Arial" panose="020B0604020202020204" pitchFamily="34" charset="0"/>
                <a:cs typeface="Arial" panose="020B0604020202020204" pitchFamily="34" charset="0"/>
              </a:rPr>
              <a:t>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u="sng" dirty="0">
                <a:latin typeface="Arial" panose="020B0604020202020204" pitchFamily="34" charset="0"/>
                <a:cs typeface="Arial" panose="020B0604020202020204" pitchFamily="34" charset="0"/>
              </a:rPr>
              <a:t>https://www.fphighimpactpractices.org/briefs/leaders-and-managers/</a:t>
            </a:r>
            <a:endParaRPr lang="en-US" sz="1200" b="0" i="0" u="sng" strike="noStrike" baseline="0" dirty="0">
              <a:solidFill>
                <a:srgbClr val="211D1E"/>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7</a:t>
            </a:fld>
            <a:endParaRPr lang="en-US"/>
          </a:p>
        </p:txBody>
      </p:sp>
    </p:spTree>
    <p:extLst>
      <p:ext uri="{BB962C8B-B14F-4D97-AF65-F5344CB8AC3E}">
        <p14:creationId xmlns:p14="http://schemas.microsoft.com/office/powerpoint/2010/main" val="918215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1E1E1E"/>
                </a:solidFill>
                <a:latin typeface="Arial" panose="020B0604020202020204" pitchFamily="34" charset="0"/>
                <a:cs typeface="Arial" panose="020B0604020202020204" pitchFamily="34" charset="0"/>
              </a:rPr>
              <a:t>Decentralization is a critical component of health reform in many developing countries, affecting the way services are structured, resourced, and staffed (</a:t>
            </a:r>
            <a:r>
              <a:rPr lang="en-US" sz="1200" b="0" i="0" u="none" strike="noStrike" baseline="0" dirty="0" err="1">
                <a:solidFill>
                  <a:srgbClr val="1E1E1E"/>
                </a:solidFill>
                <a:latin typeface="Arial" panose="020B0604020202020204" pitchFamily="34" charset="0"/>
                <a:cs typeface="Arial" panose="020B0604020202020204" pitchFamily="34" charset="0"/>
              </a:rPr>
              <a:t>Kolehmainen</a:t>
            </a:r>
            <a:r>
              <a:rPr lang="en-US" sz="1200" b="0" i="0" u="none" strike="noStrike" baseline="0" dirty="0">
                <a:solidFill>
                  <a:srgbClr val="1E1E1E"/>
                </a:solidFill>
                <a:latin typeface="Arial" panose="020B0604020202020204" pitchFamily="34" charset="0"/>
                <a:cs typeface="Arial" panose="020B0604020202020204" pitchFamily="34" charset="0"/>
              </a:rPr>
              <a:t>-Aitken, 2004).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1E1E1E"/>
                </a:solidFill>
                <a:latin typeface="Arial" panose="020B0604020202020204" pitchFamily="34" charset="0"/>
                <a:cs typeface="Arial" panose="020B0604020202020204" pitchFamily="34" charset="0"/>
              </a:rPr>
              <a:t>As the lowest levels of the health systems increasingly manage services, the need for leadership and management at all levels of the health system is even more crucial.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1E1E1E"/>
                </a:solidFill>
                <a:latin typeface="Arial" panose="020B0604020202020204" pitchFamily="34" charset="0"/>
                <a:cs typeface="Arial" panose="020B0604020202020204" pitchFamily="34" charset="0"/>
              </a:rPr>
              <a:t>A review of </a:t>
            </a:r>
            <a:r>
              <a:rPr lang="en-US" sz="1200" b="1" i="0" u="none" strike="noStrike" baseline="0" dirty="0">
                <a:solidFill>
                  <a:srgbClr val="1E1E1E"/>
                </a:solidFill>
                <a:latin typeface="Arial" panose="020B0604020202020204" pitchFamily="34" charset="0"/>
                <a:cs typeface="Arial" panose="020B0604020202020204" pitchFamily="34" charset="0"/>
              </a:rPr>
              <a:t>Indonesia</a:t>
            </a:r>
            <a:r>
              <a:rPr lang="en-US" sz="1200" b="0" i="0" u="none" strike="noStrike" baseline="0" dirty="0">
                <a:solidFill>
                  <a:srgbClr val="1E1E1E"/>
                </a:solidFill>
                <a:latin typeface="Arial" panose="020B0604020202020204" pitchFamily="34" charset="0"/>
                <a:cs typeface="Arial" panose="020B0604020202020204" pitchFamily="34" charset="0"/>
              </a:rPr>
              <a:t>’s experience with decentralization concluded, “Decentralization … resulted in less emphasis on family planning in many districts/municipalities and so has aggravated these adverse trends. … Decentralization … does impact on the political instruments and operational strategies available to the central government agencies to revitalize the family planning program when these departments and agencies no longer have line authority, staff or budgets to direct field operations” (Hull &amp; Mosley, 2009).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1E1E1E"/>
                </a:solidFill>
                <a:latin typeface="Arial" panose="020B0604020202020204" pitchFamily="34" charset="0"/>
                <a:cs typeface="Arial" panose="020B0604020202020204" pitchFamily="34" charset="0"/>
              </a:rPr>
              <a:t>Different approaches may be needed at various levels of the health system (see </a:t>
            </a:r>
            <a:r>
              <a:rPr lang="en-US" sz="1200" b="1" i="0" u="none" strike="noStrike" baseline="0" dirty="0">
                <a:solidFill>
                  <a:srgbClr val="1E1E1E"/>
                </a:solidFill>
                <a:latin typeface="Arial" panose="020B0604020202020204" pitchFamily="34" charset="0"/>
                <a:cs typeface="Arial" panose="020B0604020202020204" pitchFamily="34" charset="0"/>
              </a:rPr>
              <a:t>Table 1</a:t>
            </a:r>
            <a:r>
              <a:rPr lang="en-US" sz="1200" b="0" i="0" u="none" strike="noStrike" baseline="0" dirty="0">
                <a:solidFill>
                  <a:srgbClr val="1E1E1E"/>
                </a:solidFill>
                <a:latin typeface="Arial" panose="020B0604020202020204" pitchFamily="34" charset="0"/>
                <a:cs typeface="Arial" panose="020B0604020202020204" pitchFamily="34" charset="0"/>
              </a:rPr>
              <a:t>). </a:t>
            </a:r>
            <a:endParaRPr lang="en-US" sz="1200" b="0" i="0" u="none" strike="noStrike" baseline="0" dirty="0">
              <a:solidFill>
                <a:srgbClr val="211D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baseline="0" dirty="0">
              <a:solidFill>
                <a:srgbClr val="211D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View Table 1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u="sng" dirty="0">
                <a:latin typeface="Arial" panose="020B0604020202020204" pitchFamily="34" charset="0"/>
                <a:cs typeface="Arial" panose="020B0604020202020204" pitchFamily="34" charset="0"/>
              </a:rPr>
              <a:t>https://www.fphighimpactpractices.org/briefs/leaders-and-managers/</a:t>
            </a:r>
            <a:endParaRPr lang="en-US" sz="1200" b="0" i="0" u="sng" strike="noStrike" baseline="0" dirty="0">
              <a:solidFill>
                <a:srgbClr val="211D1E"/>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8</a:t>
            </a:fld>
            <a:endParaRPr lang="en-US"/>
          </a:p>
        </p:txBody>
      </p:sp>
    </p:spTree>
    <p:extLst>
      <p:ext uri="{BB962C8B-B14F-4D97-AF65-F5344CB8AC3E}">
        <p14:creationId xmlns:p14="http://schemas.microsoft.com/office/powerpoint/2010/main" val="2653133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1E1E1E"/>
                </a:solidFill>
                <a:latin typeface="Arial" panose="020B0604020202020204" pitchFamily="34" charset="0"/>
                <a:cs typeface="Arial" panose="020B0604020202020204" pitchFamily="34" charset="0"/>
              </a:rPr>
              <a:t>Decentralization is a critical component of health reform in many developing countries, affecting the way services are structured, resourced, and staffed (</a:t>
            </a:r>
            <a:r>
              <a:rPr lang="en-US" sz="1200" b="0" i="0" u="none" strike="noStrike" baseline="0" dirty="0" err="1">
                <a:solidFill>
                  <a:srgbClr val="1E1E1E"/>
                </a:solidFill>
                <a:latin typeface="Arial" panose="020B0604020202020204" pitchFamily="34" charset="0"/>
                <a:cs typeface="Arial" panose="020B0604020202020204" pitchFamily="34" charset="0"/>
              </a:rPr>
              <a:t>Kolehmainen</a:t>
            </a:r>
            <a:r>
              <a:rPr lang="en-US" sz="1200" b="0" i="0" u="none" strike="noStrike" baseline="0" dirty="0">
                <a:solidFill>
                  <a:srgbClr val="1E1E1E"/>
                </a:solidFill>
                <a:latin typeface="Arial" panose="020B0604020202020204" pitchFamily="34" charset="0"/>
                <a:cs typeface="Arial" panose="020B0604020202020204" pitchFamily="34" charset="0"/>
              </a:rPr>
              <a:t>-Aitken, 2004).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1E1E1E"/>
                </a:solidFill>
                <a:latin typeface="Arial" panose="020B0604020202020204" pitchFamily="34" charset="0"/>
                <a:cs typeface="Arial" panose="020B0604020202020204" pitchFamily="34" charset="0"/>
              </a:rPr>
              <a:t>As the lowest levels of the health systems increasingly manage services, the need for leadership and management at all levels of the health system is even more crucial.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1E1E1E"/>
                </a:solidFill>
                <a:latin typeface="Arial" panose="020B0604020202020204" pitchFamily="34" charset="0"/>
                <a:cs typeface="Arial" panose="020B0604020202020204" pitchFamily="34" charset="0"/>
              </a:rPr>
              <a:t>A review of </a:t>
            </a:r>
            <a:r>
              <a:rPr lang="en-US" sz="1200" b="1" i="0" u="none" strike="noStrike" baseline="0" dirty="0">
                <a:solidFill>
                  <a:srgbClr val="1E1E1E"/>
                </a:solidFill>
                <a:latin typeface="Arial" panose="020B0604020202020204" pitchFamily="34" charset="0"/>
                <a:cs typeface="Arial" panose="020B0604020202020204" pitchFamily="34" charset="0"/>
              </a:rPr>
              <a:t>Indonesia</a:t>
            </a:r>
            <a:r>
              <a:rPr lang="en-US" sz="1200" b="0" i="0" u="none" strike="noStrike" baseline="0" dirty="0">
                <a:solidFill>
                  <a:srgbClr val="1E1E1E"/>
                </a:solidFill>
                <a:latin typeface="Arial" panose="020B0604020202020204" pitchFamily="34" charset="0"/>
                <a:cs typeface="Arial" panose="020B0604020202020204" pitchFamily="34" charset="0"/>
              </a:rPr>
              <a:t>’s experience with decentralization concluded, “Decentralization … resulted in less emphasis on family planning in many districts/municipalities and so has aggravated these adverse trends. … Decentralization … does impact on the political instruments and operational strategies available to the central government agencies to revitalize the family planning program when these departments and agencies no longer have line authority, staff or budgets to direct field operations” (Hull &amp; Mosley, 2009).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1E1E1E"/>
                </a:solidFill>
                <a:latin typeface="Arial" panose="020B0604020202020204" pitchFamily="34" charset="0"/>
                <a:cs typeface="Arial" panose="020B0604020202020204" pitchFamily="34" charset="0"/>
              </a:rPr>
              <a:t>Different approaches may be needed at various levels of the health system (see </a:t>
            </a:r>
            <a:r>
              <a:rPr lang="en-US" sz="1200" b="1" i="0" u="none" strike="noStrike" baseline="0" dirty="0">
                <a:solidFill>
                  <a:srgbClr val="1E1E1E"/>
                </a:solidFill>
                <a:latin typeface="Arial" panose="020B0604020202020204" pitchFamily="34" charset="0"/>
                <a:cs typeface="Arial" panose="020B0604020202020204" pitchFamily="34" charset="0"/>
              </a:rPr>
              <a:t>Table 1</a:t>
            </a:r>
            <a:r>
              <a:rPr lang="en-US" sz="1200" b="0" i="0" u="none" strike="noStrike" baseline="0" dirty="0">
                <a:solidFill>
                  <a:srgbClr val="1E1E1E"/>
                </a:solidFill>
                <a:latin typeface="Arial" panose="020B0604020202020204" pitchFamily="34" charset="0"/>
                <a:cs typeface="Arial" panose="020B0604020202020204" pitchFamily="34" charset="0"/>
              </a:rPr>
              <a:t>). </a:t>
            </a:r>
            <a:endParaRPr lang="en-US" sz="1200" b="0" i="0" u="none" strike="noStrike" baseline="0" dirty="0">
              <a:solidFill>
                <a:srgbClr val="211D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baseline="0" dirty="0">
              <a:solidFill>
                <a:srgbClr val="211D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View Table 1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u="sng" dirty="0">
                <a:latin typeface="Arial" panose="020B0604020202020204" pitchFamily="34" charset="0"/>
                <a:cs typeface="Arial" panose="020B0604020202020204" pitchFamily="34" charset="0"/>
              </a:rPr>
              <a:t>https://www.fphighimpactpractices.org/briefs/leaders-and-managers/</a:t>
            </a:r>
            <a:endParaRPr lang="en-US" sz="1200" b="0" i="0" u="sng" strike="noStrike" baseline="0" dirty="0">
              <a:solidFill>
                <a:srgbClr val="211D1E"/>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9</a:t>
            </a:fld>
            <a:endParaRPr lang="en-US"/>
          </a:p>
        </p:txBody>
      </p:sp>
    </p:spTree>
    <p:extLst>
      <p:ext uri="{BB962C8B-B14F-4D97-AF65-F5344CB8AC3E}">
        <p14:creationId xmlns:p14="http://schemas.microsoft.com/office/powerpoint/2010/main" val="1843848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hyperlink" Target="https://www.fphighimpactpractices.org/briefs/leaders-and-managers/"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hyperlink" Target="https://www.msh.org/resources/managers-who-lead-a-handbook-for-improving-health-services" TargetMode="External"/><Relationship Id="rId13" Type="http://schemas.openxmlformats.org/officeDocument/2006/relationships/image" Target="../media/image31.png"/><Relationship Id="rId3" Type="http://schemas.openxmlformats.org/officeDocument/2006/relationships/image" Target="../media/image6.png"/><Relationship Id="rId7" Type="http://schemas.openxmlformats.org/officeDocument/2006/relationships/image" Target="../media/image27.svg"/><Relationship Id="rId12"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29.png"/><Relationship Id="rId5" Type="http://schemas.openxmlformats.org/officeDocument/2006/relationships/hyperlink" Target="https://www.msh.org/our-work/health-systems/leadership-management-governance/leadership" TargetMode="External"/><Relationship Id="rId10" Type="http://schemas.openxmlformats.org/officeDocument/2006/relationships/image" Target="../media/image28.png"/><Relationship Id="rId4" Type="http://schemas.openxmlformats.org/officeDocument/2006/relationships/hyperlink" Target="https://www.capacityplus.org/files/resources/hrm-assessment-approach.pdf" TargetMode="External"/><Relationship Id="rId9" Type="http://schemas.openxmlformats.org/officeDocument/2006/relationships/hyperlink" Target="https://www.urc-chs.com/projects/usaid-applying-science-strengthen-and-improve-systems-assist-projec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hyperlink" Target="https://www.fphighimpactpractice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ED64813-676A-4BC1-B53B-0A6ACD333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1" y="-1"/>
            <a:ext cx="11424616" cy="7541627"/>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0" y="7086014"/>
            <a:ext cx="3221692" cy="3221692"/>
          </a:xfrm>
          <a:prstGeom prst="rect">
            <a:avLst/>
          </a:prstGeom>
        </p:spPr>
      </p:pic>
      <p:grpSp>
        <p:nvGrpSpPr>
          <p:cNvPr id="4" name="Group 4"/>
          <p:cNvGrpSpPr/>
          <p:nvPr/>
        </p:nvGrpSpPr>
        <p:grpSpPr>
          <a:xfrm rot="18705092">
            <a:off x="7651293" y="-306428"/>
            <a:ext cx="4053517" cy="10894560"/>
            <a:chOff x="0" y="0"/>
            <a:chExt cx="35276568" cy="15213202"/>
          </a:xfrm>
        </p:grpSpPr>
        <p:sp>
          <p:nvSpPr>
            <p:cNvPr id="5" name="Freeform 5"/>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grpSp>
        <p:nvGrpSpPr>
          <p:cNvPr id="10" name="Group 4">
            <a:extLst>
              <a:ext uri="{FF2B5EF4-FFF2-40B4-BE49-F238E27FC236}">
                <a16:creationId xmlns:a16="http://schemas.microsoft.com/office/drawing/2014/main" id="{96467B4C-B9C5-4DAF-A4C8-53FF49F9AD2B}"/>
              </a:ext>
            </a:extLst>
          </p:cNvPr>
          <p:cNvGrpSpPr/>
          <p:nvPr/>
        </p:nvGrpSpPr>
        <p:grpSpPr>
          <a:xfrm rot="18705092">
            <a:off x="3400015" y="220381"/>
            <a:ext cx="4448895" cy="10047622"/>
            <a:chOff x="0" y="0"/>
            <a:chExt cx="35276568" cy="15213202"/>
          </a:xfrm>
        </p:grpSpPr>
        <p:sp>
          <p:nvSpPr>
            <p:cNvPr id="11" name="Freeform 5">
              <a:extLst>
                <a:ext uri="{FF2B5EF4-FFF2-40B4-BE49-F238E27FC236}">
                  <a16:creationId xmlns:a16="http://schemas.microsoft.com/office/drawing/2014/main" id="{063AF8E7-6655-4ADF-8534-D3317F24A569}"/>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sp>
        <p:nvSpPr>
          <p:cNvPr id="6" name="TextBox 6"/>
          <p:cNvSpPr txBox="1"/>
          <p:nvPr/>
        </p:nvSpPr>
        <p:spPr>
          <a:xfrm>
            <a:off x="1610846" y="6078529"/>
            <a:ext cx="10849565" cy="1132682"/>
          </a:xfrm>
          <a:prstGeom prst="rect">
            <a:avLst/>
          </a:prstGeom>
        </p:spPr>
        <p:txBody>
          <a:bodyPr wrap="square" lIns="0" tIns="0" rIns="0" bIns="0" rtlCol="0" anchor="t">
            <a:spAutoFit/>
          </a:bodyPr>
          <a:lstStyle/>
          <a:p>
            <a:pPr>
              <a:lnSpc>
                <a:spcPts val="9500"/>
              </a:lnSpc>
            </a:pPr>
            <a:r>
              <a:rPr lang="en-US" sz="7500" b="1" spc="-95" dirty="0">
                <a:solidFill>
                  <a:srgbClr val="000000"/>
                </a:solidFill>
                <a:latin typeface="Arial" panose="020B0604020202020204" pitchFamily="34" charset="0"/>
                <a:cs typeface="Arial" panose="020B0604020202020204" pitchFamily="34" charset="0"/>
              </a:rPr>
              <a:t>Leaders and Managers</a:t>
            </a:r>
          </a:p>
        </p:txBody>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1136547" y="3154215"/>
            <a:ext cx="7151453" cy="7151453"/>
          </a:xfrm>
          <a:prstGeom prst="rect">
            <a:avLst/>
          </a:prstGeom>
        </p:spPr>
      </p:pic>
      <p:pic>
        <p:nvPicPr>
          <p:cNvPr id="8" name="Picture 8"/>
          <p:cNvPicPr>
            <a:picLocks noChangeAspect="1"/>
          </p:cNvPicPr>
          <p:nvPr/>
        </p:nvPicPr>
        <p:blipFill>
          <a:blip r:embed="rId8"/>
          <a:srcRect/>
          <a:stretch>
            <a:fillRect/>
          </a:stretch>
        </p:blipFill>
        <p:spPr>
          <a:xfrm>
            <a:off x="1610846" y="5067431"/>
            <a:ext cx="4451409" cy="1112852"/>
          </a:xfrm>
          <a:prstGeom prst="rect">
            <a:avLst/>
          </a:prstGeom>
        </p:spPr>
      </p:pic>
      <p:sp>
        <p:nvSpPr>
          <p:cNvPr id="9" name="TextBox 9"/>
          <p:cNvSpPr txBox="1"/>
          <p:nvPr/>
        </p:nvSpPr>
        <p:spPr>
          <a:xfrm>
            <a:off x="1674516" y="7247941"/>
            <a:ext cx="10225986" cy="526234"/>
          </a:xfrm>
          <a:prstGeom prst="rect">
            <a:avLst/>
          </a:prstGeom>
        </p:spPr>
        <p:txBody>
          <a:bodyPr wrap="square" lIns="0" tIns="0" rIns="0" bIns="0" rtlCol="0" anchor="t">
            <a:spAutoFit/>
          </a:bodyPr>
          <a:lstStyle/>
          <a:p>
            <a:pPr marL="0" lvl="0" indent="0" algn="l">
              <a:lnSpc>
                <a:spcPts val="4480"/>
              </a:lnSpc>
              <a:spcBef>
                <a:spcPct val="0"/>
              </a:spcBef>
            </a:pPr>
            <a:r>
              <a:rPr lang="en-US" sz="3200" spc="64" dirty="0">
                <a:solidFill>
                  <a:srgbClr val="000000"/>
                </a:solidFill>
                <a:latin typeface="Arial" panose="020B0604020202020204" pitchFamily="34" charset="0"/>
                <a:cs typeface="Arial" panose="020B0604020202020204" pitchFamily="34" charset="0"/>
              </a:rPr>
              <a:t>Making family planning programs work</a:t>
            </a:r>
          </a:p>
        </p:txBody>
      </p:sp>
      <p:sp>
        <p:nvSpPr>
          <p:cNvPr id="12" name="Freeform 5">
            <a:extLst>
              <a:ext uri="{FF2B5EF4-FFF2-40B4-BE49-F238E27FC236}">
                <a16:creationId xmlns:a16="http://schemas.microsoft.com/office/drawing/2014/main" id="{5741FD9C-659B-4C4D-937A-C9CA9B8ADA22}"/>
              </a:ext>
            </a:extLst>
          </p:cNvPr>
          <p:cNvSpPr/>
          <p:nvPr/>
        </p:nvSpPr>
        <p:spPr>
          <a:xfrm rot="16200000">
            <a:off x="3660697" y="-1556425"/>
            <a:ext cx="1737360" cy="4846320"/>
          </a:xfrm>
          <a:custGeom>
            <a:avLst/>
            <a:gdLst/>
            <a:ahLst/>
            <a:cxnLst/>
            <a:rect l="l" t="t" r="r" b="b"/>
            <a:pathLst>
              <a:path w="35276569" h="15213202">
                <a:moveTo>
                  <a:pt x="0" y="0"/>
                </a:moveTo>
                <a:lnTo>
                  <a:pt x="35276569" y="0"/>
                </a:lnTo>
                <a:lnTo>
                  <a:pt x="35276569" y="15213202"/>
                </a:lnTo>
                <a:lnTo>
                  <a:pt x="0" y="15213202"/>
                </a:lnTo>
                <a:close/>
              </a:path>
            </a:pathLst>
          </a:custGeom>
          <a:solidFill>
            <a:schemeClr val="bg1"/>
          </a:solidFill>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98457574-32A2-4C6A-8887-1830B3F51B77}"/>
              </a:ext>
            </a:extLst>
          </p:cNvPr>
          <p:cNvSpPr/>
          <p:nvPr/>
        </p:nvSpPr>
        <p:spPr>
          <a:xfrm flipV="1">
            <a:off x="-11461" y="-2"/>
            <a:ext cx="18257632" cy="4229101"/>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10</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7800" y="4229099"/>
            <a:ext cx="14630400" cy="3077766"/>
          </a:xfrm>
          <a:prstGeom prst="rect">
            <a:avLst/>
          </a:prstGeom>
        </p:spPr>
        <p:txBody>
          <a:bodyPr wrap="square" lIns="0" tIns="0" rIns="0" bIns="0" rtlCol="0" anchor="t">
            <a:spAutoFit/>
          </a:bodyPr>
          <a:lstStyle/>
          <a:p>
            <a:pPr marL="571500" indent="-571500" algn="l">
              <a:spcAft>
                <a:spcPts val="2400"/>
              </a:spcAft>
              <a:buFont typeface="Arial" panose="020B0604020202020204" pitchFamily="34" charset="0"/>
              <a:buChar char="•"/>
            </a:pPr>
            <a:r>
              <a:rPr lang="en-US" sz="4000" b="0" i="0" u="none" strike="noStrike" baseline="0" dirty="0">
                <a:latin typeface="Arial" panose="020B0604020202020204" pitchFamily="34" charset="0"/>
                <a:cs typeface="Arial" panose="020B0604020202020204" pitchFamily="34" charset="0"/>
              </a:rPr>
              <a:t>Improve work climate</a:t>
            </a:r>
          </a:p>
          <a:p>
            <a:pPr marL="571500" indent="-571500" algn="l">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Improve organizational and management systems</a:t>
            </a:r>
          </a:p>
          <a:p>
            <a:pPr marL="571500" indent="-571500" algn="l">
              <a:spcAft>
                <a:spcPts val="2400"/>
              </a:spcAft>
              <a:buFont typeface="Arial" panose="020B0604020202020204" pitchFamily="34" charset="0"/>
              <a:buChar char="•"/>
            </a:pPr>
            <a:r>
              <a:rPr lang="en-US" sz="4000" b="0" dirty="0">
                <a:latin typeface="Arial" panose="020B0604020202020204" pitchFamily="34" charset="0"/>
                <a:cs typeface="Arial" panose="020B0604020202020204" pitchFamily="34" charset="0"/>
              </a:rPr>
              <a:t>Improve the capacity to respond to change and to scale-up effective practices</a:t>
            </a:r>
          </a:p>
        </p:txBody>
      </p:sp>
      <p:sp>
        <p:nvSpPr>
          <p:cNvPr id="10" name="TextBox 10"/>
          <p:cNvSpPr txBox="1"/>
          <p:nvPr/>
        </p:nvSpPr>
        <p:spPr>
          <a:xfrm>
            <a:off x="685800" y="543265"/>
            <a:ext cx="7543799"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What challenges can this HIP help countries address?</a:t>
            </a:r>
          </a:p>
        </p:txBody>
      </p:sp>
      <p:sp>
        <p:nvSpPr>
          <p:cNvPr id="11" name="TextBox 23">
            <a:extLst>
              <a:ext uri="{FF2B5EF4-FFF2-40B4-BE49-F238E27FC236}">
                <a16:creationId xmlns:a16="http://schemas.microsoft.com/office/drawing/2014/main" id="{42539290-602B-4FC0-A83A-4AB49DDF2F0B}"/>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Leaders and Managers</a:t>
            </a:r>
          </a:p>
        </p:txBody>
      </p:sp>
    </p:spTree>
    <p:extLst>
      <p:ext uri="{BB962C8B-B14F-4D97-AF65-F5344CB8AC3E}">
        <p14:creationId xmlns:p14="http://schemas.microsoft.com/office/powerpoint/2010/main" val="1697901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A6F4689D-4C92-46E4-887B-A8DD843F28DA}"/>
              </a:ext>
            </a:extLst>
          </p:cNvPr>
          <p:cNvSpPr/>
          <p:nvPr/>
        </p:nvSpPr>
        <p:spPr>
          <a:xfrm flipV="1">
            <a:off x="-11461" y="-2"/>
            <a:ext cx="18257632" cy="3467102"/>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11</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TextBox 10">
            <a:extLst>
              <a:ext uri="{FF2B5EF4-FFF2-40B4-BE49-F238E27FC236}">
                <a16:creationId xmlns:a16="http://schemas.microsoft.com/office/drawing/2014/main" id="{485C1431-6EF1-4EA0-89F1-C60656C74D46}"/>
              </a:ext>
            </a:extLst>
          </p:cNvPr>
          <p:cNvSpPr txBox="1"/>
          <p:nvPr/>
        </p:nvSpPr>
        <p:spPr>
          <a:xfrm>
            <a:off x="685038" y="577912"/>
            <a:ext cx="4627592"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Evidence of Impact</a:t>
            </a:r>
          </a:p>
        </p:txBody>
      </p:sp>
      <p:sp>
        <p:nvSpPr>
          <p:cNvPr id="12" name="TextBox 8">
            <a:extLst>
              <a:ext uri="{FF2B5EF4-FFF2-40B4-BE49-F238E27FC236}">
                <a16:creationId xmlns:a16="http://schemas.microsoft.com/office/drawing/2014/main" id="{B14A29DD-7FCF-410D-9FFA-5D8462A7B535}"/>
              </a:ext>
            </a:extLst>
          </p:cNvPr>
          <p:cNvSpPr txBox="1"/>
          <p:nvPr/>
        </p:nvSpPr>
        <p:spPr>
          <a:xfrm>
            <a:off x="1028700" y="3549207"/>
            <a:ext cx="4901902" cy="3323987"/>
          </a:xfrm>
          <a:prstGeom prst="rect">
            <a:avLst/>
          </a:prstGeom>
        </p:spPr>
        <p:txBody>
          <a:bodyPr wrap="square" lIns="0" tIns="0" rIns="0" bIns="0" rtlCol="0" anchor="t">
            <a:spAutoFit/>
          </a:bodyPr>
          <a:lstStyle/>
          <a:p>
            <a:pPr>
              <a:spcAft>
                <a:spcPts val="2400"/>
              </a:spcAft>
            </a:pPr>
            <a:r>
              <a:rPr lang="en-US" sz="3600" dirty="0">
                <a:solidFill>
                  <a:srgbClr val="211D1E"/>
                </a:solidFill>
                <a:latin typeface="Arial" panose="020B0604020202020204" pitchFamily="34" charset="0"/>
                <a:cs typeface="Arial" panose="020B0604020202020204" pitchFamily="34" charset="0"/>
              </a:rPr>
              <a:t>A</a:t>
            </a:r>
            <a:r>
              <a:rPr lang="en-US" sz="3600" b="0" i="0" u="none" strike="noStrike" baseline="0" dirty="0">
                <a:solidFill>
                  <a:srgbClr val="211D1E"/>
                </a:solidFill>
                <a:latin typeface="Arial" panose="020B0604020202020204" pitchFamily="34" charset="0"/>
                <a:cs typeface="Arial" panose="020B0604020202020204" pitchFamily="34" charset="0"/>
              </a:rPr>
              <a:t>pproaches using multiple interventions result in more comprehensive outcomes than a single-intervention strategy </a:t>
            </a:r>
            <a:endParaRPr lang="en-US" sz="3600" dirty="0">
              <a:latin typeface="Arial" panose="020B0604020202020204" pitchFamily="34" charset="0"/>
              <a:cs typeface="Arial" panose="020B0604020202020204" pitchFamily="34" charset="0"/>
            </a:endParaRPr>
          </a:p>
        </p:txBody>
      </p:sp>
      <p:sp>
        <p:nvSpPr>
          <p:cNvPr id="11" name="TextBox 23">
            <a:extLst>
              <a:ext uri="{FF2B5EF4-FFF2-40B4-BE49-F238E27FC236}">
                <a16:creationId xmlns:a16="http://schemas.microsoft.com/office/drawing/2014/main" id="{C7FBE052-47C8-4ACB-9B75-1EE51173EDEB}"/>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Leaders and Managers</a:t>
            </a:r>
          </a:p>
        </p:txBody>
      </p:sp>
      <p:sp>
        <p:nvSpPr>
          <p:cNvPr id="14" name="TextBox 8">
            <a:extLst>
              <a:ext uri="{FF2B5EF4-FFF2-40B4-BE49-F238E27FC236}">
                <a16:creationId xmlns:a16="http://schemas.microsoft.com/office/drawing/2014/main" id="{982B6281-A127-4ABD-A5DF-7F0F720C4DC5}"/>
              </a:ext>
            </a:extLst>
          </p:cNvPr>
          <p:cNvSpPr txBox="1"/>
          <p:nvPr/>
        </p:nvSpPr>
        <p:spPr>
          <a:xfrm>
            <a:off x="1032618" y="7458062"/>
            <a:ext cx="5063382" cy="1192634"/>
          </a:xfrm>
          <a:prstGeom prst="rect">
            <a:avLst/>
          </a:prstGeom>
        </p:spPr>
        <p:txBody>
          <a:bodyPr wrap="square" lIns="0" tIns="0" rIns="0" bIns="0" rtlCol="0" anchor="t">
            <a:spAutoFit/>
          </a:bodyPr>
          <a:lstStyle/>
          <a:p>
            <a:pPr lvl="0">
              <a:lnSpc>
                <a:spcPts val="3079"/>
              </a:lnSpc>
              <a:spcBef>
                <a:spcPct val="0"/>
              </a:spcBef>
            </a:pPr>
            <a:r>
              <a:rPr lang="en-US" sz="3000" b="1" dirty="0">
                <a:solidFill>
                  <a:srgbClr val="000000"/>
                </a:solidFill>
                <a:latin typeface="Arial" panose="020B0604020202020204" pitchFamily="34" charset="0"/>
                <a:cs typeface="Arial" panose="020B0604020202020204" pitchFamily="34" charset="0"/>
              </a:rPr>
              <a:t>	    Illustrative Results of Selected Leadership and Management Interventions</a:t>
            </a:r>
          </a:p>
        </p:txBody>
      </p:sp>
      <p:pic>
        <p:nvPicPr>
          <p:cNvPr id="3" name="Picture 2">
            <a:extLst>
              <a:ext uri="{FF2B5EF4-FFF2-40B4-BE49-F238E27FC236}">
                <a16:creationId xmlns:a16="http://schemas.microsoft.com/office/drawing/2014/main" id="{B27712AD-DE58-4551-A339-CDE1B28597D4}"/>
              </a:ext>
            </a:extLst>
          </p:cNvPr>
          <p:cNvPicPr>
            <a:picLocks noChangeAspect="1"/>
          </p:cNvPicPr>
          <p:nvPr/>
        </p:nvPicPr>
        <p:blipFill>
          <a:blip r:embed="rId4"/>
          <a:stretch>
            <a:fillRect/>
          </a:stretch>
        </p:blipFill>
        <p:spPr>
          <a:xfrm>
            <a:off x="6324600" y="2468979"/>
            <a:ext cx="11270483" cy="6548462"/>
          </a:xfrm>
          <a:prstGeom prst="rect">
            <a:avLst/>
          </a:prstGeom>
          <a:ln>
            <a:solidFill>
              <a:schemeClr val="tx1"/>
            </a:solidFill>
          </a:ln>
        </p:spPr>
      </p:pic>
      <p:pic>
        <p:nvPicPr>
          <p:cNvPr id="6" name="Picture 5" descr="Text&#10;&#10;Description automatically generated with medium confidence">
            <a:extLst>
              <a:ext uri="{FF2B5EF4-FFF2-40B4-BE49-F238E27FC236}">
                <a16:creationId xmlns:a16="http://schemas.microsoft.com/office/drawing/2014/main" id="{5FCC97D0-8E2F-4E58-9ABC-19051BE744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3854" y="7314438"/>
            <a:ext cx="1202146" cy="538893"/>
          </a:xfrm>
          <a:prstGeom prst="rect">
            <a:avLst/>
          </a:prstGeom>
        </p:spPr>
      </p:pic>
    </p:spTree>
    <p:extLst>
      <p:ext uri="{BB962C8B-B14F-4D97-AF65-F5344CB8AC3E}">
        <p14:creationId xmlns:p14="http://schemas.microsoft.com/office/powerpoint/2010/main" val="2895702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A6F4689D-4C92-46E4-887B-A8DD843F28DA}"/>
              </a:ext>
            </a:extLst>
          </p:cNvPr>
          <p:cNvSpPr/>
          <p:nvPr/>
        </p:nvSpPr>
        <p:spPr>
          <a:xfrm flipV="1">
            <a:off x="-11461" y="-2"/>
            <a:ext cx="18257632" cy="3050717"/>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11</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TextBox 10">
            <a:extLst>
              <a:ext uri="{FF2B5EF4-FFF2-40B4-BE49-F238E27FC236}">
                <a16:creationId xmlns:a16="http://schemas.microsoft.com/office/drawing/2014/main" id="{485C1431-6EF1-4EA0-89F1-C60656C74D46}"/>
              </a:ext>
            </a:extLst>
          </p:cNvPr>
          <p:cNvSpPr txBox="1"/>
          <p:nvPr/>
        </p:nvSpPr>
        <p:spPr>
          <a:xfrm>
            <a:off x="685038" y="577912"/>
            <a:ext cx="4627592"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Evidence of Impact</a:t>
            </a:r>
          </a:p>
        </p:txBody>
      </p:sp>
      <p:sp>
        <p:nvSpPr>
          <p:cNvPr id="11" name="TextBox 23">
            <a:extLst>
              <a:ext uri="{FF2B5EF4-FFF2-40B4-BE49-F238E27FC236}">
                <a16:creationId xmlns:a16="http://schemas.microsoft.com/office/drawing/2014/main" id="{C7FBE052-47C8-4ACB-9B75-1EE51173EDEB}"/>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Leaders and Managers</a:t>
            </a:r>
          </a:p>
        </p:txBody>
      </p:sp>
      <p:sp>
        <p:nvSpPr>
          <p:cNvPr id="14" name="TextBox 8">
            <a:extLst>
              <a:ext uri="{FF2B5EF4-FFF2-40B4-BE49-F238E27FC236}">
                <a16:creationId xmlns:a16="http://schemas.microsoft.com/office/drawing/2014/main" id="{982B6281-A127-4ABD-A5DF-7F0F720C4DC5}"/>
              </a:ext>
            </a:extLst>
          </p:cNvPr>
          <p:cNvSpPr txBox="1"/>
          <p:nvPr/>
        </p:nvSpPr>
        <p:spPr>
          <a:xfrm>
            <a:off x="9958433" y="1632246"/>
            <a:ext cx="7391400" cy="795089"/>
          </a:xfrm>
          <a:prstGeom prst="rect">
            <a:avLst/>
          </a:prstGeom>
        </p:spPr>
        <p:txBody>
          <a:bodyPr wrap="square" lIns="0" tIns="0" rIns="0" bIns="0" rtlCol="0" anchor="t">
            <a:spAutoFit/>
          </a:bodyPr>
          <a:lstStyle/>
          <a:p>
            <a:pPr lvl="0">
              <a:lnSpc>
                <a:spcPts val="3079"/>
              </a:lnSpc>
              <a:spcBef>
                <a:spcPct val="0"/>
              </a:spcBef>
            </a:pPr>
            <a:r>
              <a:rPr lang="en-US" sz="2800" b="1" dirty="0">
                <a:solidFill>
                  <a:srgbClr val="000000"/>
                </a:solidFill>
                <a:latin typeface="Arial" panose="020B0604020202020204" pitchFamily="34" charset="0"/>
                <a:cs typeface="Arial" panose="020B0604020202020204" pitchFamily="34" charset="0"/>
              </a:rPr>
              <a:t>Illustrative Results of Selected Leadership and Management Interventions</a:t>
            </a:r>
          </a:p>
        </p:txBody>
      </p:sp>
      <p:pic>
        <p:nvPicPr>
          <p:cNvPr id="6" name="Picture 5" descr="Text&#10;&#10;Description automatically generated with medium confidence">
            <a:extLst>
              <a:ext uri="{FF2B5EF4-FFF2-40B4-BE49-F238E27FC236}">
                <a16:creationId xmlns:a16="http://schemas.microsoft.com/office/drawing/2014/main" id="{5FCC97D0-8E2F-4E58-9ABC-19051BE744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7167" y="1760343"/>
            <a:ext cx="1202146" cy="538893"/>
          </a:xfrm>
          <a:prstGeom prst="rect">
            <a:avLst/>
          </a:prstGeom>
        </p:spPr>
      </p:pic>
      <p:graphicFrame>
        <p:nvGraphicFramePr>
          <p:cNvPr id="15" name="Table 2">
            <a:extLst>
              <a:ext uri="{FF2B5EF4-FFF2-40B4-BE49-F238E27FC236}">
                <a16:creationId xmlns:a16="http://schemas.microsoft.com/office/drawing/2014/main" id="{45BA8859-ED58-44D4-9B9E-3A027F282ECA}"/>
              </a:ext>
            </a:extLst>
          </p:cNvPr>
          <p:cNvGraphicFramePr>
            <a:graphicFrameLocks noGrp="1"/>
          </p:cNvGraphicFramePr>
          <p:nvPr>
            <p:extLst>
              <p:ext uri="{D42A27DB-BD31-4B8C-83A1-F6EECF244321}">
                <p14:modId xmlns:p14="http://schemas.microsoft.com/office/powerpoint/2010/main" val="2581742315"/>
              </p:ext>
            </p:extLst>
          </p:nvPr>
        </p:nvGraphicFramePr>
        <p:xfrm>
          <a:off x="715518" y="2468150"/>
          <a:ext cx="17005554" cy="6515830"/>
        </p:xfrm>
        <a:graphic>
          <a:graphicData uri="http://schemas.openxmlformats.org/drawingml/2006/table">
            <a:tbl>
              <a:tblPr firstRow="1" bandRow="1">
                <a:tableStyleId>{2D5ABB26-0587-4C30-8999-92F81FD0307C}</a:tableStyleId>
              </a:tblPr>
              <a:tblGrid>
                <a:gridCol w="2481943">
                  <a:extLst>
                    <a:ext uri="{9D8B030D-6E8A-4147-A177-3AD203B41FA5}">
                      <a16:colId xmlns:a16="http://schemas.microsoft.com/office/drawing/2014/main" val="1095161516"/>
                    </a:ext>
                  </a:extLst>
                </a:gridCol>
                <a:gridCol w="2669939">
                  <a:extLst>
                    <a:ext uri="{9D8B030D-6E8A-4147-A177-3AD203B41FA5}">
                      <a16:colId xmlns:a16="http://schemas.microsoft.com/office/drawing/2014/main" val="397420154"/>
                    </a:ext>
                  </a:extLst>
                </a:gridCol>
                <a:gridCol w="6373628">
                  <a:extLst>
                    <a:ext uri="{9D8B030D-6E8A-4147-A177-3AD203B41FA5}">
                      <a16:colId xmlns:a16="http://schemas.microsoft.com/office/drawing/2014/main" val="568083315"/>
                    </a:ext>
                  </a:extLst>
                </a:gridCol>
                <a:gridCol w="5480044">
                  <a:extLst>
                    <a:ext uri="{9D8B030D-6E8A-4147-A177-3AD203B41FA5}">
                      <a16:colId xmlns:a16="http://schemas.microsoft.com/office/drawing/2014/main" val="2407821653"/>
                    </a:ext>
                  </a:extLst>
                </a:gridCol>
              </a:tblGrid>
              <a:tr h="998950">
                <a:tc>
                  <a:txBody>
                    <a:bodyPr/>
                    <a:lstStyle/>
                    <a:p>
                      <a:endParaRPr lang="en-US" sz="2000" dirty="0">
                        <a:latin typeface="Arial" panose="020B0604020202020204" pitchFamily="34" charset="0"/>
                        <a:cs typeface="Arial" panose="020B0604020202020204" pitchFamily="34" charset="0"/>
                      </a:endParaRPr>
                    </a:p>
                  </a:txBody>
                  <a:tcPr>
                    <a:noFill/>
                  </a:tcPr>
                </a:tc>
                <a:tc>
                  <a:txBody>
                    <a:bodyPr/>
                    <a:lstStyle/>
                    <a:p>
                      <a:r>
                        <a:rPr lang="en-US" sz="2200" dirty="0">
                          <a:solidFill>
                            <a:srgbClr val="054A8E"/>
                          </a:solidFill>
                          <a:latin typeface="Arial" panose="020B0604020202020204" pitchFamily="34" charset="0"/>
                          <a:cs typeface="Arial" panose="020B0604020202020204" pitchFamily="34" charset="0"/>
                        </a:rPr>
                        <a:t>SCALE OF IMPLEMENTATION</a:t>
                      </a:r>
                    </a:p>
                  </a:txBody>
                  <a:tcPr>
                    <a:noFill/>
                  </a:tcPr>
                </a:tc>
                <a:tc>
                  <a:txBody>
                    <a:bodyPr/>
                    <a:lstStyle/>
                    <a:p>
                      <a:r>
                        <a:rPr lang="en-US" sz="2200" dirty="0">
                          <a:solidFill>
                            <a:srgbClr val="054A8E"/>
                          </a:solidFill>
                          <a:latin typeface="Arial" panose="020B0604020202020204" pitchFamily="34" charset="0"/>
                          <a:cs typeface="Arial" panose="020B0604020202020204" pitchFamily="34" charset="0"/>
                        </a:rPr>
                        <a:t>APPROACH</a:t>
                      </a:r>
                    </a:p>
                  </a:txBody>
                  <a:tcPr>
                    <a:solidFill>
                      <a:schemeClr val="bg1"/>
                    </a:solidFill>
                  </a:tcPr>
                </a:tc>
                <a:tc>
                  <a:txBody>
                    <a:bodyPr/>
                    <a:lstStyle/>
                    <a:p>
                      <a:r>
                        <a:rPr lang="en-US" sz="2200" dirty="0">
                          <a:solidFill>
                            <a:srgbClr val="054A8E"/>
                          </a:solidFill>
                          <a:latin typeface="Arial" panose="020B0604020202020204" pitchFamily="34" charset="0"/>
                          <a:cs typeface="Arial" panose="020B0604020202020204" pitchFamily="34" charset="0"/>
                        </a:rPr>
                        <a:t>RESULTS</a:t>
                      </a:r>
                    </a:p>
                  </a:txBody>
                  <a:tcPr>
                    <a:solidFill>
                      <a:schemeClr val="bg1"/>
                    </a:solidFill>
                  </a:tcPr>
                </a:tc>
                <a:extLst>
                  <a:ext uri="{0D108BD9-81ED-4DB2-BD59-A6C34878D82A}">
                    <a16:rowId xmlns:a16="http://schemas.microsoft.com/office/drawing/2014/main" val="2288169499"/>
                  </a:ext>
                </a:extLst>
              </a:tr>
              <a:tr h="1954035">
                <a:tc>
                  <a:txBody>
                    <a:bodyPr/>
                    <a:lstStyle/>
                    <a:p>
                      <a:pPr marL="0" indent="0"/>
                      <a:r>
                        <a:rPr lang="en-US" sz="1800" b="1" dirty="0">
                          <a:solidFill>
                            <a:srgbClr val="1590AE"/>
                          </a:solidFill>
                          <a:latin typeface="Arial" panose="020B0604020202020204" pitchFamily="34" charset="0"/>
                          <a:cs typeface="Arial" panose="020B0604020202020204" pitchFamily="34" charset="0"/>
                        </a:rPr>
                        <a:t>Afghanistan (Tawfik et al., 2014)</a:t>
                      </a:r>
                    </a:p>
                  </a:txBody>
                  <a:tcPr anchor="ctr">
                    <a:solidFill>
                      <a:schemeClr val="bg1"/>
                    </a:solidFill>
                  </a:tcPr>
                </a:tc>
                <a:tc>
                  <a:txBody>
                    <a:bodyPr/>
                    <a:lstStyle/>
                    <a:p>
                      <a:r>
                        <a:rPr lang="en-US" sz="1700" dirty="0">
                          <a:latin typeface="Arial" panose="020B0604020202020204" pitchFamily="34" charset="0"/>
                          <a:cs typeface="Arial" panose="020B0604020202020204" pitchFamily="34" charset="0"/>
                        </a:rPr>
                        <a:t>5 hospitals</a:t>
                      </a:r>
                      <a:endParaRPr lang="en-US" sz="1700" b="0" dirty="0">
                        <a:latin typeface="Arial" panose="020B0604020202020204" pitchFamily="34" charset="0"/>
                        <a:cs typeface="Arial" panose="020B0604020202020204" pitchFamily="34" charset="0"/>
                      </a:endParaRPr>
                    </a:p>
                  </a:txBody>
                  <a:tcPr>
                    <a:solidFill>
                      <a:schemeClr val="bg1"/>
                    </a:solidFill>
                  </a:tcPr>
                </a:tc>
                <a:tc>
                  <a:txBody>
                    <a:bodyPr/>
                    <a:lstStyle/>
                    <a:p>
                      <a:r>
                        <a:rPr lang="en-US" sz="1700" dirty="0">
                          <a:latin typeface="Arial" panose="020B0604020202020204" pitchFamily="34" charset="0"/>
                          <a:cs typeface="Arial" panose="020B0604020202020204" pitchFamily="34" charset="0"/>
                        </a:rPr>
                        <a:t>Modern collaborative quality improvement method:</a:t>
                      </a: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Facility staff trained in leadership and management.</a:t>
                      </a: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Teams conducted root-cause analyses.</a:t>
                      </a: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Teams identified key interventions and indicators to monitor progress and achieve desired results.</a:t>
                      </a:r>
                    </a:p>
                  </a:txBody>
                  <a:tcPr>
                    <a:solidFill>
                      <a:schemeClr val="bg1"/>
                    </a:solidFill>
                  </a:tcPr>
                </a:tc>
                <a:tc>
                  <a:txBody>
                    <a:bodyPr/>
                    <a:lstStyle/>
                    <a:p>
                      <a:r>
                        <a:rPr lang="en-US" sz="1700" dirty="0">
                          <a:latin typeface="Arial" panose="020B0604020202020204" pitchFamily="34" charset="0"/>
                          <a:cs typeface="Arial" panose="020B0604020202020204" pitchFamily="34" charset="0"/>
                        </a:rPr>
                        <a:t>Participants mobilized resources to improve infrastructure and counseling, such as postpartum counseling with husbands and mothers-in-law. Before the intervention almost no women received a method after delivery. Less than a year later, 30% of postpartum women left the facility with their preferred method (calculated based on published data).</a:t>
                      </a:r>
                    </a:p>
                  </a:txBody>
                  <a:tcPr>
                    <a:solidFill>
                      <a:schemeClr val="bg1"/>
                    </a:solidFill>
                  </a:tcPr>
                </a:tc>
                <a:extLst>
                  <a:ext uri="{0D108BD9-81ED-4DB2-BD59-A6C34878D82A}">
                    <a16:rowId xmlns:a16="http://schemas.microsoft.com/office/drawing/2014/main" val="3263029858"/>
                  </a:ext>
                </a:extLst>
              </a:tr>
              <a:tr h="1398765">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b="1" dirty="0">
                          <a:solidFill>
                            <a:srgbClr val="1590AE"/>
                          </a:solidFill>
                          <a:latin typeface="Arial" panose="020B0604020202020204" pitchFamily="34" charset="0"/>
                          <a:cs typeface="Arial" panose="020B0604020202020204" pitchFamily="34" charset="0"/>
                        </a:rPr>
                        <a:t>Bolivia, 2007-2011 (Peterson et al., 2011)</a:t>
                      </a:r>
                    </a:p>
                    <a:p>
                      <a:pPr>
                        <a:spcAft>
                          <a:spcPts val="600"/>
                        </a:spcAft>
                      </a:pPr>
                      <a:endParaRPr lang="en-US" sz="1800" b="1" dirty="0">
                        <a:solidFill>
                          <a:srgbClr val="DD5D00"/>
                        </a:solidFill>
                        <a:latin typeface="Arial" panose="020B0604020202020204" pitchFamily="34" charset="0"/>
                        <a:cs typeface="Arial" panose="020B0604020202020204" pitchFamily="34" charset="0"/>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latin typeface="Arial" panose="020B0604020202020204" pitchFamily="34" charset="0"/>
                          <a:cs typeface="Arial" panose="020B0604020202020204" pitchFamily="34" charset="0"/>
                        </a:rPr>
                        <a:t>Organizational development (NGO)</a:t>
                      </a:r>
                      <a:endParaRPr lang="en-US" sz="1700" b="1" i="1" dirty="0">
                        <a:latin typeface="Arial" panose="020B0604020202020204" pitchFamily="34" charset="0"/>
                        <a:cs typeface="Arial" panose="020B0604020202020204" pitchFamily="34" charset="0"/>
                      </a:endParaRPr>
                    </a:p>
                  </a:txBody>
                  <a:tcPr>
                    <a:solidFill>
                      <a:schemeClr val="bg1"/>
                    </a:solidFill>
                  </a:tcPr>
                </a:tc>
                <a:tc>
                  <a:txBody>
                    <a:bodyPr/>
                    <a:lstStyle/>
                    <a:p>
                      <a:r>
                        <a:rPr lang="en-US" sz="1700" dirty="0">
                          <a:latin typeface="Arial" panose="020B0604020202020204" pitchFamily="34" charset="0"/>
                          <a:cs typeface="Arial" panose="020B0604020202020204" pitchFamily="34" charset="0"/>
                        </a:rPr>
                        <a:t>Team-based training program and monitoring system:</a:t>
                      </a: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65 senior leaders trained in change management, negotiation, strategic thinking, motivation, and human resource management.</a:t>
                      </a:r>
                    </a:p>
                  </a:txBody>
                  <a:tcPr>
                    <a:solidFill>
                      <a:schemeClr val="bg1"/>
                    </a:solidFill>
                  </a:tcPr>
                </a:tc>
                <a:tc>
                  <a:txBody>
                    <a:bodyPr/>
                    <a:lstStyle/>
                    <a:p>
                      <a:r>
                        <a:rPr lang="en-US" sz="1700" dirty="0">
                          <a:latin typeface="Arial" panose="020B0604020202020204" pitchFamily="34" charset="0"/>
                          <a:cs typeface="Arial" panose="020B0604020202020204" pitchFamily="34" charset="0"/>
                        </a:rPr>
                        <a:t>Improvements in organizational efficiency, work climate, and service delivery.</a:t>
                      </a:r>
                    </a:p>
                  </a:txBody>
                  <a:tcPr>
                    <a:solidFill>
                      <a:schemeClr val="bg1"/>
                    </a:solidFill>
                  </a:tcPr>
                </a:tc>
                <a:extLst>
                  <a:ext uri="{0D108BD9-81ED-4DB2-BD59-A6C34878D82A}">
                    <a16:rowId xmlns:a16="http://schemas.microsoft.com/office/drawing/2014/main" val="3384294298"/>
                  </a:ext>
                </a:extLst>
              </a:tr>
              <a:tr h="868019">
                <a:tc>
                  <a:txBody>
                    <a:bodyPr/>
                    <a:lstStyle/>
                    <a:p>
                      <a:pPr marL="0" indent="0"/>
                      <a:r>
                        <a:rPr lang="en-US" sz="1800" b="1" dirty="0">
                          <a:solidFill>
                            <a:srgbClr val="1590AE"/>
                          </a:solidFill>
                          <a:latin typeface="Arial" panose="020B0604020202020204" pitchFamily="34" charset="0"/>
                          <a:cs typeface="Arial" panose="020B0604020202020204" pitchFamily="34" charset="0"/>
                        </a:rPr>
                        <a:t>Egypt, 1995-1997 (Hong et al., 2011; Peterson et al, 2011)</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latin typeface="Arial" panose="020B0604020202020204" pitchFamily="34" charset="0"/>
                          <a:cs typeface="Arial" panose="020B0604020202020204" pitchFamily="34" charset="0"/>
                        </a:rPr>
                        <a:t>National (public sector)</a:t>
                      </a:r>
                    </a:p>
                  </a:txBody>
                  <a:tcPr>
                    <a:solidFill>
                      <a:schemeClr val="bg1"/>
                    </a:solidFill>
                  </a:tcPr>
                </a:tc>
                <a:tc>
                  <a:txBody>
                    <a:bodyPr/>
                    <a:lstStyle/>
                    <a:p>
                      <a:r>
                        <a:rPr lang="en-US" sz="1700" dirty="0">
                          <a:latin typeface="Arial" panose="020B0604020202020204" pitchFamily="34" charset="0"/>
                          <a:cs typeface="Arial" panose="020B0604020202020204" pitchFamily="34" charset="0"/>
                        </a:rPr>
                        <a:t>Gold Star quality improvement branding:</a:t>
                      </a: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Community, providers, and other stakeholders developed 101 minimum essential service requirements to standardize quality.</a:t>
                      </a: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Providers were trained, and district supervision teams visited facilities to regularly monitor quality.</a:t>
                      </a:r>
                    </a:p>
                    <a:p>
                      <a:pPr marL="285750"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Gold Star branding was heavily promoted, and quality check results were widely publicized. </a:t>
                      </a:r>
                    </a:p>
                  </a:txBody>
                  <a:tcPr>
                    <a:solidFill>
                      <a:schemeClr val="bg1"/>
                    </a:solidFill>
                  </a:tcPr>
                </a:tc>
                <a:tc>
                  <a:txBody>
                    <a:bodyPr/>
                    <a:lstStyle/>
                    <a:p>
                      <a:r>
                        <a:rPr lang="en-US" sz="1700" dirty="0">
                          <a:latin typeface="Arial" panose="020B0604020202020204" pitchFamily="34" charset="0"/>
                          <a:cs typeface="Arial" panose="020B0604020202020204" pitchFamily="34" charset="0"/>
                        </a:rPr>
                        <a:t>Contraceptive prevalence rates increased from 47.9% to 54.5% from 1995 to 1997. An evaluation four years after the intervention found quality remained higher in Gold Star facilities compared with non-Gold Star facilities.</a:t>
                      </a:r>
                    </a:p>
                  </a:txBody>
                  <a:tcPr>
                    <a:solidFill>
                      <a:schemeClr val="bg1"/>
                    </a:solidFill>
                  </a:tcPr>
                </a:tc>
                <a:extLst>
                  <a:ext uri="{0D108BD9-81ED-4DB2-BD59-A6C34878D82A}">
                    <a16:rowId xmlns:a16="http://schemas.microsoft.com/office/drawing/2014/main" val="997771804"/>
                  </a:ext>
                </a:extLst>
              </a:tr>
            </a:tbl>
          </a:graphicData>
        </a:graphic>
      </p:graphicFrame>
      <p:cxnSp>
        <p:nvCxnSpPr>
          <p:cNvPr id="16" name="Straight Connector 15">
            <a:extLst>
              <a:ext uri="{FF2B5EF4-FFF2-40B4-BE49-F238E27FC236}">
                <a16:creationId xmlns:a16="http://schemas.microsoft.com/office/drawing/2014/main" id="{4327DE25-6A91-46D5-8D93-B1E57B64CB55}"/>
              </a:ext>
            </a:extLst>
          </p:cNvPr>
          <p:cNvCxnSpPr/>
          <p:nvPr/>
        </p:nvCxnSpPr>
        <p:spPr>
          <a:xfrm>
            <a:off x="1028700" y="5372100"/>
            <a:ext cx="1605528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BBCCBEFF-9FA8-417C-A1B6-7CDE1F354605}"/>
              </a:ext>
            </a:extLst>
          </p:cNvPr>
          <p:cNvCxnSpPr/>
          <p:nvPr/>
        </p:nvCxnSpPr>
        <p:spPr>
          <a:xfrm>
            <a:off x="990600" y="6667500"/>
            <a:ext cx="1605528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B551D00B-13E7-4CF0-BE1E-E7E5096AF58A}"/>
              </a:ext>
            </a:extLst>
          </p:cNvPr>
          <p:cNvCxnSpPr/>
          <p:nvPr/>
        </p:nvCxnSpPr>
        <p:spPr>
          <a:xfrm>
            <a:off x="990600" y="3314700"/>
            <a:ext cx="1605528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53814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51"/>
          </a:xfrm>
        </p:grpSpPr>
        <p:sp>
          <p:nvSpPr>
            <p:cNvPr id="5" name="TextBox 5"/>
            <p:cNvSpPr txBox="1"/>
            <p:nvPr/>
          </p:nvSpPr>
          <p:spPr>
            <a:xfrm>
              <a:off x="-1161685" y="2139220"/>
              <a:ext cx="13501365" cy="1709870"/>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Continue to the extra slides or access the </a:t>
              </a:r>
              <a:r>
                <a:rPr lang="en-US" sz="4400" dirty="0">
                  <a:solidFill>
                    <a:srgbClr val="AD013E"/>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HIP brief</a:t>
              </a:r>
              <a:r>
                <a:rPr lang="en-US" sz="4400" dirty="0">
                  <a:solidFill>
                    <a:srgbClr val="DD5D00"/>
                  </a:solidFill>
                  <a:latin typeface="Arial" panose="020B0604020202020204" pitchFamily="34" charset="0"/>
                  <a:cs typeface="Arial" panose="020B0604020202020204" pitchFamily="34" charset="0"/>
                </a:rPr>
                <a:t> </a:t>
              </a:r>
              <a:r>
                <a:rPr lang="en-US" sz="4400" dirty="0">
                  <a:solidFill>
                    <a:srgbClr val="000000"/>
                  </a:solidFill>
                  <a:latin typeface="Arial" panose="020B0604020202020204" pitchFamily="34" charset="0"/>
                  <a:cs typeface="Arial" panose="020B0604020202020204" pitchFamily="34" charset="0"/>
                </a:rPr>
                <a:t>for more information.</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Thank You</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a:solidFill>
            <a:srgbClr val="D60751"/>
          </a:solidFill>
        </p:grpSpPr>
        <p:grpSp>
          <p:nvGrpSpPr>
            <p:cNvPr id="2" name="Group 2"/>
            <p:cNvGrpSpPr/>
            <p:nvPr/>
          </p:nvGrpSpPr>
          <p:grpSpPr>
            <a:xfrm rot="5400000">
              <a:off x="-7196" y="-7091"/>
              <a:ext cx="8997039" cy="8982644"/>
              <a:chOff x="0" y="0"/>
              <a:chExt cx="6350000" cy="6339840"/>
            </a:xfrm>
            <a:grpFill/>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AD013E"/>
              </a:solidFill>
              <a:ln>
                <a:solidFill>
                  <a:srgbClr val="AD013E"/>
                </a:solidFill>
              </a:ln>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403258" cy="448422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60751"/>
                </a:solidFill>
              </a:endParaRPr>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4"/>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12</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23">
            <a:extLst>
              <a:ext uri="{FF2B5EF4-FFF2-40B4-BE49-F238E27FC236}">
                <a16:creationId xmlns:a16="http://schemas.microsoft.com/office/drawing/2014/main" id="{4C8C0474-9D67-42EB-A6F1-36A2F11A7677}"/>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Leaders and Managers</a:t>
            </a:r>
          </a:p>
        </p:txBody>
      </p:sp>
    </p:spTree>
    <p:extLst>
      <p:ext uri="{BB962C8B-B14F-4D97-AF65-F5344CB8AC3E}">
        <p14:creationId xmlns:p14="http://schemas.microsoft.com/office/powerpoint/2010/main" val="945500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48"/>
          </a:xfrm>
        </p:grpSpPr>
        <p:sp>
          <p:nvSpPr>
            <p:cNvPr id="5" name="TextBox 5"/>
            <p:cNvSpPr txBox="1"/>
            <p:nvPr/>
          </p:nvSpPr>
          <p:spPr>
            <a:xfrm>
              <a:off x="-1161686" y="2139219"/>
              <a:ext cx="13501365" cy="1709868"/>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Implementation Tips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Tools &amp; Resources</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Extra Slides</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p:grpSpPr>
        <p:grpSp>
          <p:nvGrpSpPr>
            <p:cNvPr id="2" name="Group 2"/>
            <p:cNvGrpSpPr/>
            <p:nvPr/>
          </p:nvGrpSpPr>
          <p:grpSpPr>
            <a:xfrm rot="5400000">
              <a:off x="-7196" y="-7091"/>
              <a:ext cx="8997039" cy="898264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AD013E"/>
              </a:solidFill>
              <a:ln>
                <a:solidFill>
                  <a:srgbClr val="AD013E"/>
                </a:solidFill>
              </a:ln>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491323" cy="4484224"/>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13</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23">
            <a:extLst>
              <a:ext uri="{FF2B5EF4-FFF2-40B4-BE49-F238E27FC236}">
                <a16:creationId xmlns:a16="http://schemas.microsoft.com/office/drawing/2014/main" id="{8572CD08-7DC0-4CC8-AC37-61DA4999D2AE}"/>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Leaders and Managers</a:t>
            </a:r>
          </a:p>
        </p:txBody>
      </p:sp>
    </p:spTree>
    <p:extLst>
      <p:ext uri="{BB962C8B-B14F-4D97-AF65-F5344CB8AC3E}">
        <p14:creationId xmlns:p14="http://schemas.microsoft.com/office/powerpoint/2010/main" val="3086545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20</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4070" y="3334345"/>
            <a:ext cx="14634130" cy="4924425"/>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Support leaders and managers.</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Professionalize leadership and management roles.</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Train teams that work together through applied learning.</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Include leadership and management skills in pre-service training.</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Connect with a community of practice.</a:t>
            </a:r>
          </a:p>
        </p:txBody>
      </p:sp>
      <p:sp>
        <p:nvSpPr>
          <p:cNvPr id="11" name="TextBox 23">
            <a:extLst>
              <a:ext uri="{FF2B5EF4-FFF2-40B4-BE49-F238E27FC236}">
                <a16:creationId xmlns:a16="http://schemas.microsoft.com/office/drawing/2014/main" id="{C823D793-0EDF-426D-AC94-C06AFFC571B7}"/>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Leaders and Managers</a:t>
            </a:r>
          </a:p>
        </p:txBody>
      </p:sp>
      <p:sp>
        <p:nvSpPr>
          <p:cNvPr id="18" name="Isosceles Triangle 31">
            <a:extLst>
              <a:ext uri="{FF2B5EF4-FFF2-40B4-BE49-F238E27FC236}">
                <a16:creationId xmlns:a16="http://schemas.microsoft.com/office/drawing/2014/main" id="{A427DA6C-90DC-490B-8BBB-5A5084C784FE}"/>
              </a:ext>
            </a:extLst>
          </p:cNvPr>
          <p:cNvSpPr/>
          <p:nvPr/>
        </p:nvSpPr>
        <p:spPr>
          <a:xfrm flipV="1">
            <a:off x="0" y="-2"/>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4" name="TextBox 10">
            <a:extLst>
              <a:ext uri="{FF2B5EF4-FFF2-40B4-BE49-F238E27FC236}">
                <a16:creationId xmlns:a16="http://schemas.microsoft.com/office/drawing/2014/main" id="{40A75DDF-1A87-4B7A-BB32-E0290F24DA92}"/>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7" name="Graphic 16" descr="Lightbulb with solid fill">
            <a:extLst>
              <a:ext uri="{FF2B5EF4-FFF2-40B4-BE49-F238E27FC236}">
                <a16:creationId xmlns:a16="http://schemas.microsoft.com/office/drawing/2014/main" id="{2D144867-4947-4A2D-B5D8-B6E8A7364C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19800" y="656465"/>
            <a:ext cx="914400" cy="914400"/>
          </a:xfrm>
          <a:prstGeom prst="rect">
            <a:avLst/>
          </a:prstGeom>
        </p:spPr>
      </p:pic>
    </p:spTree>
    <p:extLst>
      <p:ext uri="{BB962C8B-B14F-4D97-AF65-F5344CB8AC3E}">
        <p14:creationId xmlns:p14="http://schemas.microsoft.com/office/powerpoint/2010/main" val="3804271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Isosceles Triangle 31">
            <a:extLst>
              <a:ext uri="{FF2B5EF4-FFF2-40B4-BE49-F238E27FC236}">
                <a16:creationId xmlns:a16="http://schemas.microsoft.com/office/drawing/2014/main" id="{7E33D7A3-3FB5-4D5E-BEAE-4B95F416540D}"/>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17</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4FDDC292-B279-4095-AEE0-9F915B29C582}"/>
              </a:ext>
            </a:extLst>
          </p:cNvPr>
          <p:cNvGrpSpPr/>
          <p:nvPr/>
        </p:nvGrpSpPr>
        <p:grpSpPr>
          <a:xfrm>
            <a:off x="4721196" y="6761890"/>
            <a:ext cx="3752955" cy="1914843"/>
            <a:chOff x="6534097" y="4672534"/>
            <a:chExt cx="3374498" cy="4103938"/>
          </a:xfrm>
        </p:grpSpPr>
        <p:sp>
          <p:nvSpPr>
            <p:cNvPr id="29" name="AutoShape 2">
              <a:extLst>
                <a:ext uri="{FF2B5EF4-FFF2-40B4-BE49-F238E27FC236}">
                  <a16:creationId xmlns:a16="http://schemas.microsoft.com/office/drawing/2014/main" id="{71DB51EC-656F-41EC-BE7A-7BB9A76240EE}"/>
                </a:ext>
              </a:extLst>
            </p:cNvPr>
            <p:cNvSpPr/>
            <p:nvPr/>
          </p:nvSpPr>
          <p:spPr>
            <a:xfrm>
              <a:off x="6534097" y="4672534"/>
              <a:ext cx="3374498" cy="4103938"/>
            </a:xfrm>
            <a:prstGeom prst="rect">
              <a:avLst/>
            </a:prstGeom>
            <a:solidFill>
              <a:srgbClr val="F4F4F4"/>
            </a:solidFill>
          </p:spPr>
          <p:txBody>
            <a:bodyPr/>
            <a:lstStyle/>
            <a:p>
              <a:endParaRPr lang="en-US" dirty="0"/>
            </a:p>
          </p:txBody>
        </p:sp>
        <p:sp>
          <p:nvSpPr>
            <p:cNvPr id="38" name="TextBox 8">
              <a:extLst>
                <a:ext uri="{FF2B5EF4-FFF2-40B4-BE49-F238E27FC236}">
                  <a16:creationId xmlns:a16="http://schemas.microsoft.com/office/drawing/2014/main" id="{EE69D0FC-B7E5-48D2-8F10-BC110566B73E}"/>
                </a:ext>
              </a:extLst>
            </p:cNvPr>
            <p:cNvSpPr txBox="1"/>
            <p:nvPr/>
          </p:nvSpPr>
          <p:spPr>
            <a:xfrm>
              <a:off x="6708333" y="5512348"/>
              <a:ext cx="3088313" cy="2493142"/>
            </a:xfrm>
            <a:prstGeom prst="rect">
              <a:avLst/>
            </a:prstGeom>
          </p:spPr>
          <p:txBody>
            <a:bodyPr wrap="square" lIns="0" tIns="0" rIns="0" bIns="0" rtlCol="0" anchor="t">
              <a:spAutoFit/>
            </a:bodyPr>
            <a:lstStyle/>
            <a:p>
              <a:pPr marL="0" lvl="0" indent="0" algn="ctr">
                <a:lnSpc>
                  <a:spcPts val="3079"/>
                </a:lnSpc>
                <a:spcBef>
                  <a:spcPct val="0"/>
                </a:spcBef>
              </a:pPr>
              <a:r>
                <a:rPr lang="en-US" sz="2400" b="1" i="0" u="none" strike="noStrike" baseline="0" dirty="0">
                  <a:solidFill>
                    <a:srgbClr val="AD013E"/>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Human Resources Management Assessment Approach</a:t>
              </a:r>
              <a:endParaRPr lang="en-US" sz="2400" b="1" u="sng" dirty="0">
                <a:solidFill>
                  <a:srgbClr val="AD013E"/>
                </a:solidFill>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5669E45E-F5E9-47E1-B117-C863D173917F}"/>
              </a:ext>
            </a:extLst>
          </p:cNvPr>
          <p:cNvGrpSpPr/>
          <p:nvPr/>
        </p:nvGrpSpPr>
        <p:grpSpPr>
          <a:xfrm>
            <a:off x="9408407" y="6761903"/>
            <a:ext cx="2859796" cy="1958358"/>
            <a:chOff x="9803437" y="4889187"/>
            <a:chExt cx="2291650" cy="3538495"/>
          </a:xfrm>
        </p:grpSpPr>
        <p:sp>
          <p:nvSpPr>
            <p:cNvPr id="50" name="AutoShape 2">
              <a:extLst>
                <a:ext uri="{FF2B5EF4-FFF2-40B4-BE49-F238E27FC236}">
                  <a16:creationId xmlns:a16="http://schemas.microsoft.com/office/drawing/2014/main" id="{91888C44-BCB4-4414-8274-65AD02B76C27}"/>
                </a:ext>
              </a:extLst>
            </p:cNvPr>
            <p:cNvSpPr/>
            <p:nvPr/>
          </p:nvSpPr>
          <p:spPr>
            <a:xfrm>
              <a:off x="9803437" y="4889187"/>
              <a:ext cx="2291650" cy="3538495"/>
            </a:xfrm>
            <a:prstGeom prst="rect">
              <a:avLst/>
            </a:prstGeom>
            <a:solidFill>
              <a:srgbClr val="F4F4F4"/>
            </a:solidFill>
          </p:spPr>
          <p:txBody>
            <a:bodyPr/>
            <a:lstStyle/>
            <a:p>
              <a:endParaRPr lang="en-US" dirty="0"/>
            </a:p>
          </p:txBody>
        </p:sp>
        <p:sp>
          <p:nvSpPr>
            <p:cNvPr id="36" name="TextBox 8">
              <a:extLst>
                <a:ext uri="{FF2B5EF4-FFF2-40B4-BE49-F238E27FC236}">
                  <a16:creationId xmlns:a16="http://schemas.microsoft.com/office/drawing/2014/main" id="{1272B05A-29A6-49EE-9B31-CB1A679AE3D9}"/>
                </a:ext>
              </a:extLst>
            </p:cNvPr>
            <p:cNvSpPr txBox="1"/>
            <p:nvPr/>
          </p:nvSpPr>
          <p:spPr>
            <a:xfrm>
              <a:off x="9906585" y="5543580"/>
              <a:ext cx="2085353" cy="2101870"/>
            </a:xfrm>
            <a:prstGeom prst="rect">
              <a:avLst/>
            </a:prstGeom>
          </p:spPr>
          <p:txBody>
            <a:bodyPr wrap="square" lIns="0" tIns="0" rIns="0" bIns="0" rtlCol="0" anchor="t">
              <a:spAutoFit/>
            </a:bodyPr>
            <a:lstStyle/>
            <a:p>
              <a:pPr marL="0" lvl="0" indent="0" algn="ctr">
                <a:lnSpc>
                  <a:spcPts val="3079"/>
                </a:lnSpc>
                <a:spcBef>
                  <a:spcPct val="0"/>
                </a:spcBef>
              </a:pPr>
              <a:r>
                <a:rPr lang="en-US" sz="2400" b="1" i="0" u="none" strike="noStrike" baseline="0" dirty="0">
                  <a:solidFill>
                    <a:srgbClr val="AD013E"/>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Leadership Development Program</a:t>
              </a:r>
              <a:endParaRPr lang="en-US" sz="2400" b="1" u="sng" dirty="0">
                <a:solidFill>
                  <a:srgbClr val="AD013E"/>
                </a:solidFill>
                <a:latin typeface="Arial" panose="020B0604020202020204" pitchFamily="34" charset="0"/>
                <a:cs typeface="Arial" panose="020B0604020202020204" pitchFamily="34" charset="0"/>
              </a:endParaRPr>
            </a:p>
          </p:txBody>
        </p:sp>
      </p:grpSp>
      <p:sp>
        <p:nvSpPr>
          <p:cNvPr id="25" name="TextBox 10">
            <a:extLst>
              <a:ext uri="{FF2B5EF4-FFF2-40B4-BE49-F238E27FC236}">
                <a16:creationId xmlns:a16="http://schemas.microsoft.com/office/drawing/2014/main" id="{2134279C-CC1B-442B-8EFE-CB47D5604024}"/>
              </a:ext>
            </a:extLst>
          </p:cNvPr>
          <p:cNvSpPr txBox="1"/>
          <p:nvPr/>
        </p:nvSpPr>
        <p:spPr>
          <a:xfrm>
            <a:off x="612797" y="726206"/>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Tools &amp; Resources</a:t>
            </a:r>
          </a:p>
        </p:txBody>
      </p:sp>
      <p:pic>
        <p:nvPicPr>
          <p:cNvPr id="3" name="Graphic 2" descr="Wrench outline">
            <a:extLst>
              <a:ext uri="{FF2B5EF4-FFF2-40B4-BE49-F238E27FC236}">
                <a16:creationId xmlns:a16="http://schemas.microsoft.com/office/drawing/2014/main" id="{2A3B83E1-6730-4A48-9DBB-6720856F38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77000" y="776716"/>
            <a:ext cx="914400" cy="914400"/>
          </a:xfrm>
          <a:prstGeom prst="rect">
            <a:avLst/>
          </a:prstGeom>
        </p:spPr>
      </p:pic>
      <p:grpSp>
        <p:nvGrpSpPr>
          <p:cNvPr id="5" name="Group 4">
            <a:extLst>
              <a:ext uri="{FF2B5EF4-FFF2-40B4-BE49-F238E27FC236}">
                <a16:creationId xmlns:a16="http://schemas.microsoft.com/office/drawing/2014/main" id="{F328638C-59A2-4145-9CA4-0A0AF36EA664}"/>
              </a:ext>
            </a:extLst>
          </p:cNvPr>
          <p:cNvGrpSpPr/>
          <p:nvPr/>
        </p:nvGrpSpPr>
        <p:grpSpPr>
          <a:xfrm>
            <a:off x="1212375" y="6761890"/>
            <a:ext cx="2522763" cy="1914844"/>
            <a:chOff x="564739" y="7682550"/>
            <a:chExt cx="1720314" cy="565112"/>
          </a:xfrm>
        </p:grpSpPr>
        <p:sp>
          <p:nvSpPr>
            <p:cNvPr id="27" name="AutoShape 2">
              <a:extLst>
                <a:ext uri="{FF2B5EF4-FFF2-40B4-BE49-F238E27FC236}">
                  <a16:creationId xmlns:a16="http://schemas.microsoft.com/office/drawing/2014/main" id="{4BAC6A1D-313D-415D-9402-8808B4F6B211}"/>
                </a:ext>
              </a:extLst>
            </p:cNvPr>
            <p:cNvSpPr/>
            <p:nvPr/>
          </p:nvSpPr>
          <p:spPr>
            <a:xfrm>
              <a:off x="564739" y="7682550"/>
              <a:ext cx="1720314" cy="565112"/>
            </a:xfrm>
            <a:prstGeom prst="rect">
              <a:avLst/>
            </a:prstGeom>
            <a:solidFill>
              <a:srgbClr val="F4F4F4"/>
            </a:solidFill>
          </p:spPr>
          <p:txBody>
            <a:bodyPr/>
            <a:lstStyle/>
            <a:p>
              <a:endParaRPr lang="en-US" dirty="0"/>
            </a:p>
          </p:txBody>
        </p:sp>
        <p:sp>
          <p:nvSpPr>
            <p:cNvPr id="40" name="TextBox 11">
              <a:extLst>
                <a:ext uri="{FF2B5EF4-FFF2-40B4-BE49-F238E27FC236}">
                  <a16:creationId xmlns:a16="http://schemas.microsoft.com/office/drawing/2014/main" id="{A674A6EA-E609-4527-89C5-0F88E33CDA72}"/>
                </a:ext>
              </a:extLst>
            </p:cNvPr>
            <p:cNvSpPr txBox="1"/>
            <p:nvPr/>
          </p:nvSpPr>
          <p:spPr>
            <a:xfrm>
              <a:off x="708458" y="7848100"/>
              <a:ext cx="1432875" cy="225981"/>
            </a:xfrm>
            <a:prstGeom prst="rect">
              <a:avLst/>
            </a:prstGeom>
          </p:spPr>
          <p:txBody>
            <a:bodyPr wrap="square" lIns="0" tIns="0" rIns="0" bIns="0" rtlCol="0" anchor="t">
              <a:spAutoFit/>
            </a:bodyPr>
            <a:lstStyle/>
            <a:p>
              <a:pPr marL="0" lvl="0" indent="0" algn="ctr">
                <a:lnSpc>
                  <a:spcPts val="3079"/>
                </a:lnSpc>
                <a:spcBef>
                  <a:spcPct val="0"/>
                </a:spcBef>
              </a:pPr>
              <a:r>
                <a:rPr lang="en-US" sz="2400" b="1" i="0" u="none" strike="noStrike" baseline="0" dirty="0">
                  <a:solidFill>
                    <a:srgbClr val="AD013E"/>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Managers Who Lead</a:t>
              </a:r>
              <a:endParaRPr lang="en-US" sz="2400" b="1" u="sng" dirty="0">
                <a:solidFill>
                  <a:srgbClr val="AD013E"/>
                </a:solidFill>
                <a:latin typeface="Arial" panose="020B0604020202020204" pitchFamily="34" charset="0"/>
                <a:cs typeface="Arial" panose="020B0604020202020204" pitchFamily="34" charset="0"/>
              </a:endParaRPr>
            </a:p>
          </p:txBody>
        </p:sp>
      </p:grpSp>
      <p:grpSp>
        <p:nvGrpSpPr>
          <p:cNvPr id="21" name="Group 20">
            <a:extLst>
              <a:ext uri="{FF2B5EF4-FFF2-40B4-BE49-F238E27FC236}">
                <a16:creationId xmlns:a16="http://schemas.microsoft.com/office/drawing/2014/main" id="{E760E170-E373-4277-BBA2-E51B1D14750D}"/>
              </a:ext>
            </a:extLst>
          </p:cNvPr>
          <p:cNvGrpSpPr/>
          <p:nvPr/>
        </p:nvGrpSpPr>
        <p:grpSpPr>
          <a:xfrm>
            <a:off x="13218828" y="6761901"/>
            <a:ext cx="3752043" cy="1914832"/>
            <a:chOff x="9014964" y="4209517"/>
            <a:chExt cx="4750312" cy="3959657"/>
          </a:xfrm>
        </p:grpSpPr>
        <p:sp>
          <p:nvSpPr>
            <p:cNvPr id="22" name="AutoShape 2">
              <a:extLst>
                <a:ext uri="{FF2B5EF4-FFF2-40B4-BE49-F238E27FC236}">
                  <a16:creationId xmlns:a16="http://schemas.microsoft.com/office/drawing/2014/main" id="{6E5ADAE5-ADD9-42F7-860C-A9849102F817}"/>
                </a:ext>
              </a:extLst>
            </p:cNvPr>
            <p:cNvSpPr/>
            <p:nvPr/>
          </p:nvSpPr>
          <p:spPr>
            <a:xfrm>
              <a:off x="9014964" y="4209517"/>
              <a:ext cx="4750312" cy="3959657"/>
            </a:xfrm>
            <a:prstGeom prst="rect">
              <a:avLst/>
            </a:prstGeom>
            <a:solidFill>
              <a:srgbClr val="F4F4F4"/>
            </a:solidFill>
          </p:spPr>
          <p:txBody>
            <a:bodyPr/>
            <a:lstStyle/>
            <a:p>
              <a:endParaRPr lang="en-US" dirty="0"/>
            </a:p>
          </p:txBody>
        </p:sp>
        <p:sp>
          <p:nvSpPr>
            <p:cNvPr id="23" name="TextBox 8">
              <a:extLst>
                <a:ext uri="{FF2B5EF4-FFF2-40B4-BE49-F238E27FC236}">
                  <a16:creationId xmlns:a16="http://schemas.microsoft.com/office/drawing/2014/main" id="{ACA0914A-914D-4FE7-8D5C-073FEBA541C2}"/>
                </a:ext>
              </a:extLst>
            </p:cNvPr>
            <p:cNvSpPr txBox="1"/>
            <p:nvPr/>
          </p:nvSpPr>
          <p:spPr>
            <a:xfrm>
              <a:off x="9264687" y="4483957"/>
              <a:ext cx="4250864" cy="3227583"/>
            </a:xfrm>
            <a:prstGeom prst="rect">
              <a:avLst/>
            </a:prstGeom>
          </p:spPr>
          <p:txBody>
            <a:bodyPr wrap="square" lIns="0" tIns="0" rIns="0" bIns="0" rtlCol="0" anchor="t">
              <a:spAutoFit/>
            </a:bodyPr>
            <a:lstStyle/>
            <a:p>
              <a:pPr marL="0" lvl="0" indent="0" algn="ctr">
                <a:lnSpc>
                  <a:spcPts val="3079"/>
                </a:lnSpc>
                <a:spcBef>
                  <a:spcPct val="0"/>
                </a:spcBef>
              </a:pPr>
              <a:r>
                <a:rPr lang="en-US" sz="2400" b="1" u="none" strike="noStrike" baseline="0" dirty="0">
                  <a:solidFill>
                    <a:srgbClr val="AD013E"/>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Health Care Improvement Project (HCI) Standard Evaluation System</a:t>
              </a:r>
              <a:endParaRPr lang="en-US" sz="2400" b="1" u="sng" dirty="0">
                <a:solidFill>
                  <a:srgbClr val="AD013E"/>
                </a:solidFill>
                <a:latin typeface="Arial" panose="020B0604020202020204" pitchFamily="34" charset="0"/>
                <a:cs typeface="Arial" panose="020B0604020202020204" pitchFamily="34" charset="0"/>
              </a:endParaRPr>
            </a:p>
          </p:txBody>
        </p:sp>
      </p:grpSp>
      <p:sp>
        <p:nvSpPr>
          <p:cNvPr id="31" name="TextBox 23">
            <a:extLst>
              <a:ext uri="{FF2B5EF4-FFF2-40B4-BE49-F238E27FC236}">
                <a16:creationId xmlns:a16="http://schemas.microsoft.com/office/drawing/2014/main" id="{AE01A648-B422-4B95-8EAC-AF59630B1193}"/>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Leaders and Managers</a:t>
            </a:r>
          </a:p>
        </p:txBody>
      </p:sp>
      <p:pic>
        <p:nvPicPr>
          <p:cNvPr id="7" name="Picture 6">
            <a:hlinkClick r:id="rId9"/>
            <a:extLst>
              <a:ext uri="{FF2B5EF4-FFF2-40B4-BE49-F238E27FC236}">
                <a16:creationId xmlns:a16="http://schemas.microsoft.com/office/drawing/2014/main" id="{E02CD27A-F699-4CCD-BB74-1BE133CB84D8}"/>
              </a:ext>
            </a:extLst>
          </p:cNvPr>
          <p:cNvPicPr>
            <a:picLocks noChangeAspect="1"/>
          </p:cNvPicPr>
          <p:nvPr/>
        </p:nvPicPr>
        <p:blipFill>
          <a:blip r:embed="rId10"/>
          <a:stretch>
            <a:fillRect/>
          </a:stretch>
        </p:blipFill>
        <p:spPr>
          <a:xfrm>
            <a:off x="13416072" y="2391124"/>
            <a:ext cx="3231194" cy="4044559"/>
          </a:xfrm>
          <a:prstGeom prst="rect">
            <a:avLst/>
          </a:prstGeom>
          <a:ln>
            <a:solidFill>
              <a:schemeClr val="tx1"/>
            </a:solidFill>
          </a:ln>
        </p:spPr>
      </p:pic>
      <p:pic>
        <p:nvPicPr>
          <p:cNvPr id="10" name="Picture 9">
            <a:hlinkClick r:id="rId5"/>
            <a:extLst>
              <a:ext uri="{FF2B5EF4-FFF2-40B4-BE49-F238E27FC236}">
                <a16:creationId xmlns:a16="http://schemas.microsoft.com/office/drawing/2014/main" id="{41D1B6C2-FC38-4A87-844C-AD0757D2C598}"/>
              </a:ext>
            </a:extLst>
          </p:cNvPr>
          <p:cNvPicPr>
            <a:picLocks noChangeAspect="1"/>
          </p:cNvPicPr>
          <p:nvPr/>
        </p:nvPicPr>
        <p:blipFill rotWithShape="1">
          <a:blip r:embed="rId11"/>
          <a:srcRect l="6703" r="26870"/>
          <a:stretch/>
        </p:blipFill>
        <p:spPr>
          <a:xfrm>
            <a:off x="9187500" y="2395728"/>
            <a:ext cx="3231193" cy="4039955"/>
          </a:xfrm>
          <a:prstGeom prst="rect">
            <a:avLst/>
          </a:prstGeom>
          <a:ln>
            <a:solidFill>
              <a:schemeClr val="tx1"/>
            </a:solidFill>
          </a:ln>
        </p:spPr>
      </p:pic>
      <p:pic>
        <p:nvPicPr>
          <p:cNvPr id="13" name="Picture 12">
            <a:hlinkClick r:id="rId4"/>
            <a:extLst>
              <a:ext uri="{FF2B5EF4-FFF2-40B4-BE49-F238E27FC236}">
                <a16:creationId xmlns:a16="http://schemas.microsoft.com/office/drawing/2014/main" id="{3EF684CC-3FC7-4F3E-B1F3-917F63EDEFED}"/>
              </a:ext>
            </a:extLst>
          </p:cNvPr>
          <p:cNvPicPr>
            <a:picLocks noChangeAspect="1"/>
          </p:cNvPicPr>
          <p:nvPr/>
        </p:nvPicPr>
        <p:blipFill>
          <a:blip r:embed="rId12"/>
          <a:stretch>
            <a:fillRect/>
          </a:stretch>
        </p:blipFill>
        <p:spPr>
          <a:xfrm>
            <a:off x="4861404" y="2401570"/>
            <a:ext cx="3231192" cy="4044559"/>
          </a:xfrm>
          <a:prstGeom prst="rect">
            <a:avLst/>
          </a:prstGeom>
          <a:ln>
            <a:solidFill>
              <a:schemeClr val="tx1"/>
            </a:solidFill>
          </a:ln>
        </p:spPr>
      </p:pic>
      <p:pic>
        <p:nvPicPr>
          <p:cNvPr id="9" name="Picture 8">
            <a:hlinkClick r:id="rId8"/>
            <a:extLst>
              <a:ext uri="{FF2B5EF4-FFF2-40B4-BE49-F238E27FC236}">
                <a16:creationId xmlns:a16="http://schemas.microsoft.com/office/drawing/2014/main" id="{25133974-1C10-4461-B977-E83D529CBB1C}"/>
              </a:ext>
            </a:extLst>
          </p:cNvPr>
          <p:cNvPicPr>
            <a:picLocks noChangeAspect="1"/>
          </p:cNvPicPr>
          <p:nvPr/>
        </p:nvPicPr>
        <p:blipFill>
          <a:blip r:embed="rId13"/>
          <a:stretch>
            <a:fillRect/>
          </a:stretch>
        </p:blipFill>
        <p:spPr>
          <a:xfrm>
            <a:off x="869457" y="2401569"/>
            <a:ext cx="3199673" cy="4044560"/>
          </a:xfrm>
          <a:prstGeom prst="rect">
            <a:avLst/>
          </a:prstGeom>
          <a:ln>
            <a:solidFill>
              <a:schemeClr val="tx1"/>
            </a:solidFill>
          </a:ln>
        </p:spPr>
      </p:pic>
    </p:spTree>
    <p:extLst>
      <p:ext uri="{BB962C8B-B14F-4D97-AF65-F5344CB8AC3E}">
        <p14:creationId xmlns:p14="http://schemas.microsoft.com/office/powerpoint/2010/main" val="851073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a:extLst>
              <a:ext uri="{FF2B5EF4-FFF2-40B4-BE49-F238E27FC236}">
                <a16:creationId xmlns:a16="http://schemas.microsoft.com/office/drawing/2014/main" id="{35EEDAF2-4652-465C-9951-B1E24387B866}"/>
              </a:ext>
            </a:extLst>
          </p:cNvPr>
          <p:cNvPicPr>
            <a:picLocks noChangeAspect="1"/>
          </p:cNvPicPr>
          <p:nvPr/>
        </p:nvPicPr>
        <p:blipFill>
          <a:blip r:embed="rId3"/>
          <a:srcRect/>
          <a:stretch>
            <a:fillRect/>
          </a:stretch>
        </p:blipFill>
        <p:spPr>
          <a:xfrm>
            <a:off x="2707225" y="1918596"/>
            <a:ext cx="12873550" cy="3218386"/>
          </a:xfrm>
          <a:prstGeom prst="rect">
            <a:avLst/>
          </a:prstGeom>
        </p:spPr>
      </p:pic>
      <p:sp>
        <p:nvSpPr>
          <p:cNvPr id="3" name="Rectangle 2">
            <a:extLst>
              <a:ext uri="{FF2B5EF4-FFF2-40B4-BE49-F238E27FC236}">
                <a16:creationId xmlns:a16="http://schemas.microsoft.com/office/drawing/2014/main" id="{70BFA7D8-C499-4DDA-B173-6F3D02BE77C7}"/>
              </a:ext>
            </a:extLst>
          </p:cNvPr>
          <p:cNvSpPr/>
          <p:nvPr/>
        </p:nvSpPr>
        <p:spPr>
          <a:xfrm>
            <a:off x="0" y="6515100"/>
            <a:ext cx="18288000" cy="3771900"/>
          </a:xfrm>
          <a:prstGeom prst="rect">
            <a:avLst/>
          </a:pr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69153A4-3323-49EB-8833-878E9D22CD8D}"/>
              </a:ext>
            </a:extLst>
          </p:cNvPr>
          <p:cNvGrpSpPr/>
          <p:nvPr/>
        </p:nvGrpSpPr>
        <p:grpSpPr>
          <a:xfrm>
            <a:off x="3684373" y="7834205"/>
            <a:ext cx="12389576" cy="1133690"/>
            <a:chOff x="3657600" y="7481104"/>
            <a:chExt cx="12389576" cy="1133690"/>
          </a:xfrm>
        </p:grpSpPr>
        <p:sp>
          <p:nvSpPr>
            <p:cNvPr id="4" name="TextBox 3">
              <a:extLst>
                <a:ext uri="{FF2B5EF4-FFF2-40B4-BE49-F238E27FC236}">
                  <a16:creationId xmlns:a16="http://schemas.microsoft.com/office/drawing/2014/main" id="{A6E12B14-D66F-4E8A-A19A-37F83FCF3DF8}"/>
                </a:ext>
              </a:extLst>
            </p:cNvPr>
            <p:cNvSpPr txBox="1"/>
            <p:nvPr/>
          </p:nvSpPr>
          <p:spPr>
            <a:xfrm>
              <a:off x="3935627" y="7540118"/>
              <a:ext cx="12111549"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fphighimpactpractices.org</a:t>
              </a:r>
              <a:endParaRPr lang="en-US" sz="6000" b="1" dirty="0">
                <a:solidFill>
                  <a:schemeClr val="bg1"/>
                </a:solidFill>
                <a:latin typeface="Arial" panose="020B0604020202020204" pitchFamily="34" charset="0"/>
                <a:cs typeface="Arial" panose="020B0604020202020204" pitchFamily="34" charset="0"/>
              </a:endParaRPr>
            </a:p>
          </p:txBody>
        </p:sp>
        <p:pic>
          <p:nvPicPr>
            <p:cNvPr id="8" name="Graphic 7" descr="World outline">
              <a:extLst>
                <a:ext uri="{FF2B5EF4-FFF2-40B4-BE49-F238E27FC236}">
                  <a16:creationId xmlns:a16="http://schemas.microsoft.com/office/drawing/2014/main" id="{8FE0C0F4-2ECE-48FB-B341-F28A12C76B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7600" y="7481104"/>
              <a:ext cx="1133690" cy="1133690"/>
            </a:xfrm>
            <a:prstGeom prst="rect">
              <a:avLst/>
            </a:prstGeom>
          </p:spPr>
        </p:pic>
      </p:grpSp>
    </p:spTree>
    <p:extLst>
      <p:ext uri="{BB962C8B-B14F-4D97-AF65-F5344CB8AC3E}">
        <p14:creationId xmlns:p14="http://schemas.microsoft.com/office/powerpoint/2010/main" val="3763267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Isosceles Triangle 31">
            <a:extLst>
              <a:ext uri="{FF2B5EF4-FFF2-40B4-BE49-F238E27FC236}">
                <a16:creationId xmlns:a16="http://schemas.microsoft.com/office/drawing/2014/main" id="{8C79F7E3-9EAC-4D3C-9C3F-FD202FD50711}"/>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ileron Heavy Bold"/>
              </a:rPr>
              <a:t>PART </a:t>
            </a:r>
          </a:p>
        </p:txBody>
      </p:sp>
      <p:sp>
        <p:nvSpPr>
          <p:cNvPr id="17" name="TextBox 17"/>
          <p:cNvSpPr txBox="1"/>
          <p:nvPr/>
        </p:nvSpPr>
        <p:spPr>
          <a:xfrm>
            <a:off x="1684976" y="9210675"/>
            <a:ext cx="1824120" cy="328295"/>
          </a:xfrm>
          <a:prstGeom prst="rect">
            <a:avLst/>
          </a:prstGeom>
        </p:spPr>
        <p:txBody>
          <a:bodyPr lIns="0" tIns="0" rIns="0" bIns="0" rtlCol="0" anchor="t">
            <a:spAutoFit/>
          </a:bodyPr>
          <a:lstStyle/>
          <a:p>
            <a:pPr marL="0" lvl="0" indent="0">
              <a:lnSpc>
                <a:spcPts val="2800"/>
              </a:lnSpc>
              <a:spcBef>
                <a:spcPct val="0"/>
              </a:spcBef>
            </a:pPr>
            <a:r>
              <a:rPr lang="en-US" sz="2000" spc="40">
                <a:solidFill>
                  <a:srgbClr val="FFFFFF"/>
                </a:solidFill>
                <a:latin typeface="Aileron Heavy"/>
              </a:rPr>
              <a:t>11</a:t>
            </a:r>
          </a:p>
        </p:txBody>
      </p:sp>
      <p:grpSp>
        <p:nvGrpSpPr>
          <p:cNvPr id="46" name="Group 45">
            <a:extLst>
              <a:ext uri="{FF2B5EF4-FFF2-40B4-BE49-F238E27FC236}">
                <a16:creationId xmlns:a16="http://schemas.microsoft.com/office/drawing/2014/main" id="{C735BCAD-8318-4AD0-A8D3-54B52D2D8CD2}"/>
              </a:ext>
            </a:extLst>
          </p:cNvPr>
          <p:cNvGrpSpPr/>
          <p:nvPr/>
        </p:nvGrpSpPr>
        <p:grpSpPr>
          <a:xfrm>
            <a:off x="1752600" y="9182100"/>
            <a:ext cx="14325600" cy="833948"/>
            <a:chOff x="1752600" y="9182100"/>
            <a:chExt cx="14325600" cy="833948"/>
          </a:xfrm>
        </p:grpSpPr>
        <p:pic>
          <p:nvPicPr>
            <p:cNvPr id="47" name="Picture 22">
              <a:extLst>
                <a:ext uri="{FF2B5EF4-FFF2-40B4-BE49-F238E27FC236}">
                  <a16:creationId xmlns:a16="http://schemas.microsoft.com/office/drawing/2014/main" id="{B6E4FFF0-40F1-415D-A0B5-F183E1D0C24A}"/>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3">
              <a:extLst>
                <a:ext uri="{FF2B5EF4-FFF2-40B4-BE49-F238E27FC236}">
                  <a16:creationId xmlns:a16="http://schemas.microsoft.com/office/drawing/2014/main" id="{90F6C331-A0D4-403C-85EF-FBA8ACAD960B}"/>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Leaders and Managers</a:t>
              </a:r>
            </a:p>
          </p:txBody>
        </p:sp>
        <p:sp>
          <p:nvSpPr>
            <p:cNvPr id="49" name="TextBox 27">
              <a:extLst>
                <a:ext uri="{FF2B5EF4-FFF2-40B4-BE49-F238E27FC236}">
                  <a16:creationId xmlns:a16="http://schemas.microsoft.com/office/drawing/2014/main" id="{7EBAB2C0-526F-4081-A038-92B4CF00763A}"/>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nSpc>
                  <a:spcPts val="3079"/>
                </a:lnSpc>
                <a:spcBef>
                  <a:spcPct val="0"/>
                </a:spcBef>
              </a:pPr>
              <a:r>
                <a:rPr lang="en-US" b="1" spc="43" dirty="0">
                  <a:latin typeface="Arial" panose="020B0604020202020204" pitchFamily="34" charset="0"/>
                  <a:cs typeface="Arial" panose="020B0604020202020204" pitchFamily="34" charset="0"/>
                </a:rPr>
                <a:t>02</a:t>
              </a:r>
            </a:p>
          </p:txBody>
        </p:sp>
        <p:cxnSp>
          <p:nvCxnSpPr>
            <p:cNvPr id="50" name="Straight Connector 49">
              <a:extLst>
                <a:ext uri="{FF2B5EF4-FFF2-40B4-BE49-F238E27FC236}">
                  <a16:creationId xmlns:a16="http://schemas.microsoft.com/office/drawing/2014/main" id="{9DFF45C5-4B77-469B-8C88-BEE71BD34339}"/>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10"/>
          <p:cNvSpPr txBox="1"/>
          <p:nvPr/>
        </p:nvSpPr>
        <p:spPr>
          <a:xfrm>
            <a:off x="685800" y="555089"/>
            <a:ext cx="5198039" cy="974626"/>
          </a:xfrm>
          <a:prstGeom prst="rect">
            <a:avLst/>
          </a:prstGeom>
        </p:spPr>
        <p:txBody>
          <a:bodyPr wrap="square" lIns="0" tIns="0" rIns="0" bIns="0" rtlCol="0" anchor="t">
            <a:spAutoFit/>
          </a:bodyPr>
          <a:lstStyle/>
          <a:p>
            <a:pPr>
              <a:lnSpc>
                <a:spcPts val="7560"/>
              </a:lnSpc>
            </a:pPr>
            <a:r>
              <a:rPr lang="en-US" sz="6600" b="1" dirty="0">
                <a:solidFill>
                  <a:srgbClr val="FFFFFF"/>
                </a:solidFill>
                <a:latin typeface="Arial" panose="020B0604020202020204" pitchFamily="34" charset="0"/>
                <a:cs typeface="Arial" panose="020B0604020202020204" pitchFamily="34" charset="0"/>
              </a:rPr>
              <a:t>Overview</a:t>
            </a:r>
          </a:p>
        </p:txBody>
      </p:sp>
      <p:sp>
        <p:nvSpPr>
          <p:cNvPr id="29" name="TextBox 15">
            <a:extLst>
              <a:ext uri="{FF2B5EF4-FFF2-40B4-BE49-F238E27FC236}">
                <a16:creationId xmlns:a16="http://schemas.microsoft.com/office/drawing/2014/main" id="{E86F894D-BA57-430C-BFA5-E945B3E13FD3}"/>
              </a:ext>
            </a:extLst>
          </p:cNvPr>
          <p:cNvSpPr txBox="1"/>
          <p:nvPr/>
        </p:nvSpPr>
        <p:spPr>
          <a:xfrm>
            <a:off x="10648771" y="4458395"/>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ileron Heavy Bold"/>
              </a:rPr>
              <a:t>PART </a:t>
            </a:r>
          </a:p>
        </p:txBody>
      </p:sp>
      <p:grpSp>
        <p:nvGrpSpPr>
          <p:cNvPr id="40" name="Group 39">
            <a:extLst>
              <a:ext uri="{FF2B5EF4-FFF2-40B4-BE49-F238E27FC236}">
                <a16:creationId xmlns:a16="http://schemas.microsoft.com/office/drawing/2014/main" id="{8A198D41-1ECD-40CF-99C1-874C00ED69FC}"/>
              </a:ext>
            </a:extLst>
          </p:cNvPr>
          <p:cNvGrpSpPr/>
          <p:nvPr/>
        </p:nvGrpSpPr>
        <p:grpSpPr>
          <a:xfrm>
            <a:off x="4099560" y="4325225"/>
            <a:ext cx="11978640" cy="3088080"/>
            <a:chOff x="5475050" y="4457913"/>
            <a:chExt cx="10635426" cy="3088080"/>
          </a:xfrm>
        </p:grpSpPr>
        <p:grpSp>
          <p:nvGrpSpPr>
            <p:cNvPr id="41" name="Group 40">
              <a:extLst>
                <a:ext uri="{FF2B5EF4-FFF2-40B4-BE49-F238E27FC236}">
                  <a16:creationId xmlns:a16="http://schemas.microsoft.com/office/drawing/2014/main" id="{979A878A-5EB7-4F6F-935E-E20214D4D07B}"/>
                </a:ext>
              </a:extLst>
            </p:cNvPr>
            <p:cNvGrpSpPr/>
            <p:nvPr/>
          </p:nvGrpSpPr>
          <p:grpSpPr>
            <a:xfrm>
              <a:off x="5475050" y="4457913"/>
              <a:ext cx="5228424" cy="3087598"/>
              <a:chOff x="9421078" y="5937946"/>
              <a:chExt cx="4774466" cy="3087598"/>
            </a:xfrm>
            <a:solidFill>
              <a:srgbClr val="054A8E"/>
            </a:solidFill>
          </p:grpSpPr>
          <p:sp>
            <p:nvSpPr>
              <p:cNvPr id="45" name="Rectangle 44">
                <a:extLst>
                  <a:ext uri="{FF2B5EF4-FFF2-40B4-BE49-F238E27FC236}">
                    <a16:creationId xmlns:a16="http://schemas.microsoft.com/office/drawing/2014/main" id="{4F06B9A0-1373-43BB-B3DA-E633B43A0535}"/>
                  </a:ext>
                </a:extLst>
              </p:cNvPr>
              <p:cNvSpPr/>
              <p:nvPr/>
            </p:nvSpPr>
            <p:spPr>
              <a:xfrm>
                <a:off x="9421078" y="5937946"/>
                <a:ext cx="4774466" cy="3087598"/>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1" name="TextBox 12">
                <a:extLst>
                  <a:ext uri="{FF2B5EF4-FFF2-40B4-BE49-F238E27FC236}">
                    <a16:creationId xmlns:a16="http://schemas.microsoft.com/office/drawing/2014/main" id="{F2AF10B6-5429-4B52-995A-6C064CEACA9B}"/>
                  </a:ext>
                </a:extLst>
              </p:cNvPr>
              <p:cNvSpPr txBox="1"/>
              <p:nvPr/>
            </p:nvSpPr>
            <p:spPr>
              <a:xfrm>
                <a:off x="9629370" y="6874695"/>
                <a:ext cx="4211124" cy="447238"/>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2"/>
                </a:pPr>
                <a:r>
                  <a:rPr lang="en-US" sz="2800" b="1" dirty="0">
                    <a:solidFill>
                      <a:schemeClr val="bg1"/>
                    </a:solidFill>
                    <a:latin typeface="Arial" panose="020B0604020202020204" pitchFamily="34" charset="0"/>
                    <a:cs typeface="Arial" panose="020B0604020202020204" pitchFamily="34" charset="0"/>
                  </a:rPr>
                  <a:t>Leaders and Managers</a:t>
                </a:r>
              </a:p>
            </p:txBody>
          </p:sp>
        </p:grpSp>
        <p:grpSp>
          <p:nvGrpSpPr>
            <p:cNvPr id="42" name="Group 41">
              <a:extLst>
                <a:ext uri="{FF2B5EF4-FFF2-40B4-BE49-F238E27FC236}">
                  <a16:creationId xmlns:a16="http://schemas.microsoft.com/office/drawing/2014/main" id="{99986EB6-4E18-4F18-BF28-1789F79CF98A}"/>
                </a:ext>
              </a:extLst>
            </p:cNvPr>
            <p:cNvGrpSpPr/>
            <p:nvPr/>
          </p:nvGrpSpPr>
          <p:grpSpPr>
            <a:xfrm>
              <a:off x="10703474" y="4458395"/>
              <a:ext cx="5407002" cy="3087598"/>
              <a:chOff x="6822162" y="4864175"/>
              <a:chExt cx="5228424" cy="3087598"/>
            </a:xfrm>
          </p:grpSpPr>
          <p:sp>
            <p:nvSpPr>
              <p:cNvPr id="43" name="Rectangle 42">
                <a:extLst>
                  <a:ext uri="{FF2B5EF4-FFF2-40B4-BE49-F238E27FC236}">
                    <a16:creationId xmlns:a16="http://schemas.microsoft.com/office/drawing/2014/main" id="{B9C9A7E5-5A3A-489F-900D-E7815A11DD72}"/>
                  </a:ext>
                </a:extLst>
              </p:cNvPr>
              <p:cNvSpPr/>
              <p:nvPr/>
            </p:nvSpPr>
            <p:spPr>
              <a:xfrm>
                <a:off x="6822162" y="4864175"/>
                <a:ext cx="5228424" cy="3087598"/>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4" name="TextBox 12">
                <a:extLst>
                  <a:ext uri="{FF2B5EF4-FFF2-40B4-BE49-F238E27FC236}">
                    <a16:creationId xmlns:a16="http://schemas.microsoft.com/office/drawing/2014/main" id="{D9D550DE-487A-411E-995D-290C50D77175}"/>
                  </a:ext>
                </a:extLst>
              </p:cNvPr>
              <p:cNvSpPr txBox="1"/>
              <p:nvPr/>
            </p:nvSpPr>
            <p:spPr>
              <a:xfrm>
                <a:off x="7161339" y="5020596"/>
                <a:ext cx="4393937" cy="2875082"/>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Background</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Leadership and Management at All Levels of the Health System</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What challenges can this HIP help address?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Evidence of Impact</a:t>
                </a:r>
              </a:p>
            </p:txBody>
          </p:sp>
        </p:grpSp>
      </p:grpSp>
      <p:grpSp>
        <p:nvGrpSpPr>
          <p:cNvPr id="52" name="Group 51">
            <a:extLst>
              <a:ext uri="{FF2B5EF4-FFF2-40B4-BE49-F238E27FC236}">
                <a16:creationId xmlns:a16="http://schemas.microsoft.com/office/drawing/2014/main" id="{18CA8B1E-504F-4A2E-8A87-92162CE55368}"/>
              </a:ext>
            </a:extLst>
          </p:cNvPr>
          <p:cNvGrpSpPr/>
          <p:nvPr/>
        </p:nvGrpSpPr>
        <p:grpSpPr>
          <a:xfrm>
            <a:off x="4099560" y="7611444"/>
            <a:ext cx="11978640" cy="1429338"/>
            <a:chOff x="5430154" y="7476088"/>
            <a:chExt cx="10698651" cy="1429338"/>
          </a:xfrm>
        </p:grpSpPr>
        <p:grpSp>
          <p:nvGrpSpPr>
            <p:cNvPr id="53" name="Group 52">
              <a:extLst>
                <a:ext uri="{FF2B5EF4-FFF2-40B4-BE49-F238E27FC236}">
                  <a16:creationId xmlns:a16="http://schemas.microsoft.com/office/drawing/2014/main" id="{BF95B35C-02E7-4880-9FD1-A15947C64BC3}"/>
                </a:ext>
              </a:extLst>
            </p:cNvPr>
            <p:cNvGrpSpPr/>
            <p:nvPr/>
          </p:nvGrpSpPr>
          <p:grpSpPr>
            <a:xfrm>
              <a:off x="5430154" y="7476088"/>
              <a:ext cx="5245907" cy="1429337"/>
              <a:chOff x="14020800" y="4321508"/>
              <a:chExt cx="4447322" cy="2418295"/>
            </a:xfrm>
          </p:grpSpPr>
          <p:sp>
            <p:nvSpPr>
              <p:cNvPr id="60" name="Rectangle 59">
                <a:extLst>
                  <a:ext uri="{FF2B5EF4-FFF2-40B4-BE49-F238E27FC236}">
                    <a16:creationId xmlns:a16="http://schemas.microsoft.com/office/drawing/2014/main" id="{A0B73AEF-E298-4551-8234-16B1DAF4C26C}"/>
                  </a:ext>
                </a:extLst>
              </p:cNvPr>
              <p:cNvSpPr/>
              <p:nvPr/>
            </p:nvSpPr>
            <p:spPr>
              <a:xfrm>
                <a:off x="14020800" y="4321508"/>
                <a:ext cx="4447322" cy="241829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1" name="TextBox 12">
                <a:extLst>
                  <a:ext uri="{FF2B5EF4-FFF2-40B4-BE49-F238E27FC236}">
                    <a16:creationId xmlns:a16="http://schemas.microsoft.com/office/drawing/2014/main" id="{D9F177E3-CCC0-4CE3-B648-1CA66F81E0F4}"/>
                  </a:ext>
                </a:extLst>
              </p:cNvPr>
              <p:cNvSpPr txBox="1"/>
              <p:nvPr/>
            </p:nvSpPr>
            <p:spPr>
              <a:xfrm>
                <a:off x="14219544" y="5107093"/>
                <a:ext cx="3852139" cy="756682"/>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3"/>
                </a:pPr>
                <a:r>
                  <a:rPr lang="en-US" sz="2800" b="1" dirty="0">
                    <a:solidFill>
                      <a:schemeClr val="bg1"/>
                    </a:solidFill>
                    <a:latin typeface="Arial" panose="020B0604020202020204" pitchFamily="34" charset="0"/>
                    <a:cs typeface="Arial" panose="020B0604020202020204" pitchFamily="34" charset="0"/>
                  </a:rPr>
                  <a:t>Extra Slides</a:t>
                </a:r>
              </a:p>
            </p:txBody>
          </p:sp>
        </p:grpSp>
        <p:grpSp>
          <p:nvGrpSpPr>
            <p:cNvPr id="54" name="Group 53">
              <a:extLst>
                <a:ext uri="{FF2B5EF4-FFF2-40B4-BE49-F238E27FC236}">
                  <a16:creationId xmlns:a16="http://schemas.microsoft.com/office/drawing/2014/main" id="{11DB4B3B-8946-4DE4-8B19-CDC8B50F3961}"/>
                </a:ext>
              </a:extLst>
            </p:cNvPr>
            <p:cNvGrpSpPr/>
            <p:nvPr/>
          </p:nvGrpSpPr>
          <p:grpSpPr>
            <a:xfrm>
              <a:off x="10676062" y="7476089"/>
              <a:ext cx="5452743" cy="1429337"/>
              <a:chOff x="12030950" y="5400146"/>
              <a:chExt cx="5675191" cy="1429337"/>
            </a:xfrm>
          </p:grpSpPr>
          <p:sp>
            <p:nvSpPr>
              <p:cNvPr id="55" name="Rectangle 54">
                <a:extLst>
                  <a:ext uri="{FF2B5EF4-FFF2-40B4-BE49-F238E27FC236}">
                    <a16:creationId xmlns:a16="http://schemas.microsoft.com/office/drawing/2014/main" id="{DA1D6DD9-EC15-4F73-B57D-97002C458503}"/>
                  </a:ext>
                </a:extLst>
              </p:cNvPr>
              <p:cNvSpPr/>
              <p:nvPr/>
            </p:nvSpPr>
            <p:spPr>
              <a:xfrm>
                <a:off x="12030950" y="5400146"/>
                <a:ext cx="5675191" cy="1429337"/>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56" name="TextBox 12">
                <a:extLst>
                  <a:ext uri="{FF2B5EF4-FFF2-40B4-BE49-F238E27FC236}">
                    <a16:creationId xmlns:a16="http://schemas.microsoft.com/office/drawing/2014/main" id="{E8F3B403-5EE7-44B8-9BF1-91FAF64E9DE0}"/>
                  </a:ext>
                </a:extLst>
              </p:cNvPr>
              <p:cNvSpPr txBox="1"/>
              <p:nvPr/>
            </p:nvSpPr>
            <p:spPr>
              <a:xfrm>
                <a:off x="12396299" y="5651897"/>
                <a:ext cx="5123605" cy="925831"/>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Implementation Tips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Tools &amp; Resources</a:t>
                </a:r>
                <a:endParaRPr lang="en-US" sz="2500" dirty="0">
                  <a:latin typeface="Arial" panose="020B0604020202020204" pitchFamily="34" charset="0"/>
                  <a:cs typeface="Arial" panose="020B0604020202020204" pitchFamily="34" charset="0"/>
                </a:endParaRPr>
              </a:p>
            </p:txBody>
          </p:sp>
        </p:grpSp>
      </p:grpSp>
      <p:grpSp>
        <p:nvGrpSpPr>
          <p:cNvPr id="68" name="Group 67">
            <a:extLst>
              <a:ext uri="{FF2B5EF4-FFF2-40B4-BE49-F238E27FC236}">
                <a16:creationId xmlns:a16="http://schemas.microsoft.com/office/drawing/2014/main" id="{2661F8C2-BC32-4C06-AF0F-4F208BEA7E14}"/>
              </a:ext>
            </a:extLst>
          </p:cNvPr>
          <p:cNvGrpSpPr/>
          <p:nvPr/>
        </p:nvGrpSpPr>
        <p:grpSpPr>
          <a:xfrm>
            <a:off x="4099560" y="2465244"/>
            <a:ext cx="11978640" cy="1692656"/>
            <a:chOff x="5475050" y="2377793"/>
            <a:chExt cx="10635426" cy="1692656"/>
          </a:xfrm>
        </p:grpSpPr>
        <p:grpSp>
          <p:nvGrpSpPr>
            <p:cNvPr id="69" name="Group 68">
              <a:extLst>
                <a:ext uri="{FF2B5EF4-FFF2-40B4-BE49-F238E27FC236}">
                  <a16:creationId xmlns:a16="http://schemas.microsoft.com/office/drawing/2014/main" id="{3BEA875A-8A9C-47AC-B117-D2BAC8686EF1}"/>
                </a:ext>
              </a:extLst>
            </p:cNvPr>
            <p:cNvGrpSpPr/>
            <p:nvPr/>
          </p:nvGrpSpPr>
          <p:grpSpPr>
            <a:xfrm>
              <a:off x="5475050" y="2378497"/>
              <a:ext cx="5228424" cy="1691952"/>
              <a:chOff x="9421078" y="6433254"/>
              <a:chExt cx="4937538" cy="1691952"/>
            </a:xfrm>
          </p:grpSpPr>
          <p:sp>
            <p:nvSpPr>
              <p:cNvPr id="73" name="Rectangle 72">
                <a:extLst>
                  <a:ext uri="{FF2B5EF4-FFF2-40B4-BE49-F238E27FC236}">
                    <a16:creationId xmlns:a16="http://schemas.microsoft.com/office/drawing/2014/main" id="{290A48EE-75A6-4A5D-9CF2-3981A23B5D97}"/>
                  </a:ext>
                </a:extLst>
              </p:cNvPr>
              <p:cNvSpPr/>
              <p:nvPr/>
            </p:nvSpPr>
            <p:spPr>
              <a:xfrm>
                <a:off x="9421078" y="6433254"/>
                <a:ext cx="4937538" cy="169195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4" name="TextBox 12">
                <a:extLst>
                  <a:ext uri="{FF2B5EF4-FFF2-40B4-BE49-F238E27FC236}">
                    <a16:creationId xmlns:a16="http://schemas.microsoft.com/office/drawing/2014/main" id="{ADAEF716-44FE-44AF-9B48-4B7938BC5690}"/>
                  </a:ext>
                </a:extLst>
              </p:cNvPr>
              <p:cNvSpPr txBox="1"/>
              <p:nvPr/>
            </p:nvSpPr>
            <p:spPr>
              <a:xfrm>
                <a:off x="9636484" y="6800887"/>
                <a:ext cx="4506725" cy="934551"/>
              </a:xfrm>
              <a:prstGeom prst="rect">
                <a:avLst/>
              </a:prstGeom>
            </p:spPr>
            <p:txBody>
              <a:bodyPr wrap="square" lIns="0" tIns="0" rIns="0" bIns="0" rtlCol="0" anchor="t">
                <a:spAutoFit/>
              </a:bodyPr>
              <a:lstStyle/>
              <a:p>
                <a:pPr marL="514350" indent="-514350">
                  <a:lnSpc>
                    <a:spcPts val="3845"/>
                  </a:lnSpc>
                  <a:spcBef>
                    <a:spcPct val="0"/>
                  </a:spcBef>
                  <a:buFont typeface="+mj-lt"/>
                  <a:buAutoNum type="arabicPeriod"/>
                </a:pPr>
                <a:r>
                  <a:rPr lang="en-US" sz="2800" b="1" dirty="0">
                    <a:solidFill>
                      <a:schemeClr val="bg1"/>
                    </a:solidFill>
                    <a:latin typeface="Arial" panose="020B0604020202020204" pitchFamily="34" charset="0"/>
                    <a:cs typeface="Arial" panose="020B0604020202020204" pitchFamily="34" charset="0"/>
                  </a:rPr>
                  <a:t>Introduction to the High    Impact Practices (HIPs)</a:t>
                </a:r>
              </a:p>
            </p:txBody>
          </p:sp>
        </p:grpSp>
        <p:grpSp>
          <p:nvGrpSpPr>
            <p:cNvPr id="70" name="Group 69">
              <a:extLst>
                <a:ext uri="{FF2B5EF4-FFF2-40B4-BE49-F238E27FC236}">
                  <a16:creationId xmlns:a16="http://schemas.microsoft.com/office/drawing/2014/main" id="{CE443D60-6607-4E72-9CE5-D67E25089C63}"/>
                </a:ext>
              </a:extLst>
            </p:cNvPr>
            <p:cNvGrpSpPr/>
            <p:nvPr/>
          </p:nvGrpSpPr>
          <p:grpSpPr>
            <a:xfrm>
              <a:off x="10703474" y="2377793"/>
              <a:ext cx="5407002" cy="1692561"/>
              <a:chOff x="1049183" y="4874827"/>
              <a:chExt cx="5407002" cy="1282081"/>
            </a:xfrm>
          </p:grpSpPr>
          <p:sp>
            <p:nvSpPr>
              <p:cNvPr id="71" name="Rectangle 70">
                <a:extLst>
                  <a:ext uri="{FF2B5EF4-FFF2-40B4-BE49-F238E27FC236}">
                    <a16:creationId xmlns:a16="http://schemas.microsoft.com/office/drawing/2014/main" id="{F6BC7420-4FB9-478F-A35B-2F18FF02B3B1}"/>
                  </a:ext>
                </a:extLst>
              </p:cNvPr>
              <p:cNvSpPr/>
              <p:nvPr/>
            </p:nvSpPr>
            <p:spPr>
              <a:xfrm>
                <a:off x="1049183" y="4874827"/>
                <a:ext cx="5407002" cy="1282081"/>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2" name="TextBox 71">
                <a:extLst>
                  <a:ext uri="{FF2B5EF4-FFF2-40B4-BE49-F238E27FC236}">
                    <a16:creationId xmlns:a16="http://schemas.microsoft.com/office/drawing/2014/main" id="{2070922A-DDB7-407F-BDAE-D5862C644F18}"/>
                  </a:ext>
                </a:extLst>
              </p:cNvPr>
              <p:cNvSpPr txBox="1"/>
              <p:nvPr/>
            </p:nvSpPr>
            <p:spPr>
              <a:xfrm>
                <a:off x="1331306" y="4930460"/>
                <a:ext cx="4877661" cy="1140369"/>
              </a:xfrm>
              <a:prstGeom prst="rect">
                <a:avLst/>
              </a:prstGeom>
              <a:solidFill>
                <a:schemeClr val="bg1"/>
              </a:solidFill>
            </p:spPr>
            <p:txBody>
              <a:bodyPr wrap="square">
                <a:spAutoFit/>
              </a:bodyPr>
              <a:lstStyle/>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What is a HIP?</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HIP Categories</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Partnership</a:t>
                </a:r>
              </a:p>
            </p:txBody>
          </p:sp>
        </p:grpSp>
      </p:grpSp>
    </p:spTree>
    <p:extLst>
      <p:ext uri="{BB962C8B-B14F-4D97-AF65-F5344CB8AC3E}">
        <p14:creationId xmlns:p14="http://schemas.microsoft.com/office/powerpoint/2010/main" val="3967682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Isosceles Triangle 31">
            <a:extLst>
              <a:ext uri="{FF2B5EF4-FFF2-40B4-BE49-F238E27FC236}">
                <a16:creationId xmlns:a16="http://schemas.microsoft.com/office/drawing/2014/main" id="{2CDBAC5A-3BC8-4E05-B334-5166C5276BC5}"/>
              </a:ext>
            </a:extLst>
          </p:cNvPr>
          <p:cNvSpPr/>
          <p:nvPr/>
        </p:nvSpPr>
        <p:spPr>
          <a:xfrm flipV="1">
            <a:off x="-11461" y="-2"/>
            <a:ext cx="18257632" cy="3532692"/>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03</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F3E04B79-77ED-45DD-80E4-2FDC27E97AC1}"/>
              </a:ext>
            </a:extLst>
          </p:cNvPr>
          <p:cNvGrpSpPr/>
          <p:nvPr/>
        </p:nvGrpSpPr>
        <p:grpSpPr>
          <a:xfrm>
            <a:off x="12225505" y="3501298"/>
            <a:ext cx="3137126" cy="4461554"/>
            <a:chOff x="1492848" y="3603378"/>
            <a:chExt cx="3137126" cy="4461554"/>
          </a:xfrm>
        </p:grpSpPr>
        <p:grpSp>
          <p:nvGrpSpPr>
            <p:cNvPr id="44" name="Group 43">
              <a:extLst>
                <a:ext uri="{FF2B5EF4-FFF2-40B4-BE49-F238E27FC236}">
                  <a16:creationId xmlns:a16="http://schemas.microsoft.com/office/drawing/2014/main" id="{7422113A-FCAA-416C-A2C4-62B97845FC58}"/>
                </a:ext>
              </a:extLst>
            </p:cNvPr>
            <p:cNvGrpSpPr/>
            <p:nvPr/>
          </p:nvGrpSpPr>
          <p:grpSpPr>
            <a:xfrm>
              <a:off x="1655854" y="3603378"/>
              <a:ext cx="2811114" cy="2739426"/>
              <a:chOff x="15467783" y="1600784"/>
              <a:chExt cx="1283865" cy="1314016"/>
            </a:xfrm>
            <a:solidFill>
              <a:srgbClr val="6E81AE"/>
            </a:solidFill>
          </p:grpSpPr>
          <p:grpSp>
            <p:nvGrpSpPr>
              <p:cNvPr id="45" name="Group 12">
                <a:extLst>
                  <a:ext uri="{FF2B5EF4-FFF2-40B4-BE49-F238E27FC236}">
                    <a16:creationId xmlns:a16="http://schemas.microsoft.com/office/drawing/2014/main" id="{513FBB72-ED60-4CB4-A54A-069F7AE25D0E}"/>
                  </a:ext>
                </a:extLst>
              </p:cNvPr>
              <p:cNvGrpSpPr/>
              <p:nvPr/>
            </p:nvGrpSpPr>
            <p:grpSpPr>
              <a:xfrm>
                <a:off x="15467783" y="1600784"/>
                <a:ext cx="1283865" cy="1314016"/>
                <a:chOff x="-379225" y="279432"/>
                <a:chExt cx="6321665" cy="6775203"/>
              </a:xfrm>
              <a:grpFill/>
            </p:grpSpPr>
            <p:sp>
              <p:nvSpPr>
                <p:cNvPr id="52" name="Freeform 13">
                  <a:extLst>
                    <a:ext uri="{FF2B5EF4-FFF2-40B4-BE49-F238E27FC236}">
                      <a16:creationId xmlns:a16="http://schemas.microsoft.com/office/drawing/2014/main" id="{9062B11A-4CE2-4AF0-8ACA-9A4007E75657}"/>
                    </a:ext>
                  </a:extLst>
                </p:cNvPr>
                <p:cNvSpPr/>
                <p:nvPr/>
              </p:nvSpPr>
              <p:spPr>
                <a:xfrm>
                  <a:off x="-379225" y="279432"/>
                  <a:ext cx="6321665" cy="677520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D013E"/>
                </a:solidFill>
                <a:ln>
                  <a:solidFill>
                    <a:srgbClr val="AD013E"/>
                  </a:solidFill>
                </a:ln>
              </p:spPr>
            </p:sp>
          </p:grpSp>
          <p:pic>
            <p:nvPicPr>
              <p:cNvPr id="51" name="Graphic 50" descr="Paper with solid fill">
                <a:extLst>
                  <a:ext uri="{FF2B5EF4-FFF2-40B4-BE49-F238E27FC236}">
                    <a16:creationId xmlns:a16="http://schemas.microsoft.com/office/drawing/2014/main" id="{E783C69B-66B5-4A4F-AF5F-487CA0A24C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666356" y="1767303"/>
                <a:ext cx="914400" cy="914400"/>
              </a:xfrm>
              <a:prstGeom prst="rect">
                <a:avLst/>
              </a:prstGeom>
            </p:spPr>
          </p:pic>
        </p:grpSp>
        <p:sp>
          <p:nvSpPr>
            <p:cNvPr id="72" name="TextBox 8">
              <a:extLst>
                <a:ext uri="{FF2B5EF4-FFF2-40B4-BE49-F238E27FC236}">
                  <a16:creationId xmlns:a16="http://schemas.microsoft.com/office/drawing/2014/main" id="{253B9F58-C99D-4A43-9335-D7CE755D8B01}"/>
                </a:ext>
              </a:extLst>
            </p:cNvPr>
            <p:cNvSpPr txBox="1"/>
            <p:nvPr/>
          </p:nvSpPr>
          <p:spPr>
            <a:xfrm>
              <a:off x="1492848" y="6525600"/>
              <a:ext cx="3137126"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Documented in an easy-to-use format</a:t>
              </a:r>
            </a:p>
          </p:txBody>
        </p:sp>
      </p:grpSp>
      <p:grpSp>
        <p:nvGrpSpPr>
          <p:cNvPr id="5" name="Group 4">
            <a:extLst>
              <a:ext uri="{FF2B5EF4-FFF2-40B4-BE49-F238E27FC236}">
                <a16:creationId xmlns:a16="http://schemas.microsoft.com/office/drawing/2014/main" id="{3A956DC1-6D5C-47F9-909F-B44FDAFCA129}"/>
              </a:ext>
            </a:extLst>
          </p:cNvPr>
          <p:cNvGrpSpPr/>
          <p:nvPr/>
        </p:nvGrpSpPr>
        <p:grpSpPr>
          <a:xfrm>
            <a:off x="2421079" y="3501297"/>
            <a:ext cx="3804423" cy="4419319"/>
            <a:chOff x="12457646" y="3356648"/>
            <a:chExt cx="3804423" cy="4543998"/>
          </a:xfrm>
        </p:grpSpPr>
        <p:grpSp>
          <p:nvGrpSpPr>
            <p:cNvPr id="57" name="Group 56">
              <a:extLst>
                <a:ext uri="{FF2B5EF4-FFF2-40B4-BE49-F238E27FC236}">
                  <a16:creationId xmlns:a16="http://schemas.microsoft.com/office/drawing/2014/main" id="{B0CEE351-3612-479F-99F2-4E353EA552A9}"/>
                </a:ext>
              </a:extLst>
            </p:cNvPr>
            <p:cNvGrpSpPr/>
            <p:nvPr/>
          </p:nvGrpSpPr>
          <p:grpSpPr>
            <a:xfrm>
              <a:off x="12954301" y="3356648"/>
              <a:ext cx="2811114" cy="2816709"/>
              <a:chOff x="1962920" y="6199788"/>
              <a:chExt cx="1341594" cy="1331950"/>
            </a:xfrm>
          </p:grpSpPr>
          <p:grpSp>
            <p:nvGrpSpPr>
              <p:cNvPr id="69" name="Group 20">
                <a:extLst>
                  <a:ext uri="{FF2B5EF4-FFF2-40B4-BE49-F238E27FC236}">
                    <a16:creationId xmlns:a16="http://schemas.microsoft.com/office/drawing/2014/main" id="{B57FFCDC-79C3-41FB-81FE-CEAD5014F6F5}"/>
                  </a:ext>
                </a:extLst>
              </p:cNvPr>
              <p:cNvGrpSpPr/>
              <p:nvPr/>
            </p:nvGrpSpPr>
            <p:grpSpPr>
              <a:xfrm>
                <a:off x="1962920" y="6199788"/>
                <a:ext cx="1341594" cy="1331950"/>
                <a:chOff x="-214389" y="-205320"/>
                <a:chExt cx="6605920" cy="6815114"/>
              </a:xfrm>
            </p:grpSpPr>
            <p:sp>
              <p:nvSpPr>
                <p:cNvPr id="71" name="Freeform 21">
                  <a:extLst>
                    <a:ext uri="{FF2B5EF4-FFF2-40B4-BE49-F238E27FC236}">
                      <a16:creationId xmlns:a16="http://schemas.microsoft.com/office/drawing/2014/main" id="{C110FC54-B549-4986-A8B0-4D5A89FC59C6}"/>
                    </a:ext>
                  </a:extLst>
                </p:cNvPr>
                <p:cNvSpPr/>
                <p:nvPr/>
              </p:nvSpPr>
              <p:spPr>
                <a:xfrm>
                  <a:off x="-214389" y="-205320"/>
                  <a:ext cx="6605920" cy="681511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D013E"/>
                </a:solidFill>
                <a:ln>
                  <a:solidFill>
                    <a:srgbClr val="AD013E"/>
                  </a:solidFill>
                </a:ln>
              </p:spPr>
            </p:sp>
          </p:grpSp>
          <p:pic>
            <p:nvPicPr>
              <p:cNvPr id="70" name="Graphic 69" descr="Magnifying glass with solid fill">
                <a:extLst>
                  <a:ext uri="{FF2B5EF4-FFF2-40B4-BE49-F238E27FC236}">
                    <a16:creationId xmlns:a16="http://schemas.microsoft.com/office/drawing/2014/main" id="{F1A0B956-8B67-4FE8-AB9A-76019802CA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22934" y="6444222"/>
                <a:ext cx="914400" cy="914400"/>
              </a:xfrm>
              <a:prstGeom prst="rect">
                <a:avLst/>
              </a:prstGeom>
            </p:spPr>
          </p:pic>
        </p:grpSp>
        <p:sp>
          <p:nvSpPr>
            <p:cNvPr id="74" name="TextBox 23">
              <a:extLst>
                <a:ext uri="{FF2B5EF4-FFF2-40B4-BE49-F238E27FC236}">
                  <a16:creationId xmlns:a16="http://schemas.microsoft.com/office/drawing/2014/main" id="{706248F4-9D1E-4820-804C-74676FEF7415}"/>
                </a:ext>
              </a:extLst>
            </p:cNvPr>
            <p:cNvSpPr txBox="1"/>
            <p:nvPr/>
          </p:nvSpPr>
          <p:spPr>
            <a:xfrm>
              <a:off x="12457646" y="6361314"/>
              <a:ext cx="3804423"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Evidence-based family planning practices</a:t>
              </a:r>
            </a:p>
          </p:txBody>
        </p:sp>
      </p:grpSp>
      <p:grpSp>
        <p:nvGrpSpPr>
          <p:cNvPr id="3" name="Group 2">
            <a:extLst>
              <a:ext uri="{FF2B5EF4-FFF2-40B4-BE49-F238E27FC236}">
                <a16:creationId xmlns:a16="http://schemas.microsoft.com/office/drawing/2014/main" id="{C0CBEB3A-4D18-4FB5-BFE7-E34F5071FB29}"/>
              </a:ext>
            </a:extLst>
          </p:cNvPr>
          <p:cNvGrpSpPr/>
          <p:nvPr/>
        </p:nvGrpSpPr>
        <p:grpSpPr>
          <a:xfrm>
            <a:off x="7241788" y="3501297"/>
            <a:ext cx="3804423" cy="4440438"/>
            <a:chOff x="7079406" y="3371205"/>
            <a:chExt cx="3804423" cy="4440438"/>
          </a:xfrm>
        </p:grpSpPr>
        <p:sp>
          <p:nvSpPr>
            <p:cNvPr id="73" name="TextBox 24">
              <a:extLst>
                <a:ext uri="{FF2B5EF4-FFF2-40B4-BE49-F238E27FC236}">
                  <a16:creationId xmlns:a16="http://schemas.microsoft.com/office/drawing/2014/main" id="{24346352-9516-4B54-A9CB-E98C0AF49DEB}"/>
                </a:ext>
              </a:extLst>
            </p:cNvPr>
            <p:cNvSpPr txBox="1"/>
            <p:nvPr/>
          </p:nvSpPr>
          <p:spPr>
            <a:xfrm>
              <a:off x="7079406" y="6272311"/>
              <a:ext cx="3804423"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Vetted by experts against specific criteria</a:t>
              </a:r>
            </a:p>
          </p:txBody>
        </p:sp>
        <p:grpSp>
          <p:nvGrpSpPr>
            <p:cNvPr id="53" name="Group 52">
              <a:extLst>
                <a:ext uri="{FF2B5EF4-FFF2-40B4-BE49-F238E27FC236}">
                  <a16:creationId xmlns:a16="http://schemas.microsoft.com/office/drawing/2014/main" id="{B9802E30-A487-4DB4-987C-8A7BE7619AD1}"/>
                </a:ext>
              </a:extLst>
            </p:cNvPr>
            <p:cNvGrpSpPr/>
            <p:nvPr/>
          </p:nvGrpSpPr>
          <p:grpSpPr>
            <a:xfrm>
              <a:off x="7582331" y="3371205"/>
              <a:ext cx="2798571" cy="2739424"/>
              <a:chOff x="7063514" y="4045443"/>
              <a:chExt cx="1289619" cy="1295405"/>
            </a:xfrm>
          </p:grpSpPr>
          <p:grpSp>
            <p:nvGrpSpPr>
              <p:cNvPr id="54" name="Group 16">
                <a:extLst>
                  <a:ext uri="{FF2B5EF4-FFF2-40B4-BE49-F238E27FC236}">
                    <a16:creationId xmlns:a16="http://schemas.microsoft.com/office/drawing/2014/main" id="{54BFB612-B371-4623-87F2-F224640D15FC}"/>
                  </a:ext>
                </a:extLst>
              </p:cNvPr>
              <p:cNvGrpSpPr/>
              <p:nvPr/>
            </p:nvGrpSpPr>
            <p:grpSpPr>
              <a:xfrm>
                <a:off x="7063514" y="4045443"/>
                <a:ext cx="1289619" cy="1295405"/>
                <a:chOff x="163740" y="-170097"/>
                <a:chExt cx="6321664" cy="6628118"/>
              </a:xfrm>
            </p:grpSpPr>
            <p:sp>
              <p:nvSpPr>
                <p:cNvPr id="56" name="Freeform 17">
                  <a:extLst>
                    <a:ext uri="{FF2B5EF4-FFF2-40B4-BE49-F238E27FC236}">
                      <a16:creationId xmlns:a16="http://schemas.microsoft.com/office/drawing/2014/main" id="{8A5128DA-DFC3-4AD0-8EC1-D6AD780587F0}"/>
                    </a:ext>
                  </a:extLst>
                </p:cNvPr>
                <p:cNvSpPr/>
                <p:nvPr/>
              </p:nvSpPr>
              <p:spPr>
                <a:xfrm>
                  <a:off x="163740" y="-170097"/>
                  <a:ext cx="6321664" cy="662811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D013E"/>
                </a:solidFill>
                <a:ln>
                  <a:solidFill>
                    <a:srgbClr val="AD013E"/>
                  </a:solidFill>
                </a:ln>
              </p:spPr>
            </p:sp>
          </p:grpSp>
          <p:pic>
            <p:nvPicPr>
              <p:cNvPr id="55" name="Graphic 54" descr="Users with solid fill">
                <a:extLst>
                  <a:ext uri="{FF2B5EF4-FFF2-40B4-BE49-F238E27FC236}">
                    <a16:creationId xmlns:a16="http://schemas.microsoft.com/office/drawing/2014/main" id="{D8A26883-D16B-472C-BEEA-D323946813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87312" y="4172134"/>
                <a:ext cx="1042023" cy="1042023"/>
              </a:xfrm>
              <a:prstGeom prst="rect">
                <a:avLst/>
              </a:prstGeom>
            </p:spPr>
          </p:pic>
        </p:grpSp>
      </p:grpSp>
      <p:sp>
        <p:nvSpPr>
          <p:cNvPr id="10" name="TextBox 10"/>
          <p:cNvSpPr txBox="1"/>
          <p:nvPr/>
        </p:nvSpPr>
        <p:spPr>
          <a:xfrm>
            <a:off x="491571" y="230370"/>
            <a:ext cx="6747430"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High Impact Practices in Family Planning (HIPs) are…</a:t>
            </a:r>
          </a:p>
        </p:txBody>
      </p:sp>
      <p:sp>
        <p:nvSpPr>
          <p:cNvPr id="27" name="TextBox 23">
            <a:extLst>
              <a:ext uri="{FF2B5EF4-FFF2-40B4-BE49-F238E27FC236}">
                <a16:creationId xmlns:a16="http://schemas.microsoft.com/office/drawing/2014/main" id="{5FA20269-C54F-4E16-A6E4-598C427F7A3E}"/>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Leaders and Managers</a:t>
            </a:r>
          </a:p>
        </p:txBody>
      </p:sp>
    </p:spTree>
    <p:extLst>
      <p:ext uri="{BB962C8B-B14F-4D97-AF65-F5344CB8AC3E}">
        <p14:creationId xmlns:p14="http://schemas.microsoft.com/office/powerpoint/2010/main" val="142907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Isosceles Triangle 31">
            <a:extLst>
              <a:ext uri="{FF2B5EF4-FFF2-40B4-BE49-F238E27FC236}">
                <a16:creationId xmlns:a16="http://schemas.microsoft.com/office/drawing/2014/main" id="{2F0B6AB7-189E-4E26-944D-6CA25088C52F}"/>
              </a:ext>
            </a:extLst>
          </p:cNvPr>
          <p:cNvSpPr/>
          <p:nvPr/>
        </p:nvSpPr>
        <p:spPr>
          <a:xfrm flipV="1">
            <a:off x="-11461" y="-2"/>
            <a:ext cx="18257632" cy="3417440"/>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19" name="Group 18">
            <a:extLst>
              <a:ext uri="{FF2B5EF4-FFF2-40B4-BE49-F238E27FC236}">
                <a16:creationId xmlns:a16="http://schemas.microsoft.com/office/drawing/2014/main" id="{2AE79B01-E48B-495F-9272-69FBB75ABED6}"/>
              </a:ext>
            </a:extLst>
          </p:cNvPr>
          <p:cNvGrpSpPr/>
          <p:nvPr/>
        </p:nvGrpSpPr>
        <p:grpSpPr>
          <a:xfrm>
            <a:off x="612797" y="3662175"/>
            <a:ext cx="17052055" cy="3122373"/>
            <a:chOff x="612797" y="3662175"/>
            <a:chExt cx="17052055" cy="3122373"/>
          </a:xfrm>
        </p:grpSpPr>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gn="ctr">
                <a:lnSpc>
                  <a:spcPts val="2419"/>
                </a:lnSpc>
              </a:pPr>
              <a:r>
                <a:rPr lang="en-US" sz="2016" spc="120" dirty="0">
                  <a:solidFill>
                    <a:srgbClr val="FFFFFF"/>
                  </a:solidFill>
                  <a:latin typeface="Aileron Heavy Bold"/>
                </a:rPr>
                <a:t>PART </a:t>
              </a:r>
            </a:p>
          </p:txBody>
        </p:sp>
        <p:grpSp>
          <p:nvGrpSpPr>
            <p:cNvPr id="9" name="Group 8">
              <a:extLst>
                <a:ext uri="{FF2B5EF4-FFF2-40B4-BE49-F238E27FC236}">
                  <a16:creationId xmlns:a16="http://schemas.microsoft.com/office/drawing/2014/main" id="{EED9DC01-1117-4193-AA4F-013CFE438F8D}"/>
                </a:ext>
              </a:extLst>
            </p:cNvPr>
            <p:cNvGrpSpPr/>
            <p:nvPr/>
          </p:nvGrpSpPr>
          <p:grpSpPr>
            <a:xfrm>
              <a:off x="612797" y="3662175"/>
              <a:ext cx="5407002" cy="3122373"/>
              <a:chOff x="1683026" y="6185071"/>
              <a:chExt cx="5407002" cy="3122373"/>
            </a:xfrm>
          </p:grpSpPr>
          <p:grpSp>
            <p:nvGrpSpPr>
              <p:cNvPr id="8" name="Group 7">
                <a:extLst>
                  <a:ext uri="{FF2B5EF4-FFF2-40B4-BE49-F238E27FC236}">
                    <a16:creationId xmlns:a16="http://schemas.microsoft.com/office/drawing/2014/main" id="{5A186B3E-52DB-4A9A-8521-E89C42CF13FE}"/>
                  </a:ext>
                </a:extLst>
              </p:cNvPr>
              <p:cNvGrpSpPr/>
              <p:nvPr/>
            </p:nvGrpSpPr>
            <p:grpSpPr>
              <a:xfrm>
                <a:off x="1683026" y="6185071"/>
                <a:ext cx="5407002" cy="3122373"/>
                <a:chOff x="1683026" y="3850209"/>
                <a:chExt cx="5407002" cy="3122373"/>
              </a:xfrm>
            </p:grpSpPr>
            <p:sp>
              <p:nvSpPr>
                <p:cNvPr id="7" name="Rectangle 6">
                  <a:extLst>
                    <a:ext uri="{FF2B5EF4-FFF2-40B4-BE49-F238E27FC236}">
                      <a16:creationId xmlns:a16="http://schemas.microsoft.com/office/drawing/2014/main" id="{4B205742-5D41-4E01-8011-68CEA50C6C85}"/>
                    </a:ext>
                  </a:extLst>
                </p:cNvPr>
                <p:cNvSpPr/>
                <p:nvPr/>
              </p:nvSpPr>
              <p:spPr>
                <a:xfrm>
                  <a:off x="1683026" y="4706249"/>
                  <a:ext cx="5407002" cy="2266333"/>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68D92659-FD51-4D74-A339-0F115AC2478D}"/>
                    </a:ext>
                  </a:extLst>
                </p:cNvPr>
                <p:cNvGrpSpPr/>
                <p:nvPr/>
              </p:nvGrpSpPr>
              <p:grpSpPr>
                <a:xfrm>
                  <a:off x="1683026" y="3850209"/>
                  <a:ext cx="5407002" cy="799067"/>
                  <a:chOff x="9421078" y="7042807"/>
                  <a:chExt cx="4937538" cy="799067"/>
                </a:xfrm>
              </p:grpSpPr>
              <p:sp>
                <p:nvSpPr>
                  <p:cNvPr id="4" name="Rectangle 3">
                    <a:extLst>
                      <a:ext uri="{FF2B5EF4-FFF2-40B4-BE49-F238E27FC236}">
                        <a16:creationId xmlns:a16="http://schemas.microsoft.com/office/drawing/2014/main" id="{7C76D893-3609-4743-BEFA-A8DCE48762FB}"/>
                      </a:ext>
                    </a:extLst>
                  </p:cNvPr>
                  <p:cNvSpPr/>
                  <p:nvPr/>
                </p:nvSpPr>
                <p:spPr>
                  <a:xfrm>
                    <a:off x="9421078" y="7042807"/>
                    <a:ext cx="4937538" cy="799067"/>
                  </a:xfrm>
                  <a:prstGeom prst="rect">
                    <a:avLst/>
                  </a:pr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12">
                    <a:extLst>
                      <a:ext uri="{FF2B5EF4-FFF2-40B4-BE49-F238E27FC236}">
                        <a16:creationId xmlns:a16="http://schemas.microsoft.com/office/drawing/2014/main" id="{14E6A2AA-A779-4EB7-97A7-06200424DF6F}"/>
                      </a:ext>
                    </a:extLst>
                  </p:cNvPr>
                  <p:cNvSpPr txBox="1"/>
                  <p:nvPr/>
                </p:nvSpPr>
                <p:spPr>
                  <a:xfrm>
                    <a:off x="9844565" y="7236165"/>
                    <a:ext cx="4090561" cy="447238"/>
                  </a:xfrm>
                  <a:prstGeom prst="rect">
                    <a:avLst/>
                  </a:prstGeom>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Enabling Environment</a:t>
                    </a:r>
                  </a:p>
                </p:txBody>
              </p:sp>
            </p:grpSp>
          </p:grpSp>
          <p:sp>
            <p:nvSpPr>
              <p:cNvPr id="30" name="TextBox 12">
                <a:extLst>
                  <a:ext uri="{FF2B5EF4-FFF2-40B4-BE49-F238E27FC236}">
                    <a16:creationId xmlns:a16="http://schemas.microsoft.com/office/drawing/2014/main" id="{1ECE09D0-E266-4538-BD48-18D00FC6A78A}"/>
                  </a:ext>
                </a:extLst>
              </p:cNvPr>
              <p:cNvSpPr txBox="1"/>
              <p:nvPr/>
            </p:nvSpPr>
            <p:spPr>
              <a:xfrm>
                <a:off x="2123076" y="7127832"/>
                <a:ext cx="4526899" cy="1907573"/>
              </a:xfrm>
              <a:prstGeom prst="rect">
                <a:avLst/>
              </a:prstGeom>
            </p:spPr>
            <p:txBody>
              <a:bodyPr wrap="square" lIns="0" tIns="0" rIns="0" bIns="0" rtlCol="0" anchor="t">
                <a:spAutoFit/>
              </a:bodyPr>
              <a:lstStyle/>
              <a:p>
                <a:pPr algn="ctr">
                  <a:lnSpc>
                    <a:spcPts val="3845"/>
                  </a:lnSpc>
                  <a:spcBef>
                    <a:spcPct val="0"/>
                  </a:spcBef>
                </a:pPr>
                <a:r>
                  <a:rPr lang="en-US" sz="2500" dirty="0">
                    <a:solidFill>
                      <a:schemeClr val="bg1"/>
                    </a:solidFill>
                    <a:latin typeface="Arial" panose="020B0604020202020204" pitchFamily="34" charset="0"/>
                    <a:cs typeface="Arial" panose="020B0604020202020204" pitchFamily="34" charset="0"/>
                  </a:rPr>
                  <a:t>Address systemic barriers that affect an individual’s ability to access family planning information &amp; services. 6 briefs</a:t>
                </a:r>
              </a:p>
            </p:txBody>
          </p:sp>
        </p:grpSp>
        <p:grpSp>
          <p:nvGrpSpPr>
            <p:cNvPr id="14" name="Group 13">
              <a:extLst>
                <a:ext uri="{FF2B5EF4-FFF2-40B4-BE49-F238E27FC236}">
                  <a16:creationId xmlns:a16="http://schemas.microsoft.com/office/drawing/2014/main" id="{AD4805A7-B4FC-4163-8B64-5C0108DA7C5C}"/>
                </a:ext>
              </a:extLst>
            </p:cNvPr>
            <p:cNvGrpSpPr/>
            <p:nvPr/>
          </p:nvGrpSpPr>
          <p:grpSpPr>
            <a:xfrm>
              <a:off x="6360304" y="3662175"/>
              <a:ext cx="5228424" cy="3122373"/>
              <a:chOff x="6914174" y="4176150"/>
              <a:chExt cx="5228424" cy="3122373"/>
            </a:xfrm>
          </p:grpSpPr>
          <p:grpSp>
            <p:nvGrpSpPr>
              <p:cNvPr id="34" name="Group 33">
                <a:extLst>
                  <a:ext uri="{FF2B5EF4-FFF2-40B4-BE49-F238E27FC236}">
                    <a16:creationId xmlns:a16="http://schemas.microsoft.com/office/drawing/2014/main" id="{2CDAEDD2-9D3F-454D-B358-1F760EEE8488}"/>
                  </a:ext>
                </a:extLst>
              </p:cNvPr>
              <p:cNvGrpSpPr/>
              <p:nvPr/>
            </p:nvGrpSpPr>
            <p:grpSpPr>
              <a:xfrm>
                <a:off x="6914174" y="4176150"/>
                <a:ext cx="5228424" cy="799067"/>
                <a:chOff x="9421078" y="7042807"/>
                <a:chExt cx="4774466" cy="799067"/>
              </a:xfrm>
              <a:solidFill>
                <a:srgbClr val="054A8E"/>
              </a:solidFill>
            </p:grpSpPr>
            <p:sp>
              <p:nvSpPr>
                <p:cNvPr id="35" name="Rectangle 34">
                  <a:extLst>
                    <a:ext uri="{FF2B5EF4-FFF2-40B4-BE49-F238E27FC236}">
                      <a16:creationId xmlns:a16="http://schemas.microsoft.com/office/drawing/2014/main" id="{E0C4D4F8-9DA8-479A-B120-1696C7E23C4B}"/>
                    </a:ext>
                  </a:extLst>
                </p:cNvPr>
                <p:cNvSpPr/>
                <p:nvPr/>
              </p:nvSpPr>
              <p:spPr>
                <a:xfrm>
                  <a:off x="9421078" y="7042807"/>
                  <a:ext cx="4774466" cy="799067"/>
                </a:xfrm>
                <a:prstGeom prst="rect">
                  <a:avLst/>
                </a:prstGeom>
                <a:grp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12">
                  <a:extLst>
                    <a:ext uri="{FF2B5EF4-FFF2-40B4-BE49-F238E27FC236}">
                      <a16:creationId xmlns:a16="http://schemas.microsoft.com/office/drawing/2014/main" id="{5F587D6A-0D57-4C5C-96F0-50E598E67123}"/>
                    </a:ext>
                  </a:extLst>
                </p:cNvPr>
                <p:cNvSpPr txBox="1"/>
                <p:nvPr/>
              </p:nvSpPr>
              <p:spPr>
                <a:xfrm>
                  <a:off x="9887427" y="7235775"/>
                  <a:ext cx="3733800" cy="445635"/>
                </a:xfrm>
                <a:prstGeom prst="rect">
                  <a:avLst/>
                </a:prstGeom>
                <a:grpFill/>
                <a:ln>
                  <a:solidFill>
                    <a:srgbClr val="054A8E"/>
                  </a:solidFill>
                </a:ln>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Service Delivery</a:t>
                  </a:r>
                </a:p>
              </p:txBody>
            </p:sp>
          </p:grpSp>
          <p:sp>
            <p:nvSpPr>
              <p:cNvPr id="61" name="Rectangle 60">
                <a:extLst>
                  <a:ext uri="{FF2B5EF4-FFF2-40B4-BE49-F238E27FC236}">
                    <a16:creationId xmlns:a16="http://schemas.microsoft.com/office/drawing/2014/main" id="{E06C4E27-CF4E-47FD-B5C4-82D398A01E3B}"/>
                  </a:ext>
                </a:extLst>
              </p:cNvPr>
              <p:cNvSpPr/>
              <p:nvPr/>
            </p:nvSpPr>
            <p:spPr>
              <a:xfrm>
                <a:off x="6914174" y="5032190"/>
                <a:ext cx="5228424" cy="2266333"/>
              </a:xfrm>
              <a:prstGeom prst="rect">
                <a:avLst/>
              </a:prstGeom>
              <a:solidFill>
                <a:srgbClr val="6E81AE"/>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12">
                <a:extLst>
                  <a:ext uri="{FF2B5EF4-FFF2-40B4-BE49-F238E27FC236}">
                    <a16:creationId xmlns:a16="http://schemas.microsoft.com/office/drawing/2014/main" id="{5192566C-9DB3-4923-941D-73D7D734823D}"/>
                  </a:ext>
                </a:extLst>
              </p:cNvPr>
              <p:cNvSpPr txBox="1"/>
              <p:nvPr/>
            </p:nvSpPr>
            <p:spPr>
              <a:xfrm>
                <a:off x="7264936" y="5097228"/>
                <a:ext cx="4526899" cy="1907573"/>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Improve the availability, accessibility, acceptability, and quality of family planning services. 8 briefs</a:t>
                </a:r>
                <a:endParaRPr lang="en-US" sz="2500" dirty="0">
                  <a:solidFill>
                    <a:schemeClr val="bg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0200D549-05CE-47FF-B5EB-1A9CFA9BD1D9}"/>
                </a:ext>
              </a:extLst>
            </p:cNvPr>
            <p:cNvGrpSpPr/>
            <p:nvPr/>
          </p:nvGrpSpPr>
          <p:grpSpPr>
            <a:xfrm>
              <a:off x="11929233" y="3663327"/>
              <a:ext cx="5735619" cy="3080592"/>
              <a:chOff x="11965436" y="4121436"/>
              <a:chExt cx="5735619" cy="3080592"/>
            </a:xfrm>
          </p:grpSpPr>
          <p:grpSp>
            <p:nvGrpSpPr>
              <p:cNvPr id="16" name="Group 15">
                <a:extLst>
                  <a:ext uri="{FF2B5EF4-FFF2-40B4-BE49-F238E27FC236}">
                    <a16:creationId xmlns:a16="http://schemas.microsoft.com/office/drawing/2014/main" id="{6D14FCBE-B8E3-40C8-9A86-EAC61F4D327F}"/>
                  </a:ext>
                </a:extLst>
              </p:cNvPr>
              <p:cNvGrpSpPr/>
              <p:nvPr/>
            </p:nvGrpSpPr>
            <p:grpSpPr>
              <a:xfrm>
                <a:off x="11984969" y="4121436"/>
                <a:ext cx="5690234" cy="799067"/>
                <a:chOff x="14020800" y="5363309"/>
                <a:chExt cx="4447322" cy="1351941"/>
              </a:xfrm>
            </p:grpSpPr>
            <p:sp>
              <p:nvSpPr>
                <p:cNvPr id="38" name="Rectangle 37">
                  <a:extLst>
                    <a:ext uri="{FF2B5EF4-FFF2-40B4-BE49-F238E27FC236}">
                      <a16:creationId xmlns:a16="http://schemas.microsoft.com/office/drawing/2014/main" id="{BF6CE221-8509-40D2-9D05-9A89F32D3ABB}"/>
                    </a:ext>
                  </a:extLst>
                </p:cNvPr>
                <p:cNvSpPr/>
                <p:nvPr/>
              </p:nvSpPr>
              <p:spPr>
                <a:xfrm>
                  <a:off x="14020800" y="5363309"/>
                  <a:ext cx="4447322" cy="1351941"/>
                </a:xfrm>
                <a:prstGeom prst="rect">
                  <a:avLst/>
                </a:prstGeom>
                <a:solidFill>
                  <a:srgbClr val="0F8F73"/>
                </a:solidFill>
                <a:ln>
                  <a:solidFill>
                    <a:srgbClr val="0F8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12">
                  <a:extLst>
                    <a:ext uri="{FF2B5EF4-FFF2-40B4-BE49-F238E27FC236}">
                      <a16:creationId xmlns:a16="http://schemas.microsoft.com/office/drawing/2014/main" id="{5EAC4BD4-4820-4226-91B8-EF8A02533E18}"/>
                    </a:ext>
                  </a:extLst>
                </p:cNvPr>
                <p:cNvSpPr txBox="1"/>
                <p:nvPr/>
              </p:nvSpPr>
              <p:spPr>
                <a:xfrm>
                  <a:off x="14325567" y="5644144"/>
                  <a:ext cx="3852139" cy="756682"/>
                </a:xfrm>
                <a:prstGeom prst="rect">
                  <a:avLst/>
                </a:prstGeom>
                <a:solidFill>
                  <a:srgbClr val="0F8F73"/>
                </a:solidFill>
                <a:ln>
                  <a:solidFill>
                    <a:srgbClr val="0F8F73"/>
                  </a:solidFill>
                </a:ln>
              </p:spPr>
              <p:txBody>
                <a:bodyPr wrap="square" lIns="0" tIns="0" rIns="0" bIns="0" rtlCol="0" anchor="t">
                  <a:spAutoFit/>
                </a:bodyPr>
                <a:lstStyle/>
                <a:p>
                  <a:pPr algn="ctr">
                    <a:lnSpc>
                      <a:spcPts val="3845"/>
                    </a:lnSpc>
                    <a:spcBef>
                      <a:spcPct val="0"/>
                    </a:spcBef>
                  </a:pPr>
                  <a:r>
                    <a:rPr lang="en-US" sz="2700" b="1" dirty="0">
                      <a:solidFill>
                        <a:schemeClr val="bg1"/>
                      </a:solidFill>
                      <a:latin typeface="Arial" panose="020B0604020202020204" pitchFamily="34" charset="0"/>
                      <a:cs typeface="Arial" panose="020B0604020202020204" pitchFamily="34" charset="0"/>
                    </a:rPr>
                    <a:t>Social and Behavioral Change</a:t>
                  </a:r>
                </a:p>
              </p:txBody>
            </p:sp>
          </p:grpSp>
          <p:sp>
            <p:nvSpPr>
              <p:cNvPr id="63" name="Rectangle 62">
                <a:extLst>
                  <a:ext uri="{FF2B5EF4-FFF2-40B4-BE49-F238E27FC236}">
                    <a16:creationId xmlns:a16="http://schemas.microsoft.com/office/drawing/2014/main" id="{2294F186-A78F-4399-8F3D-77AE8B3B6657}"/>
                  </a:ext>
                </a:extLst>
              </p:cNvPr>
              <p:cNvSpPr/>
              <p:nvPr/>
            </p:nvSpPr>
            <p:spPr>
              <a:xfrm>
                <a:off x="11994150" y="4982970"/>
                <a:ext cx="5675191" cy="2219058"/>
              </a:xfrm>
              <a:prstGeom prst="rect">
                <a:avLst/>
              </a:prstGeom>
              <a:solidFill>
                <a:srgbClr val="6BBB99"/>
              </a:solidFill>
              <a:ln>
                <a:solidFill>
                  <a:srgbClr val="6BB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12">
                <a:extLst>
                  <a:ext uri="{FF2B5EF4-FFF2-40B4-BE49-F238E27FC236}">
                    <a16:creationId xmlns:a16="http://schemas.microsoft.com/office/drawing/2014/main" id="{170FDB7D-F254-4B52-A416-DF32A7B1ED9B}"/>
                  </a:ext>
                </a:extLst>
              </p:cNvPr>
              <p:cNvSpPr txBox="1"/>
              <p:nvPr/>
            </p:nvSpPr>
            <p:spPr>
              <a:xfrm>
                <a:off x="11965436" y="5142270"/>
                <a:ext cx="5735619" cy="1900457"/>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Influence knowledge, beliefs, behaviors, and social norms associated with family planning. </a:t>
                </a:r>
              </a:p>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3 briefs</a:t>
                </a:r>
                <a:endParaRPr lang="en-US" sz="2500" dirty="0">
                  <a:solidFill>
                    <a:schemeClr val="bg1"/>
                  </a:solidFill>
                  <a:latin typeface="Arial" panose="020B0604020202020204" pitchFamily="34" charset="0"/>
                  <a:cs typeface="Arial" panose="020B0604020202020204" pitchFamily="34" charset="0"/>
                </a:endParaRPr>
              </a:p>
            </p:txBody>
          </p:sp>
        </p:grpSp>
      </p:gr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04</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63A23F2B-F73A-4A5C-8CBD-A132240A693D}"/>
              </a:ext>
            </a:extLst>
          </p:cNvPr>
          <p:cNvGrpSpPr/>
          <p:nvPr/>
        </p:nvGrpSpPr>
        <p:grpSpPr>
          <a:xfrm>
            <a:off x="612797" y="7029284"/>
            <a:ext cx="17052055" cy="1585041"/>
            <a:chOff x="606934" y="7081061"/>
            <a:chExt cx="16988517" cy="1585041"/>
          </a:xfrm>
        </p:grpSpPr>
        <p:sp>
          <p:nvSpPr>
            <p:cNvPr id="47" name="Rectangle 46">
              <a:extLst>
                <a:ext uri="{FF2B5EF4-FFF2-40B4-BE49-F238E27FC236}">
                  <a16:creationId xmlns:a16="http://schemas.microsoft.com/office/drawing/2014/main" id="{6FDF6589-761B-4E8D-BE73-F462220C2060}"/>
                </a:ext>
              </a:extLst>
            </p:cNvPr>
            <p:cNvSpPr/>
            <p:nvPr/>
          </p:nvSpPr>
          <p:spPr>
            <a:xfrm>
              <a:off x="606934" y="7607686"/>
              <a:ext cx="16988515" cy="1058416"/>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endParaRPr lang="en-US" sz="2500" dirty="0">
                <a:solidFill>
                  <a:schemeClr val="tx1"/>
                </a:solidFill>
                <a:latin typeface="Arial" panose="020B0604020202020204" pitchFamily="34" charset="0"/>
                <a:cs typeface="Arial" panose="020B0604020202020204" pitchFamily="34" charset="0"/>
              </a:endParaRPr>
            </a:p>
          </p:txBody>
        </p:sp>
        <p:sp>
          <p:nvSpPr>
            <p:cNvPr id="44" name="TextBox 12">
              <a:extLst>
                <a:ext uri="{FF2B5EF4-FFF2-40B4-BE49-F238E27FC236}">
                  <a16:creationId xmlns:a16="http://schemas.microsoft.com/office/drawing/2014/main" id="{0C460584-DA0D-45EF-8F08-C6CE8D020C6A}"/>
                </a:ext>
              </a:extLst>
            </p:cNvPr>
            <p:cNvSpPr txBox="1"/>
            <p:nvPr/>
          </p:nvSpPr>
          <p:spPr>
            <a:xfrm>
              <a:off x="606935" y="7081061"/>
              <a:ext cx="16988516" cy="447238"/>
            </a:xfrm>
            <a:prstGeom prst="rect">
              <a:avLst/>
            </a:prstGeom>
            <a:solidFill>
              <a:srgbClr val="DD5D00"/>
            </a:solidFill>
            <a:ln>
              <a:solidFill>
                <a:srgbClr val="DD5D00"/>
              </a:solidFill>
            </a:ln>
          </p:spPr>
          <p:txBody>
            <a:bodyPr wrap="square" lIns="0" tIns="0" rIns="0" bIns="0" rtlCol="0" anchor="t">
              <a:spAutoFit/>
            </a:bodyPr>
            <a:lstStyle/>
            <a:p>
              <a:pPr algn="ctr">
                <a:lnSpc>
                  <a:spcPts val="3845"/>
                </a:lnSpc>
                <a:spcBef>
                  <a:spcPct val="0"/>
                </a:spcBef>
              </a:pPr>
              <a:r>
                <a:rPr lang="en-US" sz="2800" b="1" i="1" dirty="0">
                  <a:solidFill>
                    <a:schemeClr val="bg1"/>
                  </a:solidFill>
                  <a:latin typeface="Arial" panose="020B0604020202020204" pitchFamily="34" charset="0"/>
                  <a:cs typeface="Arial" panose="020B0604020202020204" pitchFamily="34" charset="0"/>
                </a:rPr>
                <a:t>Enhancements</a:t>
              </a:r>
              <a:endParaRPr lang="en-US" sz="2800"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EF399833-0727-43F7-986F-461165490193}"/>
                </a:ext>
              </a:extLst>
            </p:cNvPr>
            <p:cNvSpPr/>
            <p:nvPr/>
          </p:nvSpPr>
          <p:spPr>
            <a:xfrm>
              <a:off x="813756" y="7738034"/>
              <a:ext cx="16574870" cy="786972"/>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Approaches used in conjunction with HIPs to maximize the impact of HIP implementation or increase the reach. 4 briefs</a:t>
              </a:r>
              <a:endParaRPr lang="en-US" sz="2500" dirty="0">
                <a:solidFill>
                  <a:schemeClr val="bg1"/>
                </a:solidFill>
                <a:latin typeface="Arial" panose="020B0604020202020204" pitchFamily="34" charset="0"/>
                <a:cs typeface="Arial" panose="020B0604020202020204" pitchFamily="34" charset="0"/>
              </a:endParaRPr>
            </a:p>
          </p:txBody>
        </p:sp>
      </p:grpSp>
      <p:sp>
        <p:nvSpPr>
          <p:cNvPr id="10" name="TextBox 10"/>
          <p:cNvSpPr txBox="1"/>
          <p:nvPr/>
        </p:nvSpPr>
        <p:spPr>
          <a:xfrm>
            <a:off x="608803" y="429270"/>
            <a:ext cx="9678198" cy="1667123"/>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HIPs address the full spectrum of FP programming</a:t>
            </a:r>
          </a:p>
        </p:txBody>
      </p:sp>
      <p:sp>
        <p:nvSpPr>
          <p:cNvPr id="41" name="TextBox 23">
            <a:extLst>
              <a:ext uri="{FF2B5EF4-FFF2-40B4-BE49-F238E27FC236}">
                <a16:creationId xmlns:a16="http://schemas.microsoft.com/office/drawing/2014/main" id="{66ACA301-DC26-4293-A1B0-EC34F601297F}"/>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Leaders and Managers</a:t>
            </a:r>
          </a:p>
        </p:txBody>
      </p:sp>
    </p:spTree>
    <p:extLst>
      <p:ext uri="{BB962C8B-B14F-4D97-AF65-F5344CB8AC3E}">
        <p14:creationId xmlns:p14="http://schemas.microsoft.com/office/powerpoint/2010/main" val="229148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Isosceles Triangle 31">
            <a:extLst>
              <a:ext uri="{FF2B5EF4-FFF2-40B4-BE49-F238E27FC236}">
                <a16:creationId xmlns:a16="http://schemas.microsoft.com/office/drawing/2014/main" id="{1515E9C8-F13D-4368-B3EA-BE887F453F76}"/>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05</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B5E3833E-61A4-4057-9DCD-FAF471F68CFC}"/>
              </a:ext>
            </a:extLst>
          </p:cNvPr>
          <p:cNvSpPr txBox="1"/>
          <p:nvPr/>
        </p:nvSpPr>
        <p:spPr>
          <a:xfrm>
            <a:off x="612796" y="3899758"/>
            <a:ext cx="15465404" cy="4524315"/>
          </a:xfrm>
          <a:prstGeom prst="rect">
            <a:avLst/>
          </a:prstGeom>
          <a:noFill/>
        </p:spPr>
        <p:txBody>
          <a:bodyPr wrap="square">
            <a:spAutoFit/>
          </a:bodyPr>
          <a:lstStyle/>
          <a:p>
            <a:pPr marL="228600" indent="-50800">
              <a:lnSpc>
                <a:spcPct val="90000"/>
              </a:lnSpc>
              <a:buClr>
                <a:schemeClr val="dk1"/>
              </a:buClr>
              <a:buSzPts val="2800"/>
            </a:pPr>
            <a:r>
              <a:rPr lang="en-US" sz="4000" dirty="0">
                <a:highlight>
                  <a:srgbClr val="FFFFFF"/>
                </a:highlight>
                <a:latin typeface="Arial" panose="020B0604020202020204" pitchFamily="34" charset="0"/>
                <a:cs typeface="Arial" panose="020B0604020202020204" pitchFamily="34" charset="0"/>
              </a:rPr>
              <a:t>The </a:t>
            </a:r>
            <a:r>
              <a:rPr lang="en-US" sz="4000" b="1" dirty="0">
                <a:solidFill>
                  <a:srgbClr val="AD013E"/>
                </a:solidFill>
                <a:highlight>
                  <a:srgbClr val="FFFFFF"/>
                </a:highlight>
                <a:latin typeface="Arial" panose="020B0604020202020204" pitchFamily="34" charset="0"/>
                <a:cs typeface="Arial" panose="020B0604020202020204" pitchFamily="34" charset="0"/>
              </a:rPr>
              <a:t>Technical Advisory Group (TAG) </a:t>
            </a:r>
            <a:r>
              <a:rPr lang="en-US" sz="4000" dirty="0">
                <a:highlight>
                  <a:srgbClr val="FFFFFF"/>
                </a:highlight>
                <a:latin typeface="Arial" panose="020B0604020202020204" pitchFamily="34" charset="0"/>
                <a:cs typeface="Arial" panose="020B0604020202020204" pitchFamily="34" charset="0"/>
              </a:rPr>
              <a:t>is made up of 25 experts in family planning, including representatives from the co-sponsors.</a:t>
            </a:r>
            <a:endParaRPr lang="en-US" sz="4000" dirty="0">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r>
              <a:rPr lang="en-US" sz="4000" spc="-80" dirty="0">
                <a:highlight>
                  <a:srgbClr val="FFFFFF"/>
                </a:highlight>
                <a:latin typeface="Arial" panose="020B0604020202020204" pitchFamily="34" charset="0"/>
                <a:cs typeface="Arial" panose="020B0604020202020204" pitchFamily="34" charset="0"/>
              </a:rPr>
              <a:t>The </a:t>
            </a:r>
            <a:r>
              <a:rPr lang="en-US" sz="4000" b="1" spc="-80" dirty="0">
                <a:solidFill>
                  <a:srgbClr val="AD013E"/>
                </a:solidFill>
                <a:highlight>
                  <a:srgbClr val="FFFFFF"/>
                </a:highlight>
                <a:latin typeface="Arial" panose="020B0604020202020204" pitchFamily="34" charset="0"/>
                <a:cs typeface="Arial" panose="020B0604020202020204" pitchFamily="34" charset="0"/>
              </a:rPr>
              <a:t>Co-sponsors </a:t>
            </a:r>
            <a:r>
              <a:rPr lang="en-US" sz="4000" spc="-80" dirty="0">
                <a:highlight>
                  <a:srgbClr val="FFFFFF"/>
                </a:highlight>
                <a:latin typeface="Arial" panose="020B0604020202020204" pitchFamily="34" charset="0"/>
                <a:cs typeface="Arial" panose="020B0604020202020204" pitchFamily="34" charset="0"/>
              </a:rPr>
              <a:t>include the following organizations:</a:t>
            </a: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dirty="0">
              <a:highlight>
                <a:srgbClr val="FFFFFF"/>
              </a:highlight>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A0F11812-ACC6-4527-BFE4-B5F86917BDD5}"/>
              </a:ext>
            </a:extLst>
          </p:cNvPr>
          <p:cNvGrpSpPr/>
          <p:nvPr/>
        </p:nvGrpSpPr>
        <p:grpSpPr>
          <a:xfrm>
            <a:off x="711554" y="6942228"/>
            <a:ext cx="15366646" cy="1217297"/>
            <a:chOff x="542382" y="7729405"/>
            <a:chExt cx="17342388" cy="1323452"/>
          </a:xfrm>
        </p:grpSpPr>
        <p:pic>
          <p:nvPicPr>
            <p:cNvPr id="1026" name="Picture 2" descr="USAID-Logo | U.S. Mission to International Organizations in Geneva">
              <a:extLst>
                <a:ext uri="{FF2B5EF4-FFF2-40B4-BE49-F238E27FC236}">
                  <a16:creationId xmlns:a16="http://schemas.microsoft.com/office/drawing/2014/main" id="{B7709853-F12A-426A-A125-D8616709616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15" t="22406" r="7637" b="28189"/>
            <a:stretch/>
          </p:blipFill>
          <p:spPr bwMode="auto">
            <a:xfrm>
              <a:off x="10405443" y="7800859"/>
              <a:ext cx="3652023" cy="11388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FPA - United Nations Population Fund">
              <a:extLst>
                <a:ext uri="{FF2B5EF4-FFF2-40B4-BE49-F238E27FC236}">
                  <a16:creationId xmlns:a16="http://schemas.microsoft.com/office/drawing/2014/main" id="{3CF28787-D15E-49D3-9750-F136D236EE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5067" y="7892856"/>
              <a:ext cx="2616212" cy="9989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9FAE58C-ECAE-40EA-8AC4-88A9365726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71630" y="7892855"/>
              <a:ext cx="3613140" cy="9989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PPF">
              <a:extLst>
                <a:ext uri="{FF2B5EF4-FFF2-40B4-BE49-F238E27FC236}">
                  <a16:creationId xmlns:a16="http://schemas.microsoft.com/office/drawing/2014/main" id="{56E6376F-3D27-426A-8F73-EDAC4C0AB3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9294" y="7892855"/>
              <a:ext cx="4812928" cy="9989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uilding FP2030 | Family Planning 2020">
              <a:extLst>
                <a:ext uri="{FF2B5EF4-FFF2-40B4-BE49-F238E27FC236}">
                  <a16:creationId xmlns:a16="http://schemas.microsoft.com/office/drawing/2014/main" id="{18B698FD-9D0A-41A2-80CA-E42C828A0C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382" y="7729405"/>
              <a:ext cx="2011647" cy="132345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10"/>
          <p:cNvSpPr txBox="1"/>
          <p:nvPr/>
        </p:nvSpPr>
        <p:spPr>
          <a:xfrm>
            <a:off x="711554" y="688118"/>
            <a:ext cx="1272220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 Partnership</a:t>
            </a:r>
          </a:p>
        </p:txBody>
      </p:sp>
      <p:sp>
        <p:nvSpPr>
          <p:cNvPr id="16" name="TextBox 23">
            <a:extLst>
              <a:ext uri="{FF2B5EF4-FFF2-40B4-BE49-F238E27FC236}">
                <a16:creationId xmlns:a16="http://schemas.microsoft.com/office/drawing/2014/main" id="{40360A06-F2F5-4265-9944-75F06BBB72C9}"/>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Leaders and Managers</a:t>
            </a:r>
          </a:p>
        </p:txBody>
      </p:sp>
    </p:spTree>
    <p:extLst>
      <p:ext uri="{BB962C8B-B14F-4D97-AF65-F5344CB8AC3E}">
        <p14:creationId xmlns:p14="http://schemas.microsoft.com/office/powerpoint/2010/main" val="92880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8462" y="4434398"/>
            <a:ext cx="13176738" cy="2545987"/>
            <a:chOff x="-1192946" y="454440"/>
            <a:chExt cx="14009365" cy="3394650"/>
          </a:xfrm>
        </p:grpSpPr>
        <p:sp>
          <p:nvSpPr>
            <p:cNvPr id="5" name="TextBox 5"/>
            <p:cNvSpPr txBox="1"/>
            <p:nvPr/>
          </p:nvSpPr>
          <p:spPr>
            <a:xfrm>
              <a:off x="-1161686" y="2139220"/>
              <a:ext cx="10656490" cy="1709870"/>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Develop and support capacity to lead and manage family planning programs.</a:t>
              </a:r>
            </a:p>
          </p:txBody>
        </p:sp>
        <p:sp>
          <p:nvSpPr>
            <p:cNvPr id="6" name="TextBox 6"/>
            <p:cNvSpPr txBox="1"/>
            <p:nvPr/>
          </p:nvSpPr>
          <p:spPr>
            <a:xfrm>
              <a:off x="-1192946" y="454440"/>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High Impact Practice</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p:grpSpPr>
        <p:grpSp>
          <p:nvGrpSpPr>
            <p:cNvPr id="2" name="Group 2"/>
            <p:cNvGrpSpPr/>
            <p:nvPr/>
          </p:nvGrpSpPr>
          <p:grpSpPr>
            <a:xfrm rot="5400000">
              <a:off x="-7196" y="-7091"/>
              <a:ext cx="8997039" cy="898264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AD013E"/>
              </a:solidFill>
              <a:ln>
                <a:solidFill>
                  <a:srgbClr val="AD013E"/>
                </a:solidFill>
              </a:ln>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343400" cy="4483725"/>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06</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23">
            <a:extLst>
              <a:ext uri="{FF2B5EF4-FFF2-40B4-BE49-F238E27FC236}">
                <a16:creationId xmlns:a16="http://schemas.microsoft.com/office/drawing/2014/main" id="{86CDAA1E-25E7-46F7-82B7-1AAC0929140D}"/>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Leaders and Managers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31">
            <a:extLst>
              <a:ext uri="{FF2B5EF4-FFF2-40B4-BE49-F238E27FC236}">
                <a16:creationId xmlns:a16="http://schemas.microsoft.com/office/drawing/2014/main" id="{970133FF-9C7A-4674-B029-496DA904E74F}"/>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07</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10"/>
          <p:cNvSpPr txBox="1"/>
          <p:nvPr/>
        </p:nvSpPr>
        <p:spPr>
          <a:xfrm>
            <a:off x="838200" y="3581360"/>
            <a:ext cx="5207035" cy="4185761"/>
          </a:xfrm>
          <a:prstGeom prst="rect">
            <a:avLst/>
          </a:prstGeom>
        </p:spPr>
        <p:txBody>
          <a:bodyPr wrap="square" lIns="0" tIns="0" rIns="0" bIns="0" rtlCol="0" anchor="t">
            <a:spAutoFit/>
          </a:bodyPr>
          <a:lstStyle/>
          <a:p>
            <a:pPr>
              <a:spcAft>
                <a:spcPts val="2400"/>
              </a:spcAft>
            </a:pPr>
            <a:r>
              <a:rPr lang="en-US" sz="3600" b="0" i="0" u="none" strike="noStrike" baseline="0" dirty="0">
                <a:solidFill>
                  <a:srgbClr val="221E1F"/>
                </a:solidFill>
                <a:latin typeface="Arial" panose="020B0604020202020204" pitchFamily="34" charset="0"/>
                <a:cs typeface="Arial" panose="020B0604020202020204" pitchFamily="34" charset="0"/>
              </a:rPr>
              <a:t>Leaders and managers must </a:t>
            </a:r>
            <a:r>
              <a:rPr lang="en-US" sz="3600" b="1" i="0" u="none" strike="noStrike" baseline="0" dirty="0">
                <a:solidFill>
                  <a:srgbClr val="AD013E"/>
                </a:solidFill>
                <a:latin typeface="Arial" panose="020B0604020202020204" pitchFamily="34" charset="0"/>
                <a:cs typeface="Arial" panose="020B0604020202020204" pitchFamily="34" charset="0"/>
              </a:rPr>
              <a:t>work in tandem </a:t>
            </a:r>
            <a:r>
              <a:rPr lang="en-US" sz="3600" b="0" i="0" u="none" strike="noStrike" baseline="0" dirty="0">
                <a:solidFill>
                  <a:srgbClr val="221E1F"/>
                </a:solidFill>
                <a:latin typeface="Arial" panose="020B0604020202020204" pitchFamily="34" charset="0"/>
                <a:cs typeface="Arial" panose="020B0604020202020204" pitchFamily="34" charset="0"/>
              </a:rPr>
              <a:t>to effect positive change.</a:t>
            </a:r>
          </a:p>
          <a:p>
            <a:pPr>
              <a:spcAft>
                <a:spcPts val="2400"/>
              </a:spcAft>
            </a:pPr>
            <a:r>
              <a:rPr lang="en-US" sz="3600" dirty="0">
                <a:solidFill>
                  <a:srgbClr val="221E1F"/>
                </a:solidFill>
                <a:latin typeface="Arial" panose="020B0604020202020204" pitchFamily="34" charset="0"/>
                <a:cs typeface="Arial" panose="020B0604020202020204" pitchFamily="34" charset="0"/>
              </a:rPr>
              <a:t>Leadership and management are </a:t>
            </a:r>
            <a:r>
              <a:rPr lang="en-US" sz="3600" b="1" dirty="0">
                <a:solidFill>
                  <a:srgbClr val="AD013E"/>
                </a:solidFill>
                <a:latin typeface="Arial" panose="020B0604020202020204" pitchFamily="34" charset="0"/>
                <a:cs typeface="Arial" panose="020B0604020202020204" pitchFamily="34" charset="0"/>
              </a:rPr>
              <a:t>most effective when practiced together. </a:t>
            </a: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11" name="TextBox 23">
            <a:extLst>
              <a:ext uri="{FF2B5EF4-FFF2-40B4-BE49-F238E27FC236}">
                <a16:creationId xmlns:a16="http://schemas.microsoft.com/office/drawing/2014/main" id="{762F4F8E-8B36-476A-BDA7-AB90647CC7DA}"/>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Leaders and Managers</a:t>
            </a:r>
          </a:p>
        </p:txBody>
      </p:sp>
      <p:pic>
        <p:nvPicPr>
          <p:cNvPr id="1026" name="Picture 2">
            <a:extLst>
              <a:ext uri="{FF2B5EF4-FFF2-40B4-BE49-F238E27FC236}">
                <a16:creationId xmlns:a16="http://schemas.microsoft.com/office/drawing/2014/main" id="{7434C9FD-D99C-488E-8A3D-0B34020A82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0979" y="3514466"/>
            <a:ext cx="11866897" cy="43195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TextBox 10">
            <a:extLst>
              <a:ext uri="{FF2B5EF4-FFF2-40B4-BE49-F238E27FC236}">
                <a16:creationId xmlns:a16="http://schemas.microsoft.com/office/drawing/2014/main" id="{7F1E2715-CE81-43E7-A73B-C02609099552}"/>
              </a:ext>
            </a:extLst>
          </p:cNvPr>
          <p:cNvSpPr txBox="1"/>
          <p:nvPr/>
        </p:nvSpPr>
        <p:spPr>
          <a:xfrm>
            <a:off x="8336987" y="2779201"/>
            <a:ext cx="7594880" cy="478668"/>
          </a:xfrm>
          <a:prstGeom prst="rect">
            <a:avLst/>
          </a:prstGeom>
        </p:spPr>
        <p:txBody>
          <a:bodyPr wrap="square" lIns="0" tIns="0" rIns="0" bIns="0" rtlCol="0" anchor="t">
            <a:spAutoFit/>
          </a:bodyPr>
          <a:lstStyle/>
          <a:p>
            <a:pPr>
              <a:spcAft>
                <a:spcPts val="2400"/>
              </a:spcAft>
            </a:pPr>
            <a:r>
              <a:rPr lang="en-US" sz="3000" b="1" dirty="0">
                <a:solidFill>
                  <a:srgbClr val="221E1F"/>
                </a:solidFill>
                <a:latin typeface="Arial" panose="020B0604020202020204" pitchFamily="34" charset="0"/>
                <a:cs typeface="Arial" panose="020B0604020202020204" pitchFamily="34" charset="0"/>
              </a:rPr>
              <a:t>Leading and Managing for Results Model</a:t>
            </a:r>
            <a:endParaRPr lang="en-US" sz="3000" b="1" dirty="0">
              <a:latin typeface="Arial" panose="020B0604020202020204" pitchFamily="34" charset="0"/>
              <a:cs typeface="Arial" panose="020B0604020202020204" pitchFamily="34" charset="0"/>
            </a:endParaRPr>
          </a:p>
        </p:txBody>
      </p:sp>
      <p:sp>
        <p:nvSpPr>
          <p:cNvPr id="14" name="TextBox 10">
            <a:extLst>
              <a:ext uri="{FF2B5EF4-FFF2-40B4-BE49-F238E27FC236}">
                <a16:creationId xmlns:a16="http://schemas.microsoft.com/office/drawing/2014/main" id="{6E94810C-A7DB-4BEC-8EDB-A272573AD834}"/>
              </a:ext>
            </a:extLst>
          </p:cNvPr>
          <p:cNvSpPr txBox="1"/>
          <p:nvPr/>
        </p:nvSpPr>
        <p:spPr>
          <a:xfrm>
            <a:off x="6495628" y="7902683"/>
            <a:ext cx="11277600" cy="276999"/>
          </a:xfrm>
          <a:prstGeom prst="rect">
            <a:avLst/>
          </a:prstGeom>
        </p:spPr>
        <p:txBody>
          <a:bodyPr wrap="square" lIns="0" tIns="0" rIns="0" bIns="0" rtlCol="0" anchor="t">
            <a:spAutoFit/>
          </a:bodyPr>
          <a:lstStyle/>
          <a:p>
            <a:pPr>
              <a:spcAft>
                <a:spcPts val="2400"/>
              </a:spcAft>
            </a:pPr>
            <a:r>
              <a:rPr lang="en-US" dirty="0">
                <a:solidFill>
                  <a:srgbClr val="221E1F"/>
                </a:solidFill>
                <a:latin typeface="Arial" panose="020B0604020202020204" pitchFamily="34" charset="0"/>
                <a:cs typeface="Arial" panose="020B0604020202020204" pitchFamily="34" charset="0"/>
              </a:rPr>
              <a:t>Source: Adapted from Management Sciences for Health’s Leading &amp; Managing for Results Model.</a:t>
            </a:r>
            <a:endParaRPr lang="en-US"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87BDE2B-9B0E-4BFD-B6FC-4A39E15957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0979" y="2628186"/>
            <a:ext cx="1853920" cy="770143"/>
          </a:xfrm>
          <a:prstGeom prst="rect">
            <a:avLst/>
          </a:prstGeom>
        </p:spPr>
      </p:pic>
    </p:spTree>
    <p:extLst>
      <p:ext uri="{BB962C8B-B14F-4D97-AF65-F5344CB8AC3E}">
        <p14:creationId xmlns:p14="http://schemas.microsoft.com/office/powerpoint/2010/main" val="3684272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31">
            <a:extLst>
              <a:ext uri="{FF2B5EF4-FFF2-40B4-BE49-F238E27FC236}">
                <a16:creationId xmlns:a16="http://schemas.microsoft.com/office/drawing/2014/main" id="{970133FF-9C7A-4674-B029-496DA904E74F}"/>
              </a:ext>
            </a:extLst>
          </p:cNvPr>
          <p:cNvSpPr/>
          <p:nvPr/>
        </p:nvSpPr>
        <p:spPr>
          <a:xfrm flipV="1">
            <a:off x="-11461" y="-2"/>
            <a:ext cx="18257632" cy="2628902"/>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08</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9">
            <a:extLst>
              <a:ext uri="{FF2B5EF4-FFF2-40B4-BE49-F238E27FC236}">
                <a16:creationId xmlns:a16="http://schemas.microsoft.com/office/drawing/2014/main" id="{FEAB1666-0B01-4BC5-ACC4-2AF958F978DF}"/>
              </a:ext>
            </a:extLst>
          </p:cNvPr>
          <p:cNvSpPr txBox="1"/>
          <p:nvPr/>
        </p:nvSpPr>
        <p:spPr>
          <a:xfrm>
            <a:off x="517125" y="108394"/>
            <a:ext cx="11741931" cy="1604670"/>
          </a:xfrm>
          <a:prstGeom prst="rect">
            <a:avLst/>
          </a:prstGeom>
        </p:spPr>
        <p:txBody>
          <a:bodyPr wrap="square" lIns="0" tIns="0" rIns="0" bIns="0" rtlCol="0" anchor="t">
            <a:spAutoFit/>
          </a:bodyPr>
          <a:lstStyle/>
          <a:p>
            <a:pPr>
              <a:lnSpc>
                <a:spcPts val="6500"/>
              </a:lnSpc>
              <a:spcBef>
                <a:spcPct val="0"/>
              </a:spcBef>
            </a:pPr>
            <a:r>
              <a:rPr lang="en-US" sz="4500" b="1" dirty="0">
                <a:solidFill>
                  <a:schemeClr val="bg1"/>
                </a:solidFill>
                <a:latin typeface="Arial" panose="020B0604020202020204" pitchFamily="34" charset="0"/>
                <a:cs typeface="Arial" panose="020B0604020202020204" pitchFamily="34" charset="0"/>
              </a:rPr>
              <a:t>Leadership and Management at All Levels of the Health System</a:t>
            </a:r>
          </a:p>
        </p:txBody>
      </p:sp>
      <p:sp>
        <p:nvSpPr>
          <p:cNvPr id="11" name="TextBox 23">
            <a:extLst>
              <a:ext uri="{FF2B5EF4-FFF2-40B4-BE49-F238E27FC236}">
                <a16:creationId xmlns:a16="http://schemas.microsoft.com/office/drawing/2014/main" id="{762F4F8E-8B36-476A-BDA7-AB90647CC7DA}"/>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Leaders and Managers</a:t>
            </a:r>
          </a:p>
        </p:txBody>
      </p:sp>
      <p:graphicFrame>
        <p:nvGraphicFramePr>
          <p:cNvPr id="16" name="Table 2">
            <a:extLst>
              <a:ext uri="{FF2B5EF4-FFF2-40B4-BE49-F238E27FC236}">
                <a16:creationId xmlns:a16="http://schemas.microsoft.com/office/drawing/2014/main" id="{E984757F-A875-45E3-B19E-9F72671960C0}"/>
              </a:ext>
            </a:extLst>
          </p:cNvPr>
          <p:cNvGraphicFramePr>
            <a:graphicFrameLocks noGrp="1"/>
          </p:cNvGraphicFramePr>
          <p:nvPr>
            <p:extLst>
              <p:ext uri="{D42A27DB-BD31-4B8C-83A1-F6EECF244321}">
                <p14:modId xmlns:p14="http://schemas.microsoft.com/office/powerpoint/2010/main" val="1490000765"/>
              </p:ext>
            </p:extLst>
          </p:nvPr>
        </p:nvGraphicFramePr>
        <p:xfrm>
          <a:off x="750296" y="1993773"/>
          <a:ext cx="16787407" cy="7286050"/>
        </p:xfrm>
        <a:graphic>
          <a:graphicData uri="http://schemas.openxmlformats.org/drawingml/2006/table">
            <a:tbl>
              <a:tblPr firstRow="1" bandRow="1">
                <a:tableStyleId>{2D5ABB26-0587-4C30-8999-92F81FD0307C}</a:tableStyleId>
              </a:tblPr>
              <a:tblGrid>
                <a:gridCol w="2149875">
                  <a:extLst>
                    <a:ext uri="{9D8B030D-6E8A-4147-A177-3AD203B41FA5}">
                      <a16:colId xmlns:a16="http://schemas.microsoft.com/office/drawing/2014/main" val="1095161516"/>
                    </a:ext>
                  </a:extLst>
                </a:gridCol>
                <a:gridCol w="3048000">
                  <a:extLst>
                    <a:ext uri="{9D8B030D-6E8A-4147-A177-3AD203B41FA5}">
                      <a16:colId xmlns:a16="http://schemas.microsoft.com/office/drawing/2014/main" val="397420154"/>
                    </a:ext>
                  </a:extLst>
                </a:gridCol>
                <a:gridCol w="3424429">
                  <a:extLst>
                    <a:ext uri="{9D8B030D-6E8A-4147-A177-3AD203B41FA5}">
                      <a16:colId xmlns:a16="http://schemas.microsoft.com/office/drawing/2014/main" val="568083315"/>
                    </a:ext>
                  </a:extLst>
                </a:gridCol>
                <a:gridCol w="8165103">
                  <a:extLst>
                    <a:ext uri="{9D8B030D-6E8A-4147-A177-3AD203B41FA5}">
                      <a16:colId xmlns:a16="http://schemas.microsoft.com/office/drawing/2014/main" val="2407821653"/>
                    </a:ext>
                  </a:extLst>
                </a:gridCol>
              </a:tblGrid>
              <a:tr h="954820">
                <a:tc>
                  <a:txBody>
                    <a:bodyPr/>
                    <a:lstStyle/>
                    <a:p>
                      <a:r>
                        <a:rPr lang="en-US" sz="2000" dirty="0">
                          <a:solidFill>
                            <a:srgbClr val="054A8E"/>
                          </a:solidFill>
                          <a:latin typeface="Arial" panose="020B0604020202020204" pitchFamily="34" charset="0"/>
                          <a:cs typeface="Arial" panose="020B0604020202020204" pitchFamily="34" charset="0"/>
                        </a:rPr>
                        <a:t>HEALTH SYSTEM LEVEL</a:t>
                      </a:r>
                      <a:endParaRPr lang="en-US" sz="2000" dirty="0">
                        <a:latin typeface="Arial" panose="020B0604020202020204" pitchFamily="34" charset="0"/>
                        <a:cs typeface="Arial" panose="020B0604020202020204" pitchFamily="34" charset="0"/>
                      </a:endParaRPr>
                    </a:p>
                  </a:txBody>
                  <a:tcPr>
                    <a:solidFill>
                      <a:schemeClr val="bg1"/>
                    </a:solidFill>
                  </a:tcPr>
                </a:tc>
                <a:tc>
                  <a:txBody>
                    <a:bodyPr/>
                    <a:lstStyle/>
                    <a:p>
                      <a:r>
                        <a:rPr lang="en-US" sz="2200" dirty="0">
                          <a:solidFill>
                            <a:srgbClr val="054A8E"/>
                          </a:solidFill>
                          <a:latin typeface="Arial" panose="020B0604020202020204" pitchFamily="34" charset="0"/>
                          <a:cs typeface="Arial" panose="020B0604020202020204" pitchFamily="34" charset="0"/>
                        </a:rPr>
                        <a:t>LEADERSHIP PRACTICES</a:t>
                      </a:r>
                    </a:p>
                  </a:txBody>
                  <a:tcPr>
                    <a:solidFill>
                      <a:schemeClr val="bg1"/>
                    </a:solidFill>
                  </a:tcPr>
                </a:tc>
                <a:tc>
                  <a:txBody>
                    <a:bodyPr/>
                    <a:lstStyle/>
                    <a:p>
                      <a:r>
                        <a:rPr lang="en-US" sz="2200" dirty="0">
                          <a:solidFill>
                            <a:srgbClr val="054A8E"/>
                          </a:solidFill>
                          <a:latin typeface="Arial" panose="020B0604020202020204" pitchFamily="34" charset="0"/>
                          <a:cs typeface="Arial" panose="020B0604020202020204" pitchFamily="34" charset="0"/>
                        </a:rPr>
                        <a:t>MANAGEMENT PRACTICES</a:t>
                      </a:r>
                    </a:p>
                  </a:txBody>
                  <a:tcPr>
                    <a:solidFill>
                      <a:schemeClr val="bg1"/>
                    </a:solidFill>
                  </a:tcPr>
                </a:tc>
                <a:tc>
                  <a:txBody>
                    <a:bodyPr/>
                    <a:lstStyle/>
                    <a:p>
                      <a:r>
                        <a:rPr lang="en-US" sz="2200" dirty="0">
                          <a:solidFill>
                            <a:srgbClr val="054A8E"/>
                          </a:solidFill>
                          <a:latin typeface="Arial" panose="020B0604020202020204" pitchFamily="34" charset="0"/>
                          <a:cs typeface="Arial" panose="020B0604020202020204" pitchFamily="34" charset="0"/>
                        </a:rPr>
                        <a:t>COUNTRY EXAMPLE</a:t>
                      </a:r>
                    </a:p>
                  </a:txBody>
                  <a:tcPr>
                    <a:solidFill>
                      <a:schemeClr val="bg1"/>
                    </a:solidFill>
                  </a:tcPr>
                </a:tc>
                <a:extLst>
                  <a:ext uri="{0D108BD9-81ED-4DB2-BD59-A6C34878D82A}">
                    <a16:rowId xmlns:a16="http://schemas.microsoft.com/office/drawing/2014/main" val="2288169499"/>
                  </a:ext>
                </a:extLst>
              </a:tr>
              <a:tr h="1649235">
                <a:tc>
                  <a:txBody>
                    <a:bodyPr/>
                    <a:lstStyle/>
                    <a:p>
                      <a:pPr marL="0" indent="0"/>
                      <a:r>
                        <a:rPr lang="en-US" sz="1800" b="1" dirty="0">
                          <a:solidFill>
                            <a:srgbClr val="1590AE"/>
                          </a:solidFill>
                          <a:latin typeface="Arial" panose="020B0604020202020204" pitchFamily="34" charset="0"/>
                          <a:cs typeface="Arial" panose="020B0604020202020204" pitchFamily="34" charset="0"/>
                        </a:rPr>
                        <a:t>Global Regions</a:t>
                      </a:r>
                    </a:p>
                  </a:txBody>
                  <a:tcPr anchor="ctr">
                    <a:solidFill>
                      <a:schemeClr val="bg1"/>
                    </a:solidFill>
                  </a:tcPr>
                </a:tc>
                <a:tc>
                  <a:txBody>
                    <a:bodyPr/>
                    <a:lstStyle/>
                    <a:p>
                      <a:r>
                        <a:rPr lang="en-US" sz="1700" dirty="0">
                          <a:latin typeface="Arial" panose="020B0604020202020204" pitchFamily="34" charset="0"/>
                          <a:cs typeface="Arial" panose="020B0604020202020204" pitchFamily="34" charset="0"/>
                        </a:rPr>
                        <a:t>Identify economies of scale.</a:t>
                      </a:r>
                      <a:endParaRPr lang="en-US" sz="1700" b="0" dirty="0">
                        <a:latin typeface="Arial" panose="020B0604020202020204" pitchFamily="34" charset="0"/>
                        <a:cs typeface="Arial" panose="020B0604020202020204" pitchFamily="34" charset="0"/>
                      </a:endParaRPr>
                    </a:p>
                  </a:txBody>
                  <a:tcPr>
                    <a:solidFill>
                      <a:schemeClr val="bg1"/>
                    </a:solidFill>
                  </a:tcPr>
                </a:tc>
                <a:tc>
                  <a:txBody>
                    <a:bodyPr/>
                    <a:lstStyle/>
                    <a:p>
                      <a:r>
                        <a:rPr lang="en-US" sz="1700" dirty="0">
                          <a:latin typeface="Arial" panose="020B0604020202020204" pitchFamily="34" charset="0"/>
                          <a:cs typeface="Arial" panose="020B0604020202020204" pitchFamily="34" charset="0"/>
                        </a:rPr>
                        <a:t>Standardize curricula for health workers and develop regional protocols for research.</a:t>
                      </a:r>
                    </a:p>
                  </a:txBody>
                  <a:tcPr>
                    <a:solidFill>
                      <a:schemeClr val="bg1"/>
                    </a:solidFill>
                  </a:tcPr>
                </a:tc>
                <a:tc>
                  <a:txBody>
                    <a:bodyPr/>
                    <a:lstStyle/>
                    <a:p>
                      <a:r>
                        <a:rPr lang="en-US" sz="1700" dirty="0">
                          <a:latin typeface="Arial" panose="020B0604020202020204" pitchFamily="34" charset="0"/>
                          <a:cs typeface="Arial" panose="020B0604020202020204" pitchFamily="34" charset="0"/>
                        </a:rPr>
                        <a:t>West Africa Health Organization (WAHO), the health arm of the Economic Community of West African States, implemented a coordinated informed buying system for contraceptive commodities to ensure orders and prices were standardized across the region. WAHO also supported the standardization of medical and nursing school curricula to ensure standard quality of service provision when health workers migrated across borders (Clemmons &amp; </a:t>
                      </a:r>
                      <a:r>
                        <a:rPr lang="en-US" sz="1700" dirty="0" err="1">
                          <a:latin typeface="Arial" panose="020B0604020202020204" pitchFamily="34" charset="0"/>
                          <a:cs typeface="Arial" panose="020B0604020202020204" pitchFamily="34" charset="0"/>
                        </a:rPr>
                        <a:t>Thatte</a:t>
                      </a:r>
                      <a:r>
                        <a:rPr lang="en-US" sz="1700" dirty="0">
                          <a:latin typeface="Arial" panose="020B0604020202020204" pitchFamily="34" charset="0"/>
                          <a:cs typeface="Arial" panose="020B0604020202020204" pitchFamily="34" charset="0"/>
                        </a:rPr>
                        <a:t>, 2011). </a:t>
                      </a:r>
                    </a:p>
                  </a:txBody>
                  <a:tcPr>
                    <a:solidFill>
                      <a:schemeClr val="bg1"/>
                    </a:solidFill>
                  </a:tcPr>
                </a:tc>
                <a:extLst>
                  <a:ext uri="{0D108BD9-81ED-4DB2-BD59-A6C34878D82A}">
                    <a16:rowId xmlns:a16="http://schemas.microsoft.com/office/drawing/2014/main" val="3263029858"/>
                  </a:ext>
                </a:extLst>
              </a:tr>
              <a:tr h="1649235">
                <a:tc>
                  <a:txBody>
                    <a:bodyPr/>
                    <a:lstStyle/>
                    <a:p>
                      <a:pPr marL="0" indent="0"/>
                      <a:r>
                        <a:rPr lang="en-US" sz="1800" b="1" dirty="0">
                          <a:solidFill>
                            <a:srgbClr val="1590AE"/>
                          </a:solidFill>
                          <a:latin typeface="Arial" panose="020B0604020202020204" pitchFamily="34" charset="0"/>
                          <a:cs typeface="Arial" panose="020B0604020202020204" pitchFamily="34" charset="0"/>
                        </a:rPr>
                        <a:t>National</a:t>
                      </a:r>
                    </a:p>
                  </a:txBody>
                  <a:tcPr anchor="ctr">
                    <a:solidFill>
                      <a:schemeClr val="bg1"/>
                    </a:solidFill>
                  </a:tcPr>
                </a:tc>
                <a:tc>
                  <a:txBody>
                    <a:bodyPr/>
                    <a:lstStyle/>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Articulate a country’s family planning goals and priorities.</a:t>
                      </a:r>
                      <a:endParaRPr lang="en-US" sz="1700" b="0"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a:txBody>
                  <a:tcPr>
                    <a:solidFill>
                      <a:schemeClr val="bg1"/>
                    </a:solidFill>
                  </a:tcPr>
                </a:tc>
                <a:tc>
                  <a:txBody>
                    <a:bodyPr/>
                    <a:lstStyle/>
                    <a:p>
                      <a:r>
                        <a:rPr lang="en-US" sz="1700" dirty="0">
                          <a:latin typeface="Arial" panose="020B0604020202020204" pitchFamily="34" charset="0"/>
                          <a:cs typeface="Arial" panose="020B0604020202020204" pitchFamily="34" charset="0"/>
                        </a:rPr>
                        <a:t>Set minimum standards of quality, outline roles and responsibilities, facilitate coordination, guide resource mobilization, and determine timelines for program rollout (HIPs, 2013).</a:t>
                      </a:r>
                    </a:p>
                  </a:txBody>
                  <a:tcPr>
                    <a:solidFill>
                      <a:schemeClr val="bg1"/>
                    </a:solidFill>
                  </a:tcPr>
                </a:tc>
                <a:tc>
                  <a:txBody>
                    <a:bodyPr/>
                    <a:lstStyle/>
                    <a:p>
                      <a:r>
                        <a:rPr lang="en-US" sz="1700" dirty="0">
                          <a:latin typeface="Arial" panose="020B0604020202020204" pitchFamily="34" charset="0"/>
                          <a:cs typeface="Arial" panose="020B0604020202020204" pitchFamily="34" charset="0"/>
                        </a:rPr>
                        <a:t>Bangladesh’s 2011 Health Policy is based on the country’s constitutional obligations to the right to health. The policy includes objectives to strengthen and expedite the family planning program, both to attain replacement fertility and to make the program more acceptable, easily available, and effective among extremely poor and low-income communities (HIPs, 2013; </a:t>
                      </a:r>
                      <a:r>
                        <a:rPr lang="en-US" sz="1700" dirty="0" err="1">
                          <a:latin typeface="Arial" panose="020B0604020202020204" pitchFamily="34" charset="0"/>
                          <a:cs typeface="Arial" panose="020B0604020202020204" pitchFamily="34" charset="0"/>
                        </a:rPr>
                        <a:t>Khuda</a:t>
                      </a:r>
                      <a:r>
                        <a:rPr lang="en-US" sz="1700" dirty="0">
                          <a:latin typeface="Arial" panose="020B0604020202020204" pitchFamily="34" charset="0"/>
                          <a:cs typeface="Arial" panose="020B0604020202020204" pitchFamily="34" charset="0"/>
                        </a:rPr>
                        <a:t>, 2010). </a:t>
                      </a:r>
                    </a:p>
                  </a:txBody>
                  <a:tcPr>
                    <a:solidFill>
                      <a:schemeClr val="bg1"/>
                    </a:solidFill>
                  </a:tcPr>
                </a:tc>
                <a:extLst>
                  <a:ext uri="{0D108BD9-81ED-4DB2-BD59-A6C34878D82A}">
                    <a16:rowId xmlns:a16="http://schemas.microsoft.com/office/drawing/2014/main" val="3802642381"/>
                  </a:ext>
                </a:extLst>
              </a:tr>
              <a:tr h="1649235">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b="1" dirty="0">
                          <a:solidFill>
                            <a:srgbClr val="1590AE"/>
                          </a:solidFill>
                          <a:latin typeface="Arial" panose="020B0604020202020204" pitchFamily="34" charset="0"/>
                          <a:cs typeface="Arial" panose="020B0604020202020204" pitchFamily="34" charset="0"/>
                        </a:rPr>
                        <a:t>District</a:t>
                      </a:r>
                    </a:p>
                    <a:p>
                      <a:pPr>
                        <a:spcAft>
                          <a:spcPts val="600"/>
                        </a:spcAft>
                      </a:pPr>
                      <a:endParaRPr lang="en-US" sz="1800" b="1" dirty="0">
                        <a:solidFill>
                          <a:srgbClr val="DD5D00"/>
                        </a:solidFill>
                        <a:latin typeface="Arial" panose="020B0604020202020204" pitchFamily="34" charset="0"/>
                        <a:cs typeface="Arial" panose="020B0604020202020204" pitchFamily="34" charset="0"/>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latin typeface="Arial" panose="020B0604020202020204" pitchFamily="34" charset="0"/>
                          <a:cs typeface="Arial" panose="020B0604020202020204" pitchFamily="34" charset="0"/>
                        </a:rPr>
                        <a:t>Make certain health service decisions with political and budgetary autonomy at the local level.</a:t>
                      </a:r>
                      <a:endParaRPr lang="en-US" sz="1700" b="1" i="1" dirty="0">
                        <a:latin typeface="Arial" panose="020B0604020202020204" pitchFamily="34" charset="0"/>
                        <a:cs typeface="Arial" panose="020B0604020202020204" pitchFamily="34" charset="0"/>
                      </a:endParaRPr>
                    </a:p>
                  </a:txBody>
                  <a:tcPr>
                    <a:solidFill>
                      <a:schemeClr val="bg1"/>
                    </a:solidFill>
                  </a:tcPr>
                </a:tc>
                <a:tc>
                  <a:txBody>
                    <a:bodyPr/>
                    <a:lstStyle/>
                    <a:p>
                      <a:r>
                        <a:rPr lang="en-US" sz="1700" dirty="0">
                          <a:latin typeface="Arial" panose="020B0604020202020204" pitchFamily="34" charset="0"/>
                          <a:cs typeface="Arial" panose="020B0604020202020204" pitchFamily="34" charset="0"/>
                        </a:rPr>
                        <a:t>Develop systems to strengthen reporting and management of commodities to ensure accurate forecasting and prevent stockouts at district and sub-district levels.</a:t>
                      </a:r>
                    </a:p>
                  </a:txBody>
                  <a:tcPr>
                    <a:solidFill>
                      <a:schemeClr val="bg1"/>
                    </a:solidFill>
                  </a:tcPr>
                </a:tc>
                <a:tc>
                  <a:txBody>
                    <a:bodyPr/>
                    <a:lstStyle/>
                    <a:p>
                      <a:r>
                        <a:rPr lang="en-US" sz="1700" dirty="0">
                          <a:latin typeface="Arial" panose="020B0604020202020204" pitchFamily="34" charset="0"/>
                          <a:cs typeface="Arial" panose="020B0604020202020204" pitchFamily="34" charset="0"/>
                        </a:rPr>
                        <a:t>In 2006 the government of Rwanda decentralized health service delivery including family planning. Ensuring adequate human resources and commodities at the district level was critical to maintaining quality service delivery. Decentralization enabled greater community involvement which helped increase support of family planning, particularly among certain populations such as young people and men (</a:t>
                      </a:r>
                      <a:r>
                        <a:rPr lang="en-US" sz="1700" dirty="0" err="1">
                          <a:latin typeface="Arial" panose="020B0604020202020204" pitchFamily="34" charset="0"/>
                          <a:cs typeface="Arial" panose="020B0604020202020204" pitchFamily="34" charset="0"/>
                        </a:rPr>
                        <a:t>Muhoza</a:t>
                      </a:r>
                      <a:r>
                        <a:rPr lang="en-US" sz="1700" dirty="0">
                          <a:latin typeface="Arial" panose="020B0604020202020204" pitchFamily="34" charset="0"/>
                          <a:cs typeface="Arial" panose="020B0604020202020204" pitchFamily="34" charset="0"/>
                        </a:rPr>
                        <a:t>, 2013). </a:t>
                      </a:r>
                    </a:p>
                  </a:txBody>
                  <a:tcPr>
                    <a:solidFill>
                      <a:schemeClr val="bg1"/>
                    </a:solidFill>
                  </a:tcPr>
                </a:tc>
                <a:extLst>
                  <a:ext uri="{0D108BD9-81ED-4DB2-BD59-A6C34878D82A}">
                    <a16:rowId xmlns:a16="http://schemas.microsoft.com/office/drawing/2014/main" val="3384294298"/>
                  </a:ext>
                </a:extLst>
              </a:tr>
              <a:tr h="868019">
                <a:tc>
                  <a:txBody>
                    <a:bodyPr/>
                    <a:lstStyle/>
                    <a:p>
                      <a:pPr marL="0" indent="0"/>
                      <a:r>
                        <a:rPr lang="en-US" sz="1800" b="1" dirty="0">
                          <a:solidFill>
                            <a:srgbClr val="1590AE"/>
                          </a:solidFill>
                          <a:latin typeface="Arial" panose="020B0604020202020204" pitchFamily="34" charset="0"/>
                          <a:cs typeface="Arial" panose="020B0604020202020204" pitchFamily="34" charset="0"/>
                        </a:rPr>
                        <a:t>Community/</a:t>
                      </a:r>
                    </a:p>
                    <a:p>
                      <a:pPr marL="0" indent="0"/>
                      <a:r>
                        <a:rPr lang="en-US" sz="1800" b="1" dirty="0">
                          <a:solidFill>
                            <a:srgbClr val="1590AE"/>
                          </a:solidFill>
                          <a:latin typeface="Arial" panose="020B0604020202020204" pitchFamily="34" charset="0"/>
                          <a:cs typeface="Arial" panose="020B0604020202020204" pitchFamily="34" charset="0"/>
                        </a:rPr>
                        <a:t>Service</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latin typeface="Arial" panose="020B0604020202020204" pitchFamily="34" charset="0"/>
                          <a:cs typeface="Arial" panose="020B0604020202020204" pitchFamily="34" charset="0"/>
                        </a:rPr>
                        <a:t>Support task sharing policies.</a:t>
                      </a:r>
                    </a:p>
                  </a:txBody>
                  <a:tcPr>
                    <a:solidFill>
                      <a:schemeClr val="bg1"/>
                    </a:solidFill>
                  </a:tcPr>
                </a:tc>
                <a:tc>
                  <a:txBody>
                    <a:bodyPr/>
                    <a:lstStyle/>
                    <a:p>
                      <a:r>
                        <a:rPr lang="en-US" sz="1700" dirty="0">
                          <a:latin typeface="Arial" panose="020B0604020202020204" pitchFamily="34" charset="0"/>
                          <a:cs typeface="Arial" panose="020B0604020202020204" pitchFamily="34" charset="0"/>
                        </a:rPr>
                        <a:t>Ensure adequate management and supervision of community health workers (CHWs).</a:t>
                      </a:r>
                    </a:p>
                  </a:txBody>
                  <a:tcPr>
                    <a:solidFill>
                      <a:schemeClr val="bg1"/>
                    </a:solidFill>
                  </a:tcPr>
                </a:tc>
                <a:tc>
                  <a:txBody>
                    <a:bodyPr/>
                    <a:lstStyle/>
                    <a:p>
                      <a:r>
                        <a:rPr lang="en-US" sz="1700" dirty="0">
                          <a:latin typeface="Arial" panose="020B0604020202020204" pitchFamily="34" charset="0"/>
                          <a:cs typeface="Arial" panose="020B0604020202020204" pitchFamily="34" charset="0"/>
                        </a:rPr>
                        <a:t>Between 2012 and 2013, CHWs in Senegal began providing injectable contraceptives (DMPA). Leadership from the Ministry of Health (MOH), robust training, and supervision resulted in safe and effective implementation (FHI 360, 2013).</a:t>
                      </a:r>
                    </a:p>
                  </a:txBody>
                  <a:tcPr>
                    <a:solidFill>
                      <a:schemeClr val="bg1"/>
                    </a:solidFill>
                  </a:tcPr>
                </a:tc>
                <a:extLst>
                  <a:ext uri="{0D108BD9-81ED-4DB2-BD59-A6C34878D82A}">
                    <a16:rowId xmlns:a16="http://schemas.microsoft.com/office/drawing/2014/main" val="997771804"/>
                  </a:ext>
                </a:extLst>
              </a:tr>
            </a:tbl>
          </a:graphicData>
        </a:graphic>
      </p:graphicFrame>
      <p:cxnSp>
        <p:nvCxnSpPr>
          <p:cNvPr id="17" name="Straight Connector 16">
            <a:extLst>
              <a:ext uri="{FF2B5EF4-FFF2-40B4-BE49-F238E27FC236}">
                <a16:creationId xmlns:a16="http://schemas.microsoft.com/office/drawing/2014/main" id="{9DF27357-A06C-4409-993D-2DB97A16C9FE}"/>
              </a:ext>
            </a:extLst>
          </p:cNvPr>
          <p:cNvCxnSpPr/>
          <p:nvPr/>
        </p:nvCxnSpPr>
        <p:spPr>
          <a:xfrm>
            <a:off x="887760" y="4610100"/>
            <a:ext cx="1605528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B906336D-03FC-46F4-83FE-A7EC015B0726}"/>
              </a:ext>
            </a:extLst>
          </p:cNvPr>
          <p:cNvCxnSpPr/>
          <p:nvPr/>
        </p:nvCxnSpPr>
        <p:spPr>
          <a:xfrm>
            <a:off x="887760" y="6515100"/>
            <a:ext cx="1605528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0902C595-C356-49BE-ADCE-8C1A083F5A55}"/>
              </a:ext>
            </a:extLst>
          </p:cNvPr>
          <p:cNvCxnSpPr/>
          <p:nvPr/>
        </p:nvCxnSpPr>
        <p:spPr>
          <a:xfrm>
            <a:off x="887760" y="8191500"/>
            <a:ext cx="1605528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61E02D5D-CB62-42D8-9562-C25B634CE93E}"/>
              </a:ext>
            </a:extLst>
          </p:cNvPr>
          <p:cNvCxnSpPr/>
          <p:nvPr/>
        </p:nvCxnSpPr>
        <p:spPr>
          <a:xfrm>
            <a:off x="887760" y="9367560"/>
            <a:ext cx="1605528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77190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31">
            <a:extLst>
              <a:ext uri="{FF2B5EF4-FFF2-40B4-BE49-F238E27FC236}">
                <a16:creationId xmlns:a16="http://schemas.microsoft.com/office/drawing/2014/main" id="{970133FF-9C7A-4674-B029-496DA904E74F}"/>
              </a:ext>
            </a:extLst>
          </p:cNvPr>
          <p:cNvSpPr/>
          <p:nvPr/>
        </p:nvSpPr>
        <p:spPr>
          <a:xfrm flipV="1">
            <a:off x="-11461" y="-2"/>
            <a:ext cx="18257632" cy="4229101"/>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08</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9">
            <a:extLst>
              <a:ext uri="{FF2B5EF4-FFF2-40B4-BE49-F238E27FC236}">
                <a16:creationId xmlns:a16="http://schemas.microsoft.com/office/drawing/2014/main" id="{FEAB1666-0B01-4BC5-ACC4-2AF958F978DF}"/>
              </a:ext>
            </a:extLst>
          </p:cNvPr>
          <p:cNvSpPr txBox="1"/>
          <p:nvPr/>
        </p:nvSpPr>
        <p:spPr>
          <a:xfrm>
            <a:off x="609600" y="427746"/>
            <a:ext cx="9067800" cy="2438232"/>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Leadership and Management at All Levels of the Health System</a:t>
            </a:r>
          </a:p>
        </p:txBody>
      </p:sp>
      <p:sp>
        <p:nvSpPr>
          <p:cNvPr id="11" name="TextBox 23">
            <a:extLst>
              <a:ext uri="{FF2B5EF4-FFF2-40B4-BE49-F238E27FC236}">
                <a16:creationId xmlns:a16="http://schemas.microsoft.com/office/drawing/2014/main" id="{762F4F8E-8B36-476A-BDA7-AB90647CC7DA}"/>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Leaders and Managers</a:t>
            </a:r>
          </a:p>
        </p:txBody>
      </p:sp>
      <p:pic>
        <p:nvPicPr>
          <p:cNvPr id="6" name="Picture 5">
            <a:extLst>
              <a:ext uri="{FF2B5EF4-FFF2-40B4-BE49-F238E27FC236}">
                <a16:creationId xmlns:a16="http://schemas.microsoft.com/office/drawing/2014/main" id="{71DA1C11-EC6C-43BA-9E0B-C38F63D541C6}"/>
              </a:ext>
            </a:extLst>
          </p:cNvPr>
          <p:cNvPicPr>
            <a:picLocks noChangeAspect="1"/>
          </p:cNvPicPr>
          <p:nvPr/>
        </p:nvPicPr>
        <p:blipFill>
          <a:blip r:embed="rId4"/>
          <a:stretch>
            <a:fillRect/>
          </a:stretch>
        </p:blipFill>
        <p:spPr>
          <a:xfrm>
            <a:off x="4343400" y="2337315"/>
            <a:ext cx="13563600" cy="6569994"/>
          </a:xfrm>
          <a:prstGeom prst="rect">
            <a:avLst/>
          </a:prstGeom>
          <a:ln>
            <a:solidFill>
              <a:schemeClr val="tx1"/>
            </a:solidFill>
          </a:ln>
        </p:spPr>
      </p:pic>
      <p:pic>
        <p:nvPicPr>
          <p:cNvPr id="3" name="Picture 2" descr="Text&#10;&#10;Description automatically generated">
            <a:extLst>
              <a:ext uri="{FF2B5EF4-FFF2-40B4-BE49-F238E27FC236}">
                <a16:creationId xmlns:a16="http://schemas.microsoft.com/office/drawing/2014/main" id="{34C3DB26-FD3F-4D04-99A9-9E161E7A59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679" y="6048511"/>
            <a:ext cx="1143000" cy="596503"/>
          </a:xfrm>
          <a:prstGeom prst="rect">
            <a:avLst/>
          </a:prstGeom>
        </p:spPr>
      </p:pic>
      <p:sp>
        <p:nvSpPr>
          <p:cNvPr id="14" name="TextBox 8">
            <a:extLst>
              <a:ext uri="{FF2B5EF4-FFF2-40B4-BE49-F238E27FC236}">
                <a16:creationId xmlns:a16="http://schemas.microsoft.com/office/drawing/2014/main" id="{AF395405-E2A2-4386-A647-15FB3381ED31}"/>
              </a:ext>
            </a:extLst>
          </p:cNvPr>
          <p:cNvSpPr txBox="1"/>
          <p:nvPr/>
        </p:nvSpPr>
        <p:spPr>
          <a:xfrm>
            <a:off x="932871" y="6261891"/>
            <a:ext cx="3038490" cy="2782813"/>
          </a:xfrm>
          <a:prstGeom prst="rect">
            <a:avLst/>
          </a:prstGeom>
        </p:spPr>
        <p:txBody>
          <a:bodyPr wrap="square" lIns="0" tIns="0" rIns="0" bIns="0" rtlCol="0" anchor="t">
            <a:spAutoFit/>
          </a:bodyPr>
          <a:lstStyle/>
          <a:p>
            <a:pPr lvl="0">
              <a:lnSpc>
                <a:spcPts val="3079"/>
              </a:lnSpc>
              <a:spcBef>
                <a:spcPct val="0"/>
              </a:spcBef>
            </a:pPr>
            <a:r>
              <a:rPr lang="en-US" sz="2800" b="1" dirty="0">
                <a:solidFill>
                  <a:srgbClr val="000000"/>
                </a:solidFill>
                <a:latin typeface="Arial" panose="020B0604020202020204" pitchFamily="34" charset="0"/>
                <a:cs typeface="Arial" panose="020B0604020202020204" pitchFamily="34" charset="0"/>
              </a:rPr>
              <a:t>	   Illustrative Examples of Leadership and Management Practices Throughout the Health System</a:t>
            </a:r>
          </a:p>
        </p:txBody>
      </p:sp>
    </p:spTree>
    <p:extLst>
      <p:ext uri="{BB962C8B-B14F-4D97-AF65-F5344CB8AC3E}">
        <p14:creationId xmlns:p14="http://schemas.microsoft.com/office/powerpoint/2010/main" val="3005921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9565</TotalTime>
  <Words>4887</Words>
  <Application>Microsoft Office PowerPoint</Application>
  <PresentationFormat>Custom</PresentationFormat>
  <Paragraphs>328</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Proxima Nova</vt:lpstr>
      <vt:lpstr>Aileron Heavy Bold</vt:lpstr>
      <vt:lpstr>Calibri</vt:lpstr>
      <vt:lpstr>Aileron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Option</dc:title>
  <cp:lastModifiedBy>Bassin, Emma D</cp:lastModifiedBy>
  <cp:revision>453</cp:revision>
  <dcterms:created xsi:type="dcterms:W3CDTF">2006-08-16T00:00:00Z</dcterms:created>
  <dcterms:modified xsi:type="dcterms:W3CDTF">2021-05-04T23:05:37Z</dcterms:modified>
  <dc:identifier>DAEXLFOVi-U</dc:identifier>
</cp:coreProperties>
</file>