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7"/>
  </p:notesMasterIdLst>
  <p:sldIdLst>
    <p:sldId id="256" r:id="rId2"/>
    <p:sldId id="328" r:id="rId3"/>
    <p:sldId id="297" r:id="rId4"/>
    <p:sldId id="342" r:id="rId5"/>
    <p:sldId id="326" r:id="rId6"/>
    <p:sldId id="260" r:id="rId7"/>
    <p:sldId id="327" r:id="rId8"/>
    <p:sldId id="344" r:id="rId9"/>
    <p:sldId id="300" r:id="rId10"/>
    <p:sldId id="343" r:id="rId11"/>
    <p:sldId id="322" r:id="rId12"/>
    <p:sldId id="332" r:id="rId13"/>
    <p:sldId id="345" r:id="rId14"/>
    <p:sldId id="337" r:id="rId15"/>
    <p:sldId id="338" r:id="rId16"/>
    <p:sldId id="339" r:id="rId17"/>
    <p:sldId id="301" r:id="rId18"/>
    <p:sldId id="302" r:id="rId19"/>
    <p:sldId id="303" r:id="rId20"/>
    <p:sldId id="340" r:id="rId21"/>
    <p:sldId id="333" r:id="rId22"/>
    <p:sldId id="334" r:id="rId23"/>
    <p:sldId id="335" r:id="rId24"/>
    <p:sldId id="308" r:id="rId25"/>
    <p:sldId id="320" r:id="rId26"/>
  </p:sldIdLst>
  <p:sldSz cx="18288000" cy="10287000"/>
  <p:notesSz cx="6858000" cy="9144000"/>
  <p:embeddedFontLst>
    <p:embeddedFont>
      <p:font typeface="Aileron Heavy" panose="020B0604020202020204" charset="0"/>
      <p:regular r:id="rId28"/>
    </p:embeddedFont>
    <p:embeddedFont>
      <p:font typeface="Aileron Heavy Bold" panose="020B0604020202020204" charset="0"/>
      <p:regular r:id="rId29"/>
    </p:embeddedFont>
    <p:embeddedFont>
      <p:font typeface="Calibri" panose="020F0502020204030204" pitchFamily="34" charset="0"/>
      <p:regular r:id="rId30"/>
      <p:bold r:id="rId31"/>
      <p:italic r:id="rId32"/>
      <p:boldItalic r:id="rId33"/>
    </p:embeddedFont>
    <p:embeddedFont>
      <p:font typeface="Open Sans Hebrew Condensed Bold" panose="00000806000000000000" pitchFamily="2" charset="-79"/>
      <p:regular r:id="rId34"/>
      <p:bold r:id="rId35"/>
      <p:boldItalic r:id="rId36"/>
    </p:embeddedFont>
    <p:embeddedFont>
      <p:font typeface="Proxima Nova" panose="020B060402020202020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99694"/>
    <a:srgbClr val="DD5D00"/>
    <a:srgbClr val="D60751"/>
    <a:srgbClr val="054A8E"/>
    <a:srgbClr val="6E81AE"/>
    <a:srgbClr val="F3AE7B"/>
    <a:srgbClr val="00689D"/>
    <a:srgbClr val="6BBB99"/>
    <a:srgbClr val="E18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3819" autoAdjust="0"/>
  </p:normalViewPr>
  <p:slideViewPr>
    <p:cSldViewPr>
      <p:cViewPr>
        <p:scale>
          <a:sx n="27" d="100"/>
          <a:sy n="27" d="100"/>
        </p:scale>
        <p:origin x="2218" y="28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7771380681375223"/>
          <c:y val="0.11550569278238329"/>
          <c:w val="0.73647765660784792"/>
          <c:h val="0.72643768104119955"/>
        </c:manualLayout>
      </c:layout>
      <c:barChart>
        <c:barDir val="col"/>
        <c:grouping val="clustered"/>
        <c:varyColors val="0"/>
        <c:ser>
          <c:idx val="0"/>
          <c:order val="0"/>
          <c:tx>
            <c:strRef>
              <c:f>Sheet1!$B$1</c:f>
              <c:strCache>
                <c:ptCount val="1"/>
                <c:pt idx="0">
                  <c:v>Column2</c:v>
                </c:pt>
              </c:strCache>
            </c:strRef>
          </c:tx>
          <c:spPr>
            <a:solidFill>
              <a:schemeClr val="accent2"/>
            </a:solidFill>
            <a:ln>
              <a:noFill/>
            </a:ln>
            <a:effectLst/>
          </c:spPr>
          <c:invertIfNegative val="0"/>
          <c:cat>
            <c:numRef>
              <c:f>Sheet1!$A$2:$A$3</c:f>
              <c:numCache>
                <c:formatCode>General</c:formatCode>
                <c:ptCount val="2"/>
                <c:pt idx="0">
                  <c:v>2016</c:v>
                </c:pt>
                <c:pt idx="1">
                  <c:v>2017</c:v>
                </c:pt>
              </c:numCache>
            </c:numRef>
          </c:cat>
          <c:val>
            <c:numRef>
              <c:f>Sheet1!$B$2:$B$3</c:f>
              <c:numCache>
                <c:formatCode>0%</c:formatCode>
                <c:ptCount val="2"/>
                <c:pt idx="0">
                  <c:v>0.3</c:v>
                </c:pt>
                <c:pt idx="1">
                  <c:v>0.24</c:v>
                </c:pt>
              </c:numCache>
            </c:numRef>
          </c:val>
          <c:extLst>
            <c:ext xmlns:c16="http://schemas.microsoft.com/office/drawing/2014/chart" uri="{C3380CC4-5D6E-409C-BE32-E72D297353CC}">
              <c16:uniqueId val="{00000000-01B7-4067-A166-15118197C95B}"/>
            </c:ext>
          </c:extLst>
        </c:ser>
        <c:dLbls>
          <c:showLegendKey val="0"/>
          <c:showVal val="0"/>
          <c:showCatName val="0"/>
          <c:showSerName val="0"/>
          <c:showPercent val="0"/>
          <c:showBubbleSize val="0"/>
        </c:dLbls>
        <c:gapWidth val="219"/>
        <c:overlap val="-27"/>
        <c:axId val="463184696"/>
        <c:axId val="463185016"/>
      </c:barChart>
      <c:catAx>
        <c:axId val="46318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5016"/>
        <c:crosses val="autoZero"/>
        <c:auto val="1"/>
        <c:lblAlgn val="ctr"/>
        <c:lblOffset val="100"/>
        <c:noMultiLvlLbl val="0"/>
      </c:catAx>
      <c:valAx>
        <c:axId val="46318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4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2229895447334702"/>
          <c:y val="0.11286295794887845"/>
          <c:w val="0.81210343113020167"/>
          <c:h val="0.72643768104119955"/>
        </c:manualLayout>
      </c:layout>
      <c:barChart>
        <c:barDir val="col"/>
        <c:grouping val="clustered"/>
        <c:varyColors val="0"/>
        <c:ser>
          <c:idx val="0"/>
          <c:order val="0"/>
          <c:tx>
            <c:strRef>
              <c:f>Sheet1!$B$1</c:f>
              <c:strCache>
                <c:ptCount val="1"/>
                <c:pt idx="0">
                  <c:v>Column2</c:v>
                </c:pt>
              </c:strCache>
            </c:strRef>
          </c:tx>
          <c:spPr>
            <a:solidFill>
              <a:schemeClr val="accent2"/>
            </a:solidFill>
            <a:ln>
              <a:noFill/>
            </a:ln>
            <a:effectLst/>
          </c:spPr>
          <c:invertIfNegative val="0"/>
          <c:cat>
            <c:strRef>
              <c:f>Sheet1!$A$2:$A$3</c:f>
              <c:strCache>
                <c:ptCount val="2"/>
                <c:pt idx="0">
                  <c:v>Before</c:v>
                </c:pt>
                <c:pt idx="1">
                  <c:v>After</c:v>
                </c:pt>
              </c:strCache>
            </c:strRef>
          </c:cat>
          <c:val>
            <c:numRef>
              <c:f>Sheet1!$B$2:$B$3</c:f>
              <c:numCache>
                <c:formatCode>0</c:formatCode>
                <c:ptCount val="2"/>
                <c:pt idx="0">
                  <c:v>160</c:v>
                </c:pt>
                <c:pt idx="1">
                  <c:v>30</c:v>
                </c:pt>
              </c:numCache>
            </c:numRef>
          </c:val>
          <c:extLst>
            <c:ext xmlns:c16="http://schemas.microsoft.com/office/drawing/2014/chart" uri="{C3380CC4-5D6E-409C-BE32-E72D297353CC}">
              <c16:uniqueId val="{00000000-C197-4157-85DB-607E2319DBCA}"/>
            </c:ext>
          </c:extLst>
        </c:ser>
        <c:dLbls>
          <c:showLegendKey val="0"/>
          <c:showVal val="0"/>
          <c:showCatName val="0"/>
          <c:showSerName val="0"/>
          <c:showPercent val="0"/>
          <c:showBubbleSize val="0"/>
        </c:dLbls>
        <c:gapWidth val="219"/>
        <c:overlap val="-27"/>
        <c:axId val="463184696"/>
        <c:axId val="463185016"/>
      </c:barChart>
      <c:catAx>
        <c:axId val="46318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5016"/>
        <c:crosses val="autoZero"/>
        <c:auto val="1"/>
        <c:lblAlgn val="ctr"/>
        <c:lblOffset val="100"/>
        <c:noMultiLvlLbl val="0"/>
      </c:catAx>
      <c:valAx>
        <c:axId val="46318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4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7771380681375223"/>
          <c:y val="0.11550569278238329"/>
          <c:w val="0.73647765660784792"/>
          <c:h val="0.72643768104119955"/>
        </c:manualLayout>
      </c:layout>
      <c:barChart>
        <c:barDir val="col"/>
        <c:grouping val="clustered"/>
        <c:varyColors val="0"/>
        <c:ser>
          <c:idx val="0"/>
          <c:order val="0"/>
          <c:tx>
            <c:strRef>
              <c:f>Sheet1!$B$1</c:f>
              <c:strCache>
                <c:ptCount val="1"/>
                <c:pt idx="0">
                  <c:v>Column2</c:v>
                </c:pt>
              </c:strCache>
            </c:strRef>
          </c:tx>
          <c:spPr>
            <a:solidFill>
              <a:schemeClr val="accent2"/>
            </a:solidFill>
            <a:ln>
              <a:noFill/>
            </a:ln>
            <a:effectLst/>
          </c:spPr>
          <c:invertIfNegative val="0"/>
          <c:cat>
            <c:numRef>
              <c:f>Sheet1!$A$2:$A$3</c:f>
              <c:numCache>
                <c:formatCode>General</c:formatCode>
                <c:ptCount val="2"/>
                <c:pt idx="0">
                  <c:v>1994</c:v>
                </c:pt>
                <c:pt idx="1">
                  <c:v>2013</c:v>
                </c:pt>
              </c:numCache>
            </c:numRef>
          </c:cat>
          <c:val>
            <c:numRef>
              <c:f>Sheet1!$B$2:$B$3</c:f>
              <c:numCache>
                <c:formatCode>0%</c:formatCode>
                <c:ptCount val="2"/>
                <c:pt idx="0">
                  <c:v>0.08</c:v>
                </c:pt>
                <c:pt idx="1">
                  <c:v>0.02</c:v>
                </c:pt>
              </c:numCache>
            </c:numRef>
          </c:val>
          <c:extLst>
            <c:ext xmlns:c16="http://schemas.microsoft.com/office/drawing/2014/chart" uri="{C3380CC4-5D6E-409C-BE32-E72D297353CC}">
              <c16:uniqueId val="{00000000-01B7-4067-A166-15118197C95B}"/>
            </c:ext>
          </c:extLst>
        </c:ser>
        <c:dLbls>
          <c:showLegendKey val="0"/>
          <c:showVal val="0"/>
          <c:showCatName val="0"/>
          <c:showSerName val="0"/>
          <c:showPercent val="0"/>
          <c:showBubbleSize val="0"/>
        </c:dLbls>
        <c:gapWidth val="219"/>
        <c:overlap val="-27"/>
        <c:axId val="463184696"/>
        <c:axId val="463185016"/>
      </c:barChart>
      <c:catAx>
        <c:axId val="46318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5016"/>
        <c:crosses val="autoZero"/>
        <c:auto val="1"/>
        <c:lblAlgn val="ctr"/>
        <c:lblOffset val="100"/>
        <c:noMultiLvlLbl val="0"/>
      </c:catAx>
      <c:valAx>
        <c:axId val="46318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4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4293957504477928"/>
          <c:y val="0.11550569278238329"/>
          <c:w val="0.84629120726694496"/>
          <c:h val="0.72643768104119955"/>
        </c:manualLayout>
      </c:layout>
      <c:barChart>
        <c:barDir val="col"/>
        <c:grouping val="clustered"/>
        <c:varyColors val="0"/>
        <c:ser>
          <c:idx val="0"/>
          <c:order val="0"/>
          <c:tx>
            <c:strRef>
              <c:f>Sheet1!$B$1</c:f>
              <c:strCache>
                <c:ptCount val="1"/>
                <c:pt idx="0">
                  <c:v>Column2</c:v>
                </c:pt>
              </c:strCache>
            </c:strRef>
          </c:tx>
          <c:spPr>
            <a:solidFill>
              <a:schemeClr val="accent2"/>
            </a:solidFill>
            <a:ln>
              <a:noFill/>
            </a:ln>
            <a:effectLst/>
          </c:spPr>
          <c:invertIfNegative val="0"/>
          <c:cat>
            <c:numRef>
              <c:f>Sheet1!$A$2:$A$3</c:f>
              <c:numCache>
                <c:formatCode>General</c:formatCode>
                <c:ptCount val="2"/>
                <c:pt idx="0">
                  <c:v>2014</c:v>
                </c:pt>
                <c:pt idx="1">
                  <c:v>2016</c:v>
                </c:pt>
              </c:numCache>
            </c:numRef>
          </c:cat>
          <c:val>
            <c:numRef>
              <c:f>Sheet1!$B$2:$B$3</c:f>
              <c:numCache>
                <c:formatCode>0%</c:formatCode>
                <c:ptCount val="2"/>
                <c:pt idx="0">
                  <c:v>0.8</c:v>
                </c:pt>
                <c:pt idx="1">
                  <c:v>0.02</c:v>
                </c:pt>
              </c:numCache>
            </c:numRef>
          </c:val>
          <c:extLst>
            <c:ext xmlns:c16="http://schemas.microsoft.com/office/drawing/2014/chart" uri="{C3380CC4-5D6E-409C-BE32-E72D297353CC}">
              <c16:uniqueId val="{00000000-01B7-4067-A166-15118197C95B}"/>
            </c:ext>
          </c:extLst>
        </c:ser>
        <c:dLbls>
          <c:showLegendKey val="0"/>
          <c:showVal val="0"/>
          <c:showCatName val="0"/>
          <c:showSerName val="0"/>
          <c:showPercent val="0"/>
          <c:showBubbleSize val="0"/>
        </c:dLbls>
        <c:gapWidth val="219"/>
        <c:overlap val="-27"/>
        <c:axId val="463184696"/>
        <c:axId val="463185016"/>
      </c:barChart>
      <c:catAx>
        <c:axId val="46318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5016"/>
        <c:crosses val="autoZero"/>
        <c:auto val="1"/>
        <c:lblAlgn val="ctr"/>
        <c:lblOffset val="100"/>
        <c:noMultiLvlLbl val="0"/>
      </c:catAx>
      <c:valAx>
        <c:axId val="463185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63184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eoplethatdeliver.org/resources-chronologically"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Establishing and maintaining effective supply chain management is essential to making modern contraceptives available and thus helping individuals achieve their reproductive goals.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brief focuses on key practices to strengthen the management of each step of the supply chain from the manufacturer to the service delivery point.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Photo credit: </a:t>
            </a:r>
            <a:r>
              <a:rPr lang="en-US" b="0" i="0" dirty="0">
                <a:solidFill>
                  <a:srgbClr val="FFFFFF"/>
                </a:solidFill>
                <a:effectLst/>
                <a:latin typeface="Arial" panose="020B0604020202020204" pitchFamily="34" charset="0"/>
                <a:cs typeface="Arial" panose="020B0604020202020204" pitchFamily="34" charset="0"/>
              </a:rPr>
              <a:t>© 2014 John </a:t>
            </a:r>
            <a:r>
              <a:rPr lang="en-US" b="0" i="0" dirty="0" err="1">
                <a:solidFill>
                  <a:srgbClr val="FFFFFF"/>
                </a:solidFill>
                <a:effectLst/>
                <a:latin typeface="Arial" panose="020B0604020202020204" pitchFamily="34" charset="0"/>
                <a:cs typeface="Arial" panose="020B0604020202020204" pitchFamily="34" charset="0"/>
              </a:rPr>
              <a:t>Kihoro</a:t>
            </a:r>
            <a:r>
              <a:rPr lang="en-US" b="0" i="0" dirty="0">
                <a:solidFill>
                  <a:srgbClr val="FFFFFF"/>
                </a:solidFill>
                <a:effectLst/>
                <a:latin typeface="Arial" panose="020B0604020202020204" pitchFamily="34" charset="0"/>
                <a:cs typeface="Arial" panose="020B0604020202020204" pitchFamily="34" charset="0"/>
              </a:rPr>
              <a:t>/</a:t>
            </a:r>
            <a:r>
              <a:rPr lang="en-US" b="0" i="0" dirty="0" err="1">
                <a:solidFill>
                  <a:srgbClr val="FFFFFF"/>
                </a:solidFill>
                <a:effectLst/>
                <a:latin typeface="Arial" panose="020B0604020202020204" pitchFamily="34" charset="0"/>
                <a:cs typeface="Arial" panose="020B0604020202020204" pitchFamily="34" charset="0"/>
              </a:rPr>
              <a:t>Tupange</a:t>
            </a:r>
            <a:r>
              <a:rPr lang="en-US" b="0" i="0" dirty="0">
                <a:solidFill>
                  <a:srgbClr val="FFFFFF"/>
                </a:solidFill>
                <a:effectLst/>
                <a:latin typeface="Arial" panose="020B0604020202020204" pitchFamily="34" charset="0"/>
                <a:cs typeface="Arial" panose="020B0604020202020204" pitchFamily="34" charset="0"/>
              </a:rPr>
              <a:t>(Jhpiego Kenya),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endParaRPr lang="en-US" b="0" i="0" dirty="0">
              <a:solidFill>
                <a:srgbClr val="FFFFFF"/>
              </a:solidFill>
              <a:effectLst/>
              <a:latin typeface="Arial" panose="020B0604020202020204" pitchFamily="34" charset="0"/>
              <a:cs typeface="Arial" panose="020B0604020202020204" pitchFamily="34" charset="0"/>
            </a:endParaRPr>
          </a:p>
          <a:p>
            <a:r>
              <a:rPr lang="en-US" b="0" i="0" dirty="0">
                <a:solidFill>
                  <a:srgbClr val="FFFFFF"/>
                </a:solidFill>
                <a:effectLst/>
                <a:latin typeface="Arial" panose="020B0604020202020204" pitchFamily="34" charset="0"/>
                <a:cs typeface="Arial" panose="020B0604020202020204" pitchFamily="34" charset="0"/>
              </a:rPr>
              <a:t>REVISED: 5/4/21</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baseline="0" dirty="0">
                <a:latin typeface="Arial" panose="020B0604020202020204" pitchFamily="34" charset="0"/>
                <a:cs typeface="Arial" panose="020B0604020202020204" pitchFamily="34" charset="0"/>
              </a:rPr>
              <a:t>Effective supply chains </a:t>
            </a:r>
            <a:r>
              <a:rPr lang="en-US" sz="1000" b="1" i="0" u="none" strike="noStrike" baseline="0" dirty="0">
                <a:solidFill>
                  <a:srgbClr val="D60751"/>
                </a:solidFill>
                <a:latin typeface="Arial" panose="020B0604020202020204" pitchFamily="34" charset="0"/>
                <a:cs typeface="Arial" panose="020B0604020202020204" pitchFamily="34" charset="0"/>
              </a:rPr>
              <a:t>support women’s choice of modern contraception</a:t>
            </a:r>
            <a:r>
              <a:rPr lang="en-US" sz="1000" b="0" i="0" u="none" strike="noStrike" baseline="0" dirty="0">
                <a:latin typeface="Arial" panose="020B0604020202020204" pitchFamily="34" charset="0"/>
                <a:cs typeface="Arial" panose="020B0604020202020204" pitchFamily="34" charset="0"/>
              </a:rPr>
              <a:t> and have the potential to meet latent demand for previously unavailable methods.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baseline="0" dirty="0">
                <a:solidFill>
                  <a:srgbClr val="000000"/>
                </a:solidFill>
                <a:latin typeface="Arial" panose="020B0604020202020204" pitchFamily="34" charset="0"/>
                <a:cs typeface="Arial" panose="020B0604020202020204" pitchFamily="34" charset="0"/>
              </a:rPr>
              <a:t>This effect stems, in part, from improving quality of care and by reducing stockouts of needed contraceptive methods, as well as the ancillary supplies and equipment required for some clinical methods.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baseline="0" dirty="0">
                <a:solidFill>
                  <a:srgbClr val="000000"/>
                </a:solidFill>
                <a:latin typeface="Arial" panose="020B0604020202020204" pitchFamily="34" charset="0"/>
                <a:cs typeface="Arial" panose="020B0604020202020204" pitchFamily="34" charset="0"/>
              </a:rPr>
              <a:t>It was exemplified by Senegal’s use of the informed push model (IPM) where nationwide consumption of modern contraception rose in one year by 48% due to the reliable availability off commodities. </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0" u="none" strike="noStrike" baseline="0" dirty="0">
                <a:solidFill>
                  <a:srgbClr val="000000"/>
                </a:solidFill>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latin typeface="Arial" panose="020B0604020202020204" pitchFamily="34" charset="0"/>
                <a:cs typeface="Arial" panose="020B0604020202020204" pitchFamily="34" charset="0"/>
              </a:rPr>
              <a:t>Photo credit: Reproductive Health Supplies Coalition</a:t>
            </a:r>
            <a:endParaRPr lang="en-US" sz="1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b="0"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7610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recommended that programs implementing supply chain management include the following indicator: </a:t>
            </a:r>
          </a:p>
          <a:p>
            <a:endParaRPr lang="en-US" dirty="0"/>
          </a:p>
          <a:p>
            <a:r>
              <a:rPr lang="en-US" dirty="0"/>
              <a:t>For more information about this indicator, please copy and paste this link into your web browser</a:t>
            </a:r>
            <a:r>
              <a:rPr lang="en-US" u="sng" dirty="0"/>
              <a:t>: https://www.rhsupplies.org/uploads/tx_rhscpublications/Harmonized_Suite_of_Indicators.pdf</a:t>
            </a: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000" dirty="0">
                <a:latin typeface="Arial" panose="020B0604020202020204" pitchFamily="34" charset="0"/>
                <a:cs typeface="Arial" panose="020B0604020202020204" pitchFamily="34" charset="0"/>
              </a:rPr>
              <a:t>The following four intervention areas will be key components to strengthening supply chain performance and meeting the product needs for family planning and other health programs: </a:t>
            </a: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279358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Collecting and analyzing the right data can offer the needed visibility to help governments, country partners, manufacturers, and global procurers make effective decisions related to estimating supply needs, procuring and distributing product, and advocating for adequate funding. </a:t>
            </a:r>
          </a:p>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In situations where global supply is scarce, systematic collection and sharing of supply chain data becomes even more critical to balance stock and coordinate shipments within and among countries. </a:t>
            </a:r>
          </a:p>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Conducting routine supply chain assessments offers insights to identify and respond to process bottlenecks and is one of the fastest, most effective paths to improved supply chain performance.</a:t>
            </a:r>
          </a:p>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Routine data collection from service delivery point stock and consumption is also important in order to help managers understand how much product is sitting in inventory versus being regularly consumed. </a:t>
            </a: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56902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Commercial distribution systems have streamlined their supply chains and increased the pace of distribution runs, significantly reducing stockouts at the point of consumption.</a:t>
            </a:r>
          </a:p>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Supply chains with fewer levels between the central agency and the service delivery points improve availability and in many cases also reduce costs. Streamlined supply chains lead to better information sharing between the levels in the distribution system, and improve accountability compared to supply chains with too many layers</a:t>
            </a:r>
          </a:p>
          <a:p>
            <a:pPr marL="171450" indent="-171450">
              <a:spcAft>
                <a:spcPts val="2400"/>
              </a:spcAft>
              <a:buFont typeface="Arial" panose="020B0604020202020204" pitchFamily="34" charset="0"/>
              <a:buChar char="•"/>
            </a:pPr>
            <a:r>
              <a:rPr lang="en-US" sz="1000" dirty="0">
                <a:latin typeface="Arial" panose="020B0604020202020204" pitchFamily="34" charset="0"/>
                <a:cs typeface="Arial" panose="020B0604020202020204" pitchFamily="34" charset="0"/>
              </a:rPr>
              <a:t>Mozambique and Zambia both revised and streamlined their reporting systems to allow demand and order data to flow directly from health facilities to the central distribution centers (as opposed to through districts and other layers in the system). Reducing the number of tiers involved in the information flow improves the speed at which information moves and establishes clearer responsibilities for reporting and action.</a:t>
            </a: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67452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Many government organizations find it difficult to recruit and retain qualified supply chain staff, and ministries of health often have insufficient human resources dedicated to the medicine supply chain. </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The global health community recommends supply chain workers be recognized and included within existing human resources systems, including appropriate recruitment, support, motivation, and professional development and retention plans.</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Supply chain leaders within the health system need to be elevated to strategic roles, and empowered within those roles to successfully advocate for supply chain needs and proactively address supply chain challenges.</a:t>
            </a:r>
          </a:p>
          <a:p>
            <a:pPr marL="0" indent="0" algn="l">
              <a:buFont typeface="Arial" panose="020B0604020202020204" pitchFamily="34" charset="0"/>
              <a:buNone/>
            </a:pPr>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Initial evidence from Nepal indicates that supply chain improvement efforts, including strategic outsourcing and institutionalized development of staff capacity, led to a reduction in contraceptive stockouts from 8% to less than 2%.</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197113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The commercial sector brings unique supply chain capabilities and can play an important role in strengthening supply chains for health products.</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While the exact role varies depending on a country’s specific supply chain, contracting transport and distribution to private companies has yielded benefits in many countries.</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Success of private sector engagement and contracting models has depended on a clear policy framework; strong government understanding and commitment, including contract management capacity in government; and a competitive local market for high-quality private supply chain service providers.</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Even in instances where the private sector cannot be leveraged for transportation, distribution, or other supply chain services, it can act as a source of technical best practices in designing and operating supply chains and their corresponding performance management systems.</a:t>
            </a:r>
          </a:p>
          <a:p>
            <a:pPr marL="171450" indent="-171450" algn="l">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Opportunities may exist for expanding use of private sector pharmacies and drug shops as an integral part of the public sector family planning services to expand access in both rural and urban areas, possibly leveraging vouchers or subsidies.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7542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For more information, please copy and paste this link into your web browser to visit this webpage with a recording of the webinar on Supply Chain Management and a downloadable PDF version of the presentation: </a:t>
            </a:r>
            <a:r>
              <a:rPr lang="en-US" sz="1200" b="0" i="0" u="sng" strike="noStrike" baseline="0" dirty="0">
                <a:solidFill>
                  <a:srgbClr val="054A8E"/>
                </a:solidFill>
                <a:latin typeface="Arial" panose="020B0604020202020204" pitchFamily="34" charset="0"/>
                <a:cs typeface="Arial" panose="020B0604020202020204" pitchFamily="34" charset="0"/>
              </a:rPr>
              <a:t>https://www.fphighimpactpractices.org/supply-chain-management-webinar/</a:t>
            </a:r>
          </a:p>
          <a:p>
            <a:pPr marL="0" indent="0">
              <a:buFont typeface="Arial" panose="020B0604020202020204" pitchFamily="34" charset="0"/>
              <a:buNone/>
            </a:pP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Supply Chain Management,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https://www.fphighimpactpractices.org/wp-content/uploads/2017/05/SupplyChainMgmt_References.pdf</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2400"/>
              </a:spcAft>
            </a:pPr>
            <a:r>
              <a:rPr lang="en-US" sz="1200" b="1" dirty="0">
                <a:latin typeface="Arial" panose="020B0604020202020204" pitchFamily="34" charset="0"/>
                <a:cs typeface="Arial" panose="020B0604020202020204" pitchFamily="34" charset="0"/>
              </a:rPr>
              <a:t>Increase data visibility and use for continuous improvement.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Conduct </a:t>
            </a:r>
            <a:r>
              <a:rPr lang="en-US" sz="1200" b="1" dirty="0">
                <a:solidFill>
                  <a:srgbClr val="D60751"/>
                </a:solidFill>
                <a:latin typeface="Arial" panose="020B0604020202020204" pitchFamily="34" charset="0"/>
                <a:cs typeface="Arial" panose="020B0604020202020204" pitchFamily="34" charset="0"/>
              </a:rPr>
              <a:t>regular and systematic assessments </a:t>
            </a:r>
            <a:r>
              <a:rPr lang="en-US" sz="1200" dirty="0">
                <a:latin typeface="Arial" panose="020B0604020202020204" pitchFamily="34" charset="0"/>
                <a:cs typeface="Arial" panose="020B0604020202020204" pitchFamily="34" charset="0"/>
              </a:rPr>
              <a:t>to identify supply chain bottlenecks and solutions.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There are a number of tools available that can work separately or in conjunction. These tools can identify short-term “quick win” improvements, medium-term strategic level resource planning, and long-term comprehensive supply chain changes.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Regardless of the tools chosen for assessment, ultimately, the government and other key stakeholders should lead a process to distill the findings into one agreed vision for supply chain strengthening.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The Technical Review of Public Health Supply Chain Assessment Tools can be used in selecting the most relevant assessment approaches.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Please copy and paste this link into your web browser to access this review: </a:t>
            </a:r>
            <a:r>
              <a:rPr lang="en-US" sz="1200" b="0" i="0" u="sng" strike="noStrike" baseline="0" dirty="0">
                <a:latin typeface="Arial" panose="020B0604020202020204" pitchFamily="34" charset="0"/>
                <a:cs typeface="Arial" panose="020B0604020202020204" pitchFamily="34" charset="0"/>
              </a:rPr>
              <a:t>https://isghealth.org/wp-content/uploads/2020/12/Technical-Review-of-Public-Health-Supply-Chain-Assessment-Tools.pdf</a:t>
            </a:r>
            <a:endParaRPr lang="en-US" sz="1200" u="sng"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D60751"/>
                </a:solidFill>
                <a:latin typeface="Arial" panose="020B0604020202020204" pitchFamily="34" charset="0"/>
                <a:cs typeface="Arial" panose="020B0604020202020204" pitchFamily="34" charset="0"/>
              </a:rPr>
              <a:t>Strengthen</a:t>
            </a:r>
            <a:r>
              <a:rPr lang="en-US" sz="1200" b="1" dirty="0">
                <a:latin typeface="Arial" panose="020B0604020202020204" pitchFamily="34" charset="0"/>
                <a:cs typeface="Arial" panose="020B0604020202020204" pitchFamily="34" charset="0"/>
              </a:rPr>
              <a:t> </a:t>
            </a:r>
            <a:r>
              <a:rPr lang="en-US" sz="1200" b="1" dirty="0">
                <a:solidFill>
                  <a:srgbClr val="D60751"/>
                </a:solidFill>
                <a:latin typeface="Arial" panose="020B0604020202020204" pitchFamily="34" charset="0"/>
                <a:cs typeface="Arial" panose="020B0604020202020204" pitchFamily="34" charset="0"/>
              </a:rPr>
              <a:t>existing data collection</a:t>
            </a:r>
            <a:r>
              <a:rPr lang="en-US" sz="1200" dirty="0">
                <a:latin typeface="Arial" panose="020B0604020202020204" pitchFamily="34" charset="0"/>
                <a:cs typeface="Arial" panose="020B0604020202020204" pitchFamily="34" charset="0"/>
              </a:rPr>
              <a:t> while working toward electronic systems.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It is not necessary to wait for the perfect electronic data system to benefit from data visibility. Existing data, such as service delivery point stock, months of stock, and average monthly consumption, can and should be analyzed to inform decision-making.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Review of existing data collection tools and processes should be part of the supply chain assessments outlined above to identify opportunities to improve data quality and use.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Once existing data collection processes are proven, and as the supply chain matures, data collection and use should evolve to automated, more advanced electronic processes that allow faster analysis.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electronic data collection and systems, please copy and paste this link into your web browser to visit the Digital Health HIP brief: </a:t>
            </a:r>
            <a:r>
              <a:rPr lang="en-US" sz="1200" u="sng" dirty="0">
                <a:latin typeface="Arial" panose="020B0604020202020204" pitchFamily="34" charset="0"/>
                <a:cs typeface="Arial" panose="020B0604020202020204" pitchFamily="34" charset="0"/>
              </a:rPr>
              <a:t>https://www.fphighimpactpractices.org/briefs/digital-health-systems/</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p>
          <a:p>
            <a:r>
              <a:rPr lang="en-US" dirty="0"/>
              <a:t>This presentation is divided in three parts: an Introduction to the High Impact Practices (HIPs) in Family Planning, Supply Chain Management, and Extra Slides.</a:t>
            </a:r>
          </a:p>
          <a:p>
            <a:endParaRPr lang="en-US" dirty="0"/>
          </a:p>
          <a:p>
            <a:r>
              <a:rPr lang="en-US" dirty="0"/>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2400"/>
              </a:spcAft>
            </a:pPr>
            <a:r>
              <a:rPr lang="en-US" sz="1200" b="1" dirty="0">
                <a:latin typeface="Arial" panose="020B0604020202020204" pitchFamily="34" charset="0"/>
                <a:cs typeface="Arial" panose="020B0604020202020204" pitchFamily="34" charset="0"/>
              </a:rPr>
              <a:t>Increase data visibility and use for continuous improvement.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Adopt an </a:t>
            </a:r>
            <a:r>
              <a:rPr lang="en-US" sz="1200" b="1" dirty="0">
                <a:solidFill>
                  <a:srgbClr val="D60751"/>
                </a:solidFill>
                <a:latin typeface="Arial" panose="020B0604020202020204" pitchFamily="34" charset="0"/>
                <a:cs typeface="Arial" panose="020B0604020202020204" pitchFamily="34" charset="0"/>
              </a:rPr>
              <a:t>electronic logistics management information system </a:t>
            </a:r>
            <a:r>
              <a:rPr lang="en-US" sz="1200" dirty="0">
                <a:latin typeface="Arial" panose="020B0604020202020204" pitchFamily="34" charset="0"/>
                <a:cs typeface="Arial" panose="020B0604020202020204" pitchFamily="34" charset="0"/>
              </a:rPr>
              <a:t>to work toward visibility across the whole supply chain, from manufacturers to service delivery points.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Electronic data collection and systems allow frequent sharing of updates related to purchase orders, stock inventory, product consumption, and shipment and delivery statuses across a complex network of supply chain players.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In situations where global supply is scarce, electronic systems make it easier to balance stock and coordinate shipments.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Countries can look to early adopters like </a:t>
            </a:r>
            <a:r>
              <a:rPr lang="en-US" sz="1200" b="1" i="0" u="none" strike="noStrike" baseline="0" dirty="0">
                <a:latin typeface="Arial" panose="020B0604020202020204" pitchFamily="34" charset="0"/>
                <a:cs typeface="Arial" panose="020B0604020202020204" pitchFamily="34" charset="0"/>
              </a:rPr>
              <a:t>Nigeria</a:t>
            </a:r>
            <a:r>
              <a:rPr lang="en-US" sz="1200" b="0" i="0" u="none" strike="noStrike" baseline="0" dirty="0">
                <a:latin typeface="Arial" panose="020B0604020202020204" pitchFamily="34" charset="0"/>
                <a:cs typeface="Arial" panose="020B0604020202020204" pitchFamily="34" charset="0"/>
              </a:rPr>
              <a:t> and </a:t>
            </a:r>
            <a:r>
              <a:rPr lang="en-US" sz="1200" b="1" i="0" u="none" strike="noStrike" baseline="0" dirty="0">
                <a:latin typeface="Arial" panose="020B0604020202020204" pitchFamily="34" charset="0"/>
                <a:cs typeface="Arial" panose="020B0604020202020204" pitchFamily="34" charset="0"/>
              </a:rPr>
              <a:t>Malawi</a:t>
            </a:r>
            <a:r>
              <a:rPr lang="en-US" sz="1200" b="0" i="0" u="none" strike="noStrike" baseline="0" dirty="0">
                <a:latin typeface="Arial" panose="020B0604020202020204" pitchFamily="34" charset="0"/>
                <a:cs typeface="Arial" panose="020B0604020202020204" pitchFamily="34" charset="0"/>
              </a:rPr>
              <a:t> for advice on connecting to global visibility networks, and to countries like </a:t>
            </a:r>
            <a:r>
              <a:rPr lang="en-US" sz="1200" b="1" i="0" u="none" strike="noStrike" baseline="0" dirty="0">
                <a:latin typeface="Arial" panose="020B0604020202020204" pitchFamily="34" charset="0"/>
                <a:cs typeface="Arial" panose="020B0604020202020204" pitchFamily="34" charset="0"/>
              </a:rPr>
              <a:t>Tanzania</a:t>
            </a:r>
            <a:r>
              <a:rPr lang="en-US" sz="1200" b="0" i="0" u="none" strike="noStrike" baseline="0" dirty="0">
                <a:latin typeface="Arial" panose="020B0604020202020204" pitchFamily="34" charset="0"/>
                <a:cs typeface="Arial" panose="020B0604020202020204" pitchFamily="34" charset="0"/>
              </a:rPr>
              <a:t> to set up national electronic logistics management systems.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Governments that put in place national electronic logistics management information systems, like the Tanzania example described above, can connect to electronic networks (e.g., the Global FP Visibility and Analytics Network) linking them to their global manufacturers and shippers.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For more information about VAN, please copy and paste this link into your web browser to access the network: </a:t>
            </a:r>
            <a:r>
              <a:rPr lang="en-US" sz="1200" b="0" i="0" u="sng" strike="noStrike" baseline="0" dirty="0">
                <a:latin typeface="Arial" panose="020B0604020202020204" pitchFamily="34" charset="0"/>
                <a:cs typeface="Arial" panose="020B0604020202020204" pitchFamily="34" charset="0"/>
              </a:rPr>
              <a:t>https://www.rhsupplies.org/microsites/gfpvan/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electronic data collection and systems, please copy and paste this link into your web browser to visit the Digital Health HIP brief: </a:t>
            </a:r>
            <a:r>
              <a:rPr lang="en-US" sz="1200" u="sng" dirty="0">
                <a:latin typeface="Arial" panose="020B0604020202020204" pitchFamily="34" charset="0"/>
                <a:cs typeface="Arial" panose="020B0604020202020204" pitchFamily="34" charset="0"/>
              </a:rPr>
              <a:t>https://www.fphighimpactpractices.org/briefs/digital-health-systems/</a:t>
            </a: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1738997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2400"/>
              </a:spcAft>
            </a:pPr>
            <a:r>
              <a:rPr lang="en-US" sz="2800" b="1" dirty="0">
                <a:latin typeface="Arial" panose="020B0604020202020204" pitchFamily="34" charset="0"/>
                <a:cs typeface="Arial" panose="020B0604020202020204" pitchFamily="34" charset="0"/>
              </a:rPr>
              <a:t>Speed up product flow through the supply chain.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D60751"/>
                </a:solidFill>
                <a:latin typeface="Arial" panose="020B0604020202020204" pitchFamily="34" charset="0"/>
                <a:cs typeface="Arial" panose="020B0604020202020204" pitchFamily="34" charset="0"/>
              </a:rPr>
              <a:t>Map current supply chain processes </a:t>
            </a:r>
            <a:r>
              <a:rPr lang="en-US" sz="2800" dirty="0">
                <a:latin typeface="Arial" panose="020B0604020202020204" pitchFamily="34" charset="0"/>
                <a:cs typeface="Arial" panose="020B0604020202020204" pitchFamily="34" charset="0"/>
              </a:rPr>
              <a:t>to understand where duplication or wastage is happening.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Process mapping provides insight into the systems and processes involved in product movement through the supply chain, who is doing what and when, and the time spent.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It is a first step to understand duplication in efforts, wastage in time and resources, as well as key bottlenecks, and is seen as useful in health care quality improvement projects.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Subsequently, once the bottlenecks in the current processes are identified, the next step is to redesign the supply chain processes to address these inefficiencies.</a:t>
            </a:r>
            <a:endParaRPr lang="en-US" sz="28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1" dirty="0">
                <a:solidFill>
                  <a:srgbClr val="D60751"/>
                </a:solidFill>
                <a:latin typeface="Arial" panose="020B0604020202020204" pitchFamily="34" charset="0"/>
                <a:cs typeface="Arial" panose="020B0604020202020204" pitchFamily="34" charset="0"/>
              </a:rPr>
              <a:t>Utilize network optimization tools</a:t>
            </a:r>
            <a:r>
              <a:rPr lang="en-US" sz="2800" dirty="0">
                <a:latin typeface="Arial" panose="020B0604020202020204" pitchFamily="34" charset="0"/>
                <a:cs typeface="Arial" panose="020B0604020202020204" pitchFamily="34" charset="0"/>
              </a:rPr>
              <a:t> to understand the optimal infrastructure for a given supply chain in a specific context.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Whilst infrastructure changes can be expensive, in the longer term they should drive down costs and improve the experience for all those involved in the process, including most importantly the user.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Network optimization is often coupled with redesigning the inventory and distribution rules of the system to further maximize benefits.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Such design can carefully balance the needs of service, efficiency, and resilience in the supply chain.</a:t>
            </a:r>
            <a:endParaRPr lang="en-US" sz="28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4267889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2400"/>
              </a:spcAft>
            </a:pPr>
            <a:r>
              <a:rPr lang="en-US" sz="2800" b="1" dirty="0">
                <a:latin typeface="Arial" panose="020B0604020202020204" pitchFamily="34" charset="0"/>
                <a:cs typeface="Arial" panose="020B0604020202020204" pitchFamily="34" charset="0"/>
              </a:rPr>
              <a:t>Build and support a competent, professional supply chain workforce.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Use a </a:t>
            </a:r>
            <a:r>
              <a:rPr lang="en-US" sz="2800" b="1" dirty="0">
                <a:solidFill>
                  <a:srgbClr val="D60751"/>
                </a:solidFill>
                <a:latin typeface="Arial" panose="020B0604020202020204" pitchFamily="34" charset="0"/>
                <a:cs typeface="Arial" panose="020B0604020202020204" pitchFamily="34" charset="0"/>
              </a:rPr>
              <a:t>systematic, sustainable approach </a:t>
            </a:r>
            <a:r>
              <a:rPr lang="en-US" sz="2800" dirty="0">
                <a:latin typeface="Arial" panose="020B0604020202020204" pitchFamily="34" charset="0"/>
                <a:cs typeface="Arial" panose="020B0604020202020204" pitchFamily="34" charset="0"/>
              </a:rPr>
              <a:t>to strengthen supply chain human resources in-country.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Countries should instead strive to develop national systems and programs that can sustainably prepare and engage (through employment or outsourcing) the required supply chain workforce.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This means understanding what competencies are required to manage and operate their supply chain, planning how these will be developed in the educational system, and ensuring the supply chain workers are explicitly considered throughout all aspects of the human resources cycle.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The People that Deliver Initiative has recently developed a theory of change to support countries in this approach. For more information, copy and paste this link into your web browser: </a:t>
            </a:r>
            <a:r>
              <a:rPr lang="en-US" sz="1800" b="0" i="0" u="sng" strike="noStrike" baseline="0" dirty="0">
                <a:latin typeface="Arial" panose="020B0604020202020204" pitchFamily="34" charset="0"/>
                <a:cs typeface="Arial" panose="020B0604020202020204" pitchFamily="34" charset="0"/>
              </a:rPr>
              <a:t>https://peoplethatdeliver.org/resources/building-human-resources-supply-chain-management-theory-change</a:t>
            </a:r>
            <a:endParaRPr lang="en-US" sz="2800" b="0" i="0" u="sng" strike="noStrike" baseline="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Foster and </a:t>
            </a:r>
            <a:r>
              <a:rPr lang="en-US" sz="2800" b="1" dirty="0">
                <a:solidFill>
                  <a:srgbClr val="D60751"/>
                </a:solidFill>
                <a:latin typeface="Arial" panose="020B0604020202020204" pitchFamily="34" charset="0"/>
                <a:cs typeface="Arial" panose="020B0604020202020204" pitchFamily="34" charset="0"/>
              </a:rPr>
              <a:t>build strong leadership </a:t>
            </a:r>
            <a:r>
              <a:rPr lang="en-US" sz="2800" dirty="0">
                <a:latin typeface="Arial" panose="020B0604020202020204" pitchFamily="34" charset="0"/>
                <a:cs typeface="Arial" panose="020B0604020202020204" pitchFamily="34" charset="0"/>
              </a:rPr>
              <a:t>for supply chain management.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baseline="0" dirty="0">
                <a:latin typeface="Arial" panose="020B0604020202020204" pitchFamily="34" charset="0"/>
                <a:cs typeface="Arial" panose="020B0604020202020204" pitchFamily="34" charset="0"/>
              </a:rPr>
              <a:t>Strong supply chain performance requires health sector leaders who understand the importance of the supply chain to achieving health outcomes, and supply chain leaders who can envision and drive transformational change.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800" b="0" i="0" u="none" strike="noStrike" dirty="0">
                <a:solidFill>
                  <a:srgbClr val="000000"/>
                </a:solidFill>
                <a:effectLst/>
                <a:latin typeface="Arial" panose="020B0604020202020204" pitchFamily="34" charset="0"/>
                <a:cs typeface="Arial" panose="020B0604020202020204" pitchFamily="34" charset="0"/>
              </a:rPr>
              <a:t>For more information, please </a:t>
            </a:r>
            <a:r>
              <a:rPr lang="en-US" sz="2800" dirty="0"/>
              <a:t>copy and paste this link into your web browser to </a:t>
            </a:r>
            <a:r>
              <a:rPr lang="en-US" sz="2800" b="0" i="0" u="none" strike="noStrike" dirty="0">
                <a:solidFill>
                  <a:srgbClr val="000000"/>
                </a:solidFill>
                <a:effectLst/>
                <a:latin typeface="Arial" panose="020B0604020202020204" pitchFamily="34" charset="0"/>
                <a:cs typeface="Arial" panose="020B0604020202020204" pitchFamily="34" charset="0"/>
              </a:rPr>
              <a:t>visit the HIP brief on Leaders and Managers: </a:t>
            </a:r>
            <a:r>
              <a:rPr lang="en-US" sz="2800" b="0" i="0" u="sng" strike="noStrike" dirty="0">
                <a:solidFill>
                  <a:srgbClr val="000000"/>
                </a:solidFill>
                <a:effectLst/>
                <a:latin typeface="Arial" panose="020B0604020202020204" pitchFamily="34" charset="0"/>
                <a:cs typeface="Arial" panose="020B0604020202020204" pitchFamily="34" charset="0"/>
              </a:rPr>
              <a:t>https://www.fphighimpactpractices.org/briefs/leaders-and-managers/</a:t>
            </a:r>
          </a:p>
          <a:p>
            <a:pPr algn="l"/>
            <a:endParaRPr lang="en-US" sz="28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28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2784212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2400"/>
              </a:spcAft>
            </a:pPr>
            <a:r>
              <a:rPr lang="en-US" sz="1200" b="1" dirty="0">
                <a:latin typeface="Arial" panose="020B0604020202020204" pitchFamily="34" charset="0"/>
                <a:cs typeface="Arial" panose="020B0604020202020204" pitchFamily="34" charset="0"/>
              </a:rPr>
              <a:t>Capitalize on private sector supply chain capacity, where appropriate.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Supply chain operations are labor- and asset-intensive, require specialized technical expertise, and provide economies of scale through consolidation.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In most countries, supply chain management is not a core business or comparative strength of governments or ministries of health. A policy that supports private sector engagement in the supply chain and leverages private sector capacities can increase performance while decreasing cost per unit delivered.</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For more information about policy, please copy and paste this link into your web browser to visit the Policy HIP Brief: </a:t>
            </a:r>
            <a:r>
              <a:rPr lang="en-US" sz="1200" b="0" i="0" u="sng" strike="noStrike" baseline="0" dirty="0">
                <a:latin typeface="Arial" panose="020B0604020202020204" pitchFamily="34" charset="0"/>
                <a:cs typeface="Arial" panose="020B0604020202020204" pitchFamily="34" charset="0"/>
              </a:rPr>
              <a:t>https://www.fphighimpactpractices.org/briefs/policy/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Third-party logistics providers can be contracted to provide specific supply chain services, such as procurement, customs clearance, warehousing, or distribution.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In addition, “fourth party logistics providers” can be used to manage an array of third-party providers and services to provide comprehensive supply chain solutions.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Contract management and oversight are both critical prerequisites for private-sector run transport and distribution.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Many countries lack sufficient mechanisms and capacities in these areas. It is important to start by assessing capacity in the government for contract management and for defining and enforcing contract provisions and performance expectations, as well as other mechanisms for effective private sector engagement.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Seeking support and building capacity where gaps exist will be a key first step.</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Conduct an in-depth, cost-risk benefit and private-sector capability analysis.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This should include a thorough costing analysis of the existing government-owned transport and distribution system, taking into account hidden costs such as asset depreciation and staff time, and understanding the private sector operators’ geographical reach and costs.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latin typeface="Arial" panose="020B0604020202020204" pitchFamily="34" charset="0"/>
                <a:cs typeface="Arial" panose="020B0604020202020204" pitchFamily="34" charset="0"/>
              </a:rPr>
              <a:t>Where it makes sense to engage the private sector (either in selected regions or nationally), getting top-level ownership of the process within the government, including the finance ministry, is critical to ensure analysis is utilized and the solutions move forward.</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baseline="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u="none" strike="noStrike" baseline="0" dirty="0">
                <a:latin typeface="Arial" panose="020B0604020202020204" pitchFamily="34" charset="0"/>
                <a:cs typeface="Arial" panose="020B0604020202020204" pitchFamily="34" charset="0"/>
              </a:rPr>
              <a:t>Photo credit: </a:t>
            </a:r>
            <a:r>
              <a:rPr lang="en-US" sz="1200" b="0" i="0" u="none" strike="noStrike" baseline="0" dirty="0">
                <a:solidFill>
                  <a:srgbClr val="211D1E"/>
                </a:solidFill>
                <a:latin typeface="Arial" panose="020B0604020202020204" pitchFamily="34" charset="0"/>
                <a:cs typeface="Arial" panose="020B0604020202020204" pitchFamily="34" charset="0"/>
              </a:rPr>
              <a:t>2012, </a:t>
            </a:r>
            <a:r>
              <a:rPr lang="en-US" sz="1200" b="0" i="0" u="none" strike="noStrike" baseline="0" dirty="0" err="1">
                <a:solidFill>
                  <a:srgbClr val="211D1E"/>
                </a:solidFill>
                <a:latin typeface="Arial" panose="020B0604020202020204" pitchFamily="34" charset="0"/>
                <a:cs typeface="Arial" panose="020B0604020202020204" pitchFamily="34" charset="0"/>
              </a:rPr>
              <a:t>Humphleah’s</a:t>
            </a:r>
            <a:r>
              <a:rPr lang="en-US" sz="1200" b="0" i="0" u="none" strike="noStrike" baseline="0" dirty="0">
                <a:solidFill>
                  <a:srgbClr val="211D1E"/>
                </a:solidFill>
                <a:latin typeface="Arial" panose="020B0604020202020204" pitchFamily="34" charset="0"/>
                <a:cs typeface="Arial" panose="020B0604020202020204" pitchFamily="34" charset="0"/>
              </a:rPr>
              <a:t> International Limited </a:t>
            </a:r>
            <a:endParaRPr lang="en-US" sz="1200"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3740575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1" u="none" strike="noStrike" baseline="0" dirty="0">
                <a:latin typeface="Arial" panose="020B0604020202020204" pitchFamily="34" charset="0"/>
                <a:cs typeface="Arial" panose="020B0604020202020204" pitchFamily="34" charset="0"/>
              </a:rPr>
              <a:t>General Supply Chain Management Guidance: </a:t>
            </a:r>
            <a:r>
              <a:rPr lang="en-US" sz="1800" b="0" i="1" u="none" strike="noStrike" baseline="0" dirty="0">
                <a:latin typeface="Arial" panose="020B0604020202020204" pitchFamily="34" charset="0"/>
                <a:cs typeface="Arial" panose="020B0604020202020204" pitchFamily="34" charset="0"/>
              </a:rPr>
              <a:t>MDS-3: Managing Access to Medicines and Health Technologies</a:t>
            </a:r>
            <a:r>
              <a:rPr lang="en-US" sz="1800" b="0" i="0" u="none" strike="noStrike" baseline="0" dirty="0">
                <a:latin typeface="Arial" panose="020B0604020202020204" pitchFamily="34" charset="0"/>
                <a:cs typeface="Arial" panose="020B0604020202020204" pitchFamily="34" charset="0"/>
              </a:rPr>
              <a:t>. 2012. Management Sciences for Health. </a:t>
            </a:r>
            <a:r>
              <a:rPr lang="en-US" sz="1800" b="0" i="0" u="sng" strike="noStrike" baseline="0" dirty="0">
                <a:latin typeface="Arial" panose="020B0604020202020204" pitchFamily="34" charset="0"/>
                <a:cs typeface="Arial" panose="020B0604020202020204" pitchFamily="34" charset="0"/>
              </a:rPr>
              <a:t>https://www.msh.org/resources/mds-3-managing-access-to-medicines-and-health-technologies</a:t>
            </a: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1" i="1" u="none" strike="noStrike" baseline="0" dirty="0">
                <a:latin typeface="Arial" panose="020B0604020202020204" pitchFamily="34" charset="0"/>
                <a:cs typeface="Arial" panose="020B0604020202020204" pitchFamily="34" charset="0"/>
              </a:rPr>
              <a:t>Reproductive Health Commodity Security and Data Visibility: </a:t>
            </a:r>
            <a:r>
              <a:rPr lang="en-US" sz="1800" b="0" i="0" u="none" strike="noStrike" baseline="0" dirty="0">
                <a:latin typeface="Arial" panose="020B0604020202020204" pitchFamily="34" charset="0"/>
                <a:cs typeface="Arial" panose="020B0604020202020204" pitchFamily="34" charset="0"/>
              </a:rPr>
              <a:t>Reproductive Health Supply Coalition tools page: </a:t>
            </a:r>
            <a:r>
              <a:rPr lang="en-US" sz="1800" b="0" i="0" u="sng" strike="noStrike" baseline="0" dirty="0">
                <a:latin typeface="Arial" panose="020B0604020202020204" pitchFamily="34" charset="0"/>
                <a:cs typeface="Arial" panose="020B0604020202020204" pitchFamily="34" charset="0"/>
              </a:rPr>
              <a:t>https://www.rhsupplies.org/activities-resources/tools/</a:t>
            </a:r>
          </a:p>
          <a:p>
            <a:pPr algn="l"/>
            <a:endParaRPr lang="en-US" sz="1800" b="0" i="0" u="sng" strike="noStrike" baseline="0" dirty="0">
              <a:latin typeface="Arial" panose="020B0604020202020204" pitchFamily="34" charset="0"/>
              <a:cs typeface="Arial" panose="020B0604020202020204" pitchFamily="34" charset="0"/>
            </a:endParaRPr>
          </a:p>
          <a:p>
            <a:pPr algn="l"/>
            <a:r>
              <a:rPr lang="en-US" sz="1800" b="1" i="1" u="none" strike="noStrike" baseline="0" dirty="0">
                <a:latin typeface="Arial" panose="020B0604020202020204" pitchFamily="34" charset="0"/>
                <a:cs typeface="Arial" panose="020B0604020202020204" pitchFamily="34" charset="0"/>
              </a:rPr>
              <a:t>Human Resources for Health Supply Chains:</a:t>
            </a:r>
            <a:r>
              <a:rPr lang="en-US" sz="1800" b="1" i="0" u="none" strike="noStrike" baseline="0" dirty="0">
                <a:latin typeface="Arial" panose="020B0604020202020204" pitchFamily="34" charset="0"/>
                <a:cs typeface="Arial" panose="020B0604020202020204" pitchFamily="34" charset="0"/>
              </a:rPr>
              <a:t> </a:t>
            </a:r>
            <a:r>
              <a:rPr lang="en-US" sz="1800" b="0" i="0" u="none" strike="noStrike" baseline="0" dirty="0">
                <a:latin typeface="Arial" panose="020B0604020202020204" pitchFamily="34" charset="0"/>
                <a:cs typeface="Arial" panose="020B0604020202020204" pitchFamily="34" charset="0"/>
              </a:rPr>
              <a:t>People that Deliver resource page: </a:t>
            </a:r>
            <a:r>
              <a:rPr lang="en-US" sz="1800" b="0" i="0" u="sng" strike="noStrike" dirty="0">
                <a:solidFill>
                  <a:schemeClr val="tx1"/>
                </a:solidFill>
                <a:effectLst/>
                <a:latin typeface="Arial" panose="020B0604020202020204" pitchFamily="34" charset="0"/>
                <a:hlinkClick r:id="rId3">
                  <a:extLst>
                    <a:ext uri="{A12FA001-AC4F-418D-AE19-62706E023703}">
                      <ahyp:hlinkClr xmlns:ahyp="http://schemas.microsoft.com/office/drawing/2018/hyperlinkcolor" val="tx"/>
                    </a:ext>
                  </a:extLst>
                </a:hlinkClick>
              </a:rPr>
              <a:t>https://peoplethatdeliver.org/resources-chronologically</a:t>
            </a:r>
            <a:endParaRPr lang="en-US" sz="1800" b="0" i="0" u="sng" strike="noStrike" baseline="0" dirty="0">
              <a:solidFill>
                <a:schemeClr val="tx1"/>
              </a:solidFill>
              <a:latin typeface="Arial" panose="020B0604020202020204" pitchFamily="34" charset="0"/>
              <a:cs typeface="Arial" panose="020B0604020202020204" pitchFamily="34" charset="0"/>
            </a:endParaRPr>
          </a:p>
          <a:p>
            <a:pPr algn="l"/>
            <a:endParaRPr lang="en-US" sz="1800" b="0" i="0" u="none" strike="noStrike" baseline="0" dirty="0">
              <a:latin typeface="Arial" panose="020B0604020202020204" pitchFamily="34" charset="0"/>
              <a:cs typeface="Arial" panose="020B0604020202020204" pitchFamily="34" charset="0"/>
            </a:endParaRPr>
          </a:p>
          <a:p>
            <a:pPr algn="l"/>
            <a:r>
              <a:rPr lang="en-US" sz="1800" b="1" i="1" u="none" strike="noStrike" baseline="0" dirty="0">
                <a:latin typeface="Arial" panose="020B0604020202020204" pitchFamily="34" charset="0"/>
                <a:cs typeface="Arial" panose="020B0604020202020204" pitchFamily="34" charset="0"/>
              </a:rPr>
              <a:t>Outsourcing and Engaging Private Sector</a:t>
            </a:r>
            <a:r>
              <a:rPr lang="en-US" sz="1800" b="1" i="0" u="none" strike="noStrike" baseline="0" dirty="0">
                <a:latin typeface="Arial" panose="020B0604020202020204" pitchFamily="34" charset="0"/>
                <a:cs typeface="Arial" panose="020B0604020202020204" pitchFamily="34" charset="0"/>
              </a:rPr>
              <a:t>: </a:t>
            </a:r>
            <a:r>
              <a:rPr lang="en-US" sz="1800" b="0" i="1" u="none" strike="noStrike" baseline="0" dirty="0">
                <a:latin typeface="Arial" panose="020B0604020202020204" pitchFamily="34" charset="0"/>
                <a:cs typeface="Arial" panose="020B0604020202020204" pitchFamily="34" charset="0"/>
              </a:rPr>
              <a:t>Private Sector Engagement: A Guidance Document for Supply Chains in the Modern Context. </a:t>
            </a:r>
            <a:r>
              <a:rPr lang="en-US" sz="1800" b="0" i="0" u="none" strike="noStrike" baseline="0" dirty="0">
                <a:latin typeface="Arial" panose="020B0604020202020204" pitchFamily="34" charset="0"/>
                <a:cs typeface="Arial" panose="020B0604020202020204" pitchFamily="34" charset="0"/>
              </a:rPr>
              <a:t>2014. United Nations Commission on Life-Saving Commodities, Technical Reference Team on Private Sector Engagement.</a:t>
            </a:r>
          </a:p>
          <a:p>
            <a:pPr algn="l"/>
            <a:r>
              <a:rPr lang="en-US" sz="1800" b="0" i="0" u="sng" strike="noStrike" baseline="0" dirty="0">
                <a:latin typeface="Arial" panose="020B0604020202020204" pitchFamily="34" charset="0"/>
                <a:cs typeface="Arial" panose="020B0604020202020204" pitchFamily="34" charset="0"/>
              </a:rPr>
              <a:t>https://toolkits.knowledgesuccess.org/toolkits/fp-logistics/private-sector-engagement-guidance-document-supply-chains-modern-context</a:t>
            </a:r>
            <a:endParaRPr lang="en-US"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High Impact Practices (HIPs) are a set of evidence-based family planning practices vetted by experts against specific criteria and documented in an easy-to-use format.</a:t>
            </a:r>
          </a:p>
          <a:p>
            <a:br>
              <a:rPr lang="en-US" dirty="0">
                <a:latin typeface="+mn-lt"/>
              </a:rPr>
            </a:br>
            <a:r>
              <a:rPr lang="en-US" b="0" i="0" dirty="0">
                <a:solidFill>
                  <a:srgbClr val="3E3F42"/>
                </a:solidFill>
                <a:effectLst/>
                <a:latin typeface="+mn-lt"/>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b="0" i="0" dirty="0">
              <a:solidFill>
                <a:srgbClr val="3E3F42"/>
              </a:solidFill>
              <a:effectLst/>
              <a:latin typeface="+mn-lt"/>
            </a:endParaRPr>
          </a:p>
          <a:p>
            <a:pPr algn="l"/>
            <a:r>
              <a:rPr lang="en-US" sz="1800" b="0" i="0" u="none" strike="noStrike" baseline="0" dirty="0">
                <a:latin typeface="+mn-lt"/>
              </a:rPr>
              <a:t>HIPs are identified based on demonstrated magnitude of </a:t>
            </a:r>
            <a:r>
              <a:rPr lang="en-US" sz="1800" b="0" i="1" u="none" strike="noStrike" baseline="0" dirty="0">
                <a:latin typeface="+mn-lt"/>
              </a:rPr>
              <a:t>impact </a:t>
            </a:r>
            <a:r>
              <a:rPr lang="en-US" sz="1800" b="0" i="0" u="none" strike="noStrike" baseline="0" dirty="0">
                <a:latin typeface="+mn-lt"/>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dirty="0">
              <a:latin typeface="+mn-lt"/>
            </a:endParaRPr>
          </a:p>
          <a:p>
            <a:endParaRPr lang="en-US" dirty="0"/>
          </a:p>
          <a:p>
            <a:r>
              <a:rPr lang="en-US" dirty="0"/>
              <a:t>For more information, please copy and paste this link into your web browser to see this video: </a:t>
            </a:r>
            <a:r>
              <a:rPr lang="en-US" u="sng" dirty="0">
                <a:solidFill>
                  <a:srgbClr val="054A8E"/>
                </a:solidFill>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latin typeface="+mn-lt"/>
                <a:cs typeface="Arial" panose="020B0604020202020204" pitchFamily="34" charset="0"/>
              </a:rPr>
              <a:t>A 2-pager overview of the HIPs is available in an online and a downloadable PDF format here (</a:t>
            </a:r>
            <a:r>
              <a:rPr lang="en-US" sz="1000" dirty="0"/>
              <a:t>copy and paste this link into your web browser)</a:t>
            </a:r>
            <a:r>
              <a:rPr lang="en-US" sz="1000" b="0" i="0" u="none" strike="noStrike" baseline="0" dirty="0">
                <a:latin typeface="+mn-lt"/>
                <a:cs typeface="Arial" panose="020B0604020202020204" pitchFamily="34" charset="0"/>
              </a:rPr>
              <a:t>: </a:t>
            </a:r>
            <a:r>
              <a:rPr lang="en-US" sz="1200" dirty="0">
                <a:latin typeface="+mn-lt"/>
                <a:hlinkClick r:id="rId3"/>
              </a:rPr>
              <a:t>https://www.fphighimpactpractices.org/high-impact-practices-in-family-planning-list/</a:t>
            </a:r>
            <a:endParaRPr lang="en-US" sz="1200" dirty="0">
              <a:latin typeface="+mn-lt"/>
            </a:endParaRPr>
          </a:p>
          <a:p>
            <a:endParaRPr lang="en-US" u="sng" dirty="0"/>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Supply Chain Management is an Enabling Environment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16546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and maintaining effective supply chain management is essential to making modern contraceptives available and thus helping individuals achieve their reproductive goals.</a:t>
            </a:r>
          </a:p>
          <a:p>
            <a:endParaRPr lang="en-US" dirty="0"/>
          </a:p>
          <a:p>
            <a:r>
              <a:rPr lang="en-US" dirty="0"/>
              <a:t>This brief focuses on key practices to strengthen the management of each step of the supply chain from the manufacturer to the service delivery point. </a:t>
            </a:r>
          </a:p>
          <a:p>
            <a:pPr marL="0" indent="0">
              <a:buFontTx/>
              <a:buNone/>
            </a:pPr>
            <a:endParaRPr lang="en-US" sz="1200" b="0" i="0" u="none" strike="noStrike" baseline="0" dirty="0">
              <a:solidFill>
                <a:srgbClr val="1E1E1E"/>
              </a:solidFill>
              <a:latin typeface="Arial" panose="020B0604020202020204" pitchFamily="34" charset="0"/>
              <a:cs typeface="Arial" panose="020B0604020202020204" pitchFamily="34" charset="0"/>
            </a:endParaRPr>
          </a:p>
          <a:p>
            <a:r>
              <a:rPr lang="en-US" sz="1200" b="0" i="0" u="none" strike="noStrike" baseline="0" dirty="0">
                <a:solidFill>
                  <a:srgbClr val="1E1E1E"/>
                </a:solidFill>
                <a:latin typeface="Arial" panose="020B0604020202020204" pitchFamily="34" charset="0"/>
                <a:cs typeface="Arial" panose="020B0604020202020204" pitchFamily="34" charset="0"/>
              </a:rPr>
              <a:t>Did you know that we have a webinar recording and downloadable PDF presentation about this HIP? Please </a:t>
            </a:r>
            <a:r>
              <a:rPr lang="en-US" sz="1200" dirty="0">
                <a:latin typeface="Arial" panose="020B0604020202020204" pitchFamily="34" charset="0"/>
                <a:cs typeface="Arial" panose="020B0604020202020204" pitchFamily="34" charset="0"/>
              </a:rPr>
              <a:t>copy and paste this link into your web browser to </a:t>
            </a:r>
            <a:r>
              <a:rPr lang="en-US" sz="1200" b="0" i="0" u="none" strike="noStrike" baseline="0" dirty="0">
                <a:solidFill>
                  <a:srgbClr val="1E1E1E"/>
                </a:solidFill>
                <a:latin typeface="Arial" panose="020B0604020202020204" pitchFamily="34" charset="0"/>
                <a:cs typeface="Arial" panose="020B0604020202020204" pitchFamily="34" charset="0"/>
              </a:rPr>
              <a:t>visit: </a:t>
            </a:r>
            <a:r>
              <a:rPr lang="en-US" sz="1200" b="0" i="0" u="sng" strike="noStrike" baseline="0" dirty="0">
                <a:solidFill>
                  <a:srgbClr val="054A8E"/>
                </a:solidFill>
                <a:latin typeface="Arial" panose="020B0604020202020204" pitchFamily="34" charset="0"/>
                <a:cs typeface="Arial" panose="020B0604020202020204" pitchFamily="34" charset="0"/>
              </a:rPr>
              <a:t>https://www.fphighimpactpractices.org/supply-chain-management-webinar/</a:t>
            </a:r>
          </a:p>
          <a:p>
            <a:r>
              <a:rPr lang="en-US" sz="1200" b="0" i="0" u="none" strike="noStrike" baseline="0" dirty="0">
                <a:solidFill>
                  <a:srgbClr val="1E1E1E"/>
                </a:solidFill>
                <a:latin typeface="Arial" panose="020B0604020202020204" pitchFamily="34" charset="0"/>
                <a:cs typeface="Arial" panose="020B0604020202020204" pitchFamily="34" charset="0"/>
              </a:rPr>
              <a:t>This webinar contains recent implementation successes in several country contexts.</a:t>
            </a:r>
            <a:endParaRPr lang="en-US" sz="1200" b="1" i="0" dirty="0">
              <a:solidFill>
                <a:srgbClr val="3E3F42"/>
              </a:solidFill>
              <a:effectLst/>
              <a:latin typeface="Arial" panose="020B0604020202020204" pitchFamily="34" charset="0"/>
              <a:cs typeface="Arial" panose="020B0604020202020204" pitchFamily="34" charset="0"/>
            </a:endParaRPr>
          </a:p>
          <a:p>
            <a:pPr marL="285750" indent="-285750">
              <a:buFontTx/>
              <a:buChar char="-"/>
            </a:pPr>
            <a:r>
              <a:rPr lang="en-US" sz="1200" b="1" i="0" dirty="0">
                <a:solidFill>
                  <a:srgbClr val="3E3F42"/>
                </a:solidFill>
                <a:effectLst/>
                <a:latin typeface="Arial" panose="020B0604020202020204" pitchFamily="34" charset="0"/>
                <a:cs typeface="Arial" panose="020B0604020202020204" pitchFamily="34" charset="0"/>
              </a:rPr>
              <a:t>Presenters</a:t>
            </a:r>
            <a:r>
              <a:rPr lang="en-US" sz="1200" b="0" i="0" dirty="0">
                <a:solidFill>
                  <a:srgbClr val="3E3F42"/>
                </a:solidFill>
                <a:effectLst/>
                <a:latin typeface="Arial" panose="020B0604020202020204" pitchFamily="34" charset="0"/>
                <a:cs typeface="Arial" panose="020B0604020202020204" pitchFamily="34" charset="0"/>
              </a:rPr>
              <a:t>:</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Claudette </a:t>
            </a:r>
            <a:r>
              <a:rPr lang="en-US" b="0" i="0" dirty="0" err="1">
                <a:solidFill>
                  <a:srgbClr val="3E3F42"/>
                </a:solidFill>
                <a:effectLst/>
                <a:latin typeface="Arial" panose="020B0604020202020204" pitchFamily="34" charset="0"/>
                <a:cs typeface="Arial" panose="020B0604020202020204" pitchFamily="34" charset="0"/>
              </a:rPr>
              <a:t>Diogo</a:t>
            </a:r>
            <a:r>
              <a:rPr lang="en-US" b="0" i="0" dirty="0">
                <a:solidFill>
                  <a:srgbClr val="3E3F42"/>
                </a:solidFill>
                <a:effectLst/>
                <a:latin typeface="Arial" panose="020B0604020202020204" pitchFamily="34" charset="0"/>
                <a:cs typeface="Arial" panose="020B0604020202020204" pitchFamily="34" charset="0"/>
              </a:rPr>
              <a:t>, Ghana Health Service</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Julia White, RHSC, Global FP VAN</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Martyn Smith, Family Planning 2020</a:t>
            </a:r>
          </a:p>
          <a:p>
            <a:pPr marL="742950" lvl="1" indent="-285750">
              <a:buFontTx/>
              <a:buChar char="-"/>
            </a:pPr>
            <a:r>
              <a:rPr lang="en-US" b="0" i="0" dirty="0">
                <a:solidFill>
                  <a:srgbClr val="3E3F42"/>
                </a:solidFill>
                <a:effectLst/>
                <a:latin typeface="Arial" panose="020B0604020202020204" pitchFamily="34" charset="0"/>
                <a:cs typeface="Arial" panose="020B0604020202020204" pitchFamily="34" charset="0"/>
              </a:rPr>
              <a:t>Prashant Yadav, Harvard Medical School/Global Health and Social Medicine</a:t>
            </a:r>
          </a:p>
          <a:p>
            <a:pPr marL="742950" lvl="1" indent="-285750">
              <a:buFontTx/>
              <a:buChar char="-"/>
            </a:pPr>
            <a:endParaRPr lang="en-US" sz="1200" b="0" i="0" dirty="0">
              <a:solidFill>
                <a:srgbClr val="3E3F42"/>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500"/>
              </a:lnSpc>
            </a:pPr>
            <a:r>
              <a:rPr lang="en-US" sz="1200" dirty="0">
                <a:latin typeface="Arial" panose="020B0604020202020204" pitchFamily="34" charset="0"/>
                <a:cs typeface="Arial" panose="020B0604020202020204" pitchFamily="34" charset="0"/>
              </a:rPr>
              <a:t>Supply chain management </a:t>
            </a:r>
            <a:r>
              <a:rPr lang="en-US" sz="1200" b="1" dirty="0">
                <a:solidFill>
                  <a:srgbClr val="AD013E"/>
                </a:solidFill>
                <a:latin typeface="Arial" panose="020B0604020202020204" pitchFamily="34" charset="0"/>
                <a:cs typeface="Arial" panose="020B0604020202020204" pitchFamily="34" charset="0"/>
              </a:rPr>
              <a:t>organizes the vast network </a:t>
            </a:r>
            <a:r>
              <a:rPr lang="en-US" sz="1200" dirty="0">
                <a:latin typeface="Arial" panose="020B0604020202020204" pitchFamily="34" charset="0"/>
                <a:cs typeface="Arial" panose="020B0604020202020204" pitchFamily="34" charset="0"/>
              </a:rPr>
              <a:t>of supply chain players in a system to </a:t>
            </a:r>
            <a:r>
              <a:rPr lang="en-US" sz="1200" b="1" dirty="0">
                <a:solidFill>
                  <a:srgbClr val="AD013E"/>
                </a:solidFill>
                <a:latin typeface="Arial" panose="020B0604020202020204" pitchFamily="34" charset="0"/>
                <a:cs typeface="Arial" panose="020B0604020202020204" pitchFamily="34" charset="0"/>
              </a:rPr>
              <a:t>ensure timely delivery </a:t>
            </a:r>
            <a:r>
              <a:rPr lang="en-US" sz="1200" dirty="0">
                <a:latin typeface="Arial" panose="020B0604020202020204" pitchFamily="34" charset="0"/>
                <a:cs typeface="Arial" panose="020B0604020202020204" pitchFamily="34" charset="0"/>
              </a:rPr>
              <a:t>of products.</a:t>
            </a:r>
          </a:p>
          <a:p>
            <a:pPr>
              <a:lnSpc>
                <a:spcPts val="4500"/>
              </a:lnSpc>
            </a:pPr>
            <a:endParaRPr lang="en-US" sz="1200" dirty="0">
              <a:latin typeface="Arial" panose="020B0604020202020204" pitchFamily="34" charset="0"/>
              <a:cs typeface="Arial" panose="020B0604020202020204" pitchFamily="34" charset="0"/>
            </a:endParaRPr>
          </a:p>
          <a:p>
            <a:pPr>
              <a:lnSpc>
                <a:spcPts val="4500"/>
              </a:lnSpc>
            </a:pPr>
            <a:r>
              <a:rPr lang="en-US" sz="1200" dirty="0">
                <a:latin typeface="Arial" panose="020B0604020202020204" pitchFamily="34" charset="0"/>
                <a:cs typeface="Arial" panose="020B0604020202020204" pitchFamily="34" charset="0"/>
              </a:rPr>
              <a:t>An effective supply chain works when these players </a:t>
            </a:r>
            <a:r>
              <a:rPr lang="en-US" sz="1200" b="1" dirty="0">
                <a:solidFill>
                  <a:srgbClr val="AD013E"/>
                </a:solidFill>
                <a:latin typeface="Arial" panose="020B0604020202020204" pitchFamily="34" charset="0"/>
                <a:cs typeface="Arial" panose="020B0604020202020204" pitchFamily="34" charset="0"/>
              </a:rPr>
              <a:t>collaborate to make decisions</a:t>
            </a:r>
            <a:r>
              <a:rPr lang="en-US" sz="1200" dirty="0">
                <a:latin typeface="Arial" panose="020B0604020202020204" pitchFamily="34" charset="0"/>
                <a:cs typeface="Arial" panose="020B0604020202020204" pitchFamily="34" charset="0"/>
              </a:rPr>
              <a:t> on moving products.</a:t>
            </a:r>
          </a:p>
          <a:p>
            <a:pPr>
              <a:lnSpc>
                <a:spcPts val="4500"/>
              </a:lnSpc>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ts val="45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Various </a:t>
            </a:r>
            <a:r>
              <a:rPr lang="en-US" sz="1200" b="1" dirty="0">
                <a:solidFill>
                  <a:srgbClr val="AD013E"/>
                </a:solidFill>
                <a:latin typeface="Arial" panose="020B0604020202020204" pitchFamily="34" charset="0"/>
                <a:cs typeface="Arial" panose="020B0604020202020204" pitchFamily="34" charset="0"/>
              </a:rPr>
              <a:t>inefficiencies and bottlenecks </a:t>
            </a:r>
            <a:r>
              <a:rPr lang="en-US" sz="1200" dirty="0">
                <a:latin typeface="Arial" panose="020B0604020202020204" pitchFamily="34" charset="0"/>
                <a:cs typeface="Arial" panose="020B0604020202020204" pitchFamily="34" charset="0"/>
              </a:rPr>
              <a:t>across the supply chain contribute significantly to </a:t>
            </a:r>
            <a:r>
              <a:rPr lang="en-US" sz="1200" b="1" dirty="0">
                <a:solidFill>
                  <a:srgbClr val="AD013E"/>
                </a:solidFill>
                <a:latin typeface="Arial" panose="020B0604020202020204" pitchFamily="34" charset="0"/>
                <a:cs typeface="Arial" panose="020B0604020202020204" pitchFamily="34" charset="0"/>
              </a:rPr>
              <a:t>high stockout rates </a:t>
            </a:r>
            <a:r>
              <a:rPr lang="en-US" sz="1200" dirty="0">
                <a:latin typeface="Arial" panose="020B0604020202020204" pitchFamily="34" charset="0"/>
                <a:cs typeface="Arial" panose="020B0604020202020204" pitchFamily="34" charset="0"/>
              </a:rPr>
              <a:t>for modern contraceptives. </a:t>
            </a:r>
          </a:p>
          <a:p>
            <a:pPr>
              <a:lnSpc>
                <a:spcPts val="4500"/>
              </a:lnSpc>
            </a:pPr>
            <a:endParaRPr lang="en-US" sz="1200" dirty="0">
              <a:latin typeface="Arial" panose="020B0604020202020204" pitchFamily="34" charset="0"/>
              <a:cs typeface="Arial" panose="020B0604020202020204" pitchFamily="34" charset="0"/>
            </a:endParaRPr>
          </a:p>
          <a:p>
            <a:pPr>
              <a:lnSpc>
                <a:spcPts val="4500"/>
              </a:lnSpc>
            </a:pPr>
            <a:r>
              <a:rPr lang="en-US" sz="1200" dirty="0">
                <a:latin typeface="Arial" panose="020B0604020202020204" pitchFamily="34" charset="0"/>
                <a:cs typeface="Arial" panose="020B0604020202020204" pitchFamily="34" charset="0"/>
              </a:rPr>
              <a:t>To improve supply chain performance and increase product access, these players need </a:t>
            </a:r>
            <a:r>
              <a:rPr lang="en-US" sz="1200" b="1" i="1" dirty="0">
                <a:latin typeface="Arial" panose="020B0604020202020204" pitchFamily="34" charset="0"/>
                <a:cs typeface="Arial" panose="020B0604020202020204" pitchFamily="34" charset="0"/>
              </a:rPr>
              <a:t>data visibility</a:t>
            </a:r>
            <a:r>
              <a:rPr lang="en-US" sz="1200" b="0" i="0" dirty="0">
                <a:latin typeface="Arial" panose="020B0604020202020204" pitchFamily="34" charset="0"/>
                <a:cs typeface="Arial" panose="020B0604020202020204" pitchFamily="34" charset="0"/>
              </a:rPr>
              <a:t> – information allowing them to jointly understand where products are in the system and which processes are blocking their movement.</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u="sng" dirty="0">
                <a:latin typeface="Arial" panose="020B0604020202020204" pitchFamily="34" charset="0"/>
                <a:cs typeface="Arial" panose="020B0604020202020204" pitchFamily="34" charset="0"/>
              </a:rPr>
              <a:t>https://www.fphighimpactpractices.org/briefs/supply-chain-management/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Figure 2</a:t>
            </a:r>
            <a:r>
              <a:rPr lang="en-US" dirty="0">
                <a:latin typeface="Arial" panose="020B0604020202020204" pitchFamily="34" charset="0"/>
                <a:cs typeface="Arial" panose="020B0604020202020204" pitchFamily="34" charset="0"/>
              </a:rPr>
              <a:t>: </a:t>
            </a:r>
            <a:r>
              <a:rPr lang="en-US" sz="1200" b="0" dirty="0">
                <a:solidFill>
                  <a:srgbClr val="000000"/>
                </a:solidFill>
                <a:latin typeface="Arial" panose="020B0604020202020204" pitchFamily="34" charset="0"/>
                <a:cs typeface="Arial" panose="020B0604020202020204" pitchFamily="34" charset="0"/>
              </a:rPr>
              <a:t>The various processes in the supply chain, from the service delivery point to warehouses to manufacturers, are linked in the “end to end” supply chain.</a:t>
            </a:r>
          </a:p>
          <a:p>
            <a:endParaRPr lang="en-US" dirty="0">
              <a:latin typeface="Arial" panose="020B0604020202020204" pitchFamily="34" charset="0"/>
              <a:cs typeface="Arial" panose="020B0604020202020204" pitchFamily="34" charset="0"/>
            </a:endParaRPr>
          </a:p>
          <a:p>
            <a:pPr algn="l"/>
            <a:r>
              <a:rPr lang="en-US" sz="1800" b="0" i="0" u="none" strike="noStrike" baseline="0" dirty="0">
                <a:latin typeface="Arial" panose="020B0604020202020204" pitchFamily="34" charset="0"/>
                <a:cs typeface="Arial" panose="020B0604020202020204" pitchFamily="34" charset="0"/>
              </a:rPr>
              <a:t>Figure 2 illustrates the interconnectedness between supply chain processes (i.e., forecasting and quantification, procurement, production, transportation, delivery) in the “end to end” supply chain, where a disruption at any point in the supply chain can result in lack of availability to the individual users at the service delivery point.</a:t>
            </a:r>
          </a:p>
          <a:p>
            <a:pPr algn="l"/>
            <a:endParaRPr lang="en-US" sz="1800" b="0" i="0" u="none" strike="noStrike"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https://www.fphighimpactpractices.org/briefs/supply-chain-management/</a:t>
            </a:r>
          </a:p>
          <a:p>
            <a:pPr algn="l"/>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251566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Continuous availability of a wide range of contraceptive methods is a key factor in </a:t>
            </a:r>
            <a:r>
              <a:rPr lang="en-US" sz="4000" b="1" i="0" u="none" strike="noStrike" baseline="0" dirty="0">
                <a:latin typeface="Arial" panose="020B0604020202020204" pitchFamily="34" charset="0"/>
                <a:cs typeface="Arial" panose="020B0604020202020204" pitchFamily="34" charset="0"/>
              </a:rPr>
              <a:t>supporting an individual’s ability to plan and space pregnancies</a:t>
            </a:r>
            <a:r>
              <a:rPr lang="en-US" sz="4000" b="1" i="1" u="none" strike="noStrike" baseline="0" dirty="0">
                <a:latin typeface="Arial" panose="020B0604020202020204" pitchFamily="34" charset="0"/>
                <a:cs typeface="Arial" panose="020B0604020202020204" pitchFamily="34"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Inadequate supplies of family planning commodities are estimated to account for up to one-third of the unmet need for family planning in LMICs.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Lack of access and supply failures are among the most cited reasons in LMICs for unmet demand, non-use, and discontinuing contraception.</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A reliable stock of contraceptives </a:t>
            </a:r>
            <a:r>
              <a:rPr lang="en-US" sz="4000" b="1" i="0" u="none" strike="noStrike" baseline="0" dirty="0">
                <a:latin typeface="Arial" panose="020B0604020202020204" pitchFamily="34" charset="0"/>
                <a:cs typeface="Arial" panose="020B0604020202020204" pitchFamily="34" charset="0"/>
              </a:rPr>
              <a:t>supports voluntary choice</a:t>
            </a:r>
            <a:r>
              <a:rPr lang="en-US" sz="4000" b="0" i="0" u="none" strike="noStrike" baseline="0" dirty="0">
                <a:latin typeface="Arial" panose="020B0604020202020204" pitchFamily="34" charset="0"/>
                <a:cs typeface="Arial" panose="020B0604020202020204" pitchFamily="34" charset="0"/>
              </a:rPr>
              <a:t>—an important element in user satisfaction and method continuation</a:t>
            </a:r>
            <a:r>
              <a:rPr lang="en-US" sz="4000" b="0" i="1" u="none" strike="noStrike" baseline="0" dirty="0">
                <a:latin typeface="Arial" panose="020B0604020202020204" pitchFamily="34" charset="0"/>
                <a:cs typeface="Arial" panose="020B0604020202020204" pitchFamily="34" charset="0"/>
              </a:rPr>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Contraceptive use is higher in contexts with a consistent supply of contraceptive method options.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Data from East Africa indicate that a woman living in a region with one additional contraceptive method available in her region was 50% more likely to report using contraception than a woman living in a region with less choice.</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4000" b="0" i="0" u="none" strike="noStrike" baseline="0" dirty="0">
                <a:latin typeface="Arial" panose="020B0604020202020204" pitchFamily="34" charset="0"/>
                <a:cs typeface="Arial" panose="020B0604020202020204" pitchFamily="34" charset="0"/>
              </a:rPr>
              <a:t>Similar findings have been documented in Haiti, Malawi, and Ethiopia. </a:t>
            </a: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145280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fphighimpactpractices.org/briefs/supply-chain-managemen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rhsupplies.org/microsites/gfpvan/" TargetMode="External"/><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fphighimpactpractices.org/briefs/digital-health-systems/" TargetMode="External"/><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hyperlink" Target="https://www.fphighimpactpractices.org/briefs/leaders-and-manag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hyperlink" Target="https://www.fphighimpactpractices.org/briefs/policy/"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msh.org/resources/mds-3-managing-access-to-medicines-and-health-technologies" TargetMode="External"/><Relationship Id="rId13" Type="http://schemas.openxmlformats.org/officeDocument/2006/relationships/image" Target="../media/image36.png"/><Relationship Id="rId3" Type="http://schemas.openxmlformats.org/officeDocument/2006/relationships/image" Target="../media/image6.png"/><Relationship Id="rId7" Type="http://schemas.openxmlformats.org/officeDocument/2006/relationships/image" Target="../media/image32.svg"/><Relationship Id="rId12"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hyperlink" Target="http://www.lifesavingcommodities.org/wp-content/uploads/2014/08/UNCoLSC-Private-Sector-Engagement-Guidance-Document_revised-Oct-2014-1.pdf" TargetMode="External"/><Relationship Id="rId5" Type="http://schemas.openxmlformats.org/officeDocument/2006/relationships/hyperlink" Target="https://peoplethatdeliver.org/resources-chronologically" TargetMode="External"/><Relationship Id="rId10" Type="http://schemas.openxmlformats.org/officeDocument/2006/relationships/image" Target="../media/image34.png"/><Relationship Id="rId4" Type="http://schemas.openxmlformats.org/officeDocument/2006/relationships/hyperlink" Target="https://www.rhsupplies.org/activities-resources/tools/" TargetMode="External"/><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xt, letter&#10;&#10;Description automatically generated">
            <a:extLst>
              <a:ext uri="{FF2B5EF4-FFF2-40B4-BE49-F238E27FC236}">
                <a16:creationId xmlns:a16="http://schemas.microsoft.com/office/drawing/2014/main" id="{052B5472-6F40-465C-A385-923DE2852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59" r="18442"/>
          <a:stretch/>
        </p:blipFill>
        <p:spPr>
          <a:xfrm>
            <a:off x="6938693" y="-9942"/>
            <a:ext cx="11349307" cy="7095956"/>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8054551" y="-324850"/>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447800" y="5982697"/>
            <a:ext cx="13116112"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Supply Chain Management</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51231" y="3155109"/>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3247728" y="-113727"/>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519396" y="4865078"/>
            <a:ext cx="4451409" cy="1112852"/>
          </a:xfrm>
          <a:prstGeom prst="rect">
            <a:avLst/>
          </a:prstGeom>
        </p:spPr>
      </p:pic>
      <p:sp>
        <p:nvSpPr>
          <p:cNvPr id="9" name="TextBox 9"/>
          <p:cNvSpPr txBox="1"/>
          <p:nvPr/>
        </p:nvSpPr>
        <p:spPr>
          <a:xfrm>
            <a:off x="1610846" y="7345957"/>
            <a:ext cx="7698084"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Investing in the supply chain is critical to achieving family planning goals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3AB1822F-D2A9-4FB1-BB80-7358CA9A46E8}"/>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8001000" cy="3077766"/>
          </a:xfrm>
          <a:prstGeom prst="rect">
            <a:avLst/>
          </a:prstGeom>
        </p:spPr>
        <p:txBody>
          <a:bodyPr wrap="square" lIns="0" tIns="0" rIns="0" bIns="0" rtlCol="0" anchor="t">
            <a:spAutoFit/>
          </a:bodyPr>
          <a:lstStyle/>
          <a:p>
            <a:pPr algn="l">
              <a:spcAft>
                <a:spcPts val="2400"/>
              </a:spcAft>
            </a:pPr>
            <a:r>
              <a:rPr lang="en-US" sz="4000" b="0" i="0" u="none" strike="noStrike" baseline="0" dirty="0">
                <a:latin typeface="Arial" panose="020B0604020202020204" pitchFamily="34" charset="0"/>
                <a:cs typeface="Arial" panose="020B0604020202020204" pitchFamily="34" charset="0"/>
              </a:rPr>
              <a:t>Effective supply chains </a:t>
            </a:r>
            <a:r>
              <a:rPr lang="en-US" sz="4000" b="1" i="0" u="none" strike="noStrike" baseline="0" dirty="0">
                <a:solidFill>
                  <a:srgbClr val="AD013E"/>
                </a:solidFill>
                <a:latin typeface="Arial" panose="020B0604020202020204" pitchFamily="34" charset="0"/>
                <a:cs typeface="Arial" panose="020B0604020202020204" pitchFamily="34" charset="0"/>
              </a:rPr>
              <a:t>support women’s choice of modern contraception</a:t>
            </a:r>
            <a:r>
              <a:rPr lang="en-US" sz="4000" b="0" i="0" u="none" strike="noStrike" baseline="0" dirty="0">
                <a:solidFill>
                  <a:srgbClr val="AD013E"/>
                </a:solidFill>
                <a:latin typeface="Arial" panose="020B0604020202020204" pitchFamily="34" charset="0"/>
                <a:cs typeface="Arial" panose="020B0604020202020204" pitchFamily="34" charset="0"/>
              </a:rPr>
              <a:t> </a:t>
            </a:r>
            <a:r>
              <a:rPr lang="en-US" sz="4000" b="0" i="0" u="none" strike="noStrike" baseline="0" dirty="0">
                <a:latin typeface="Arial" panose="020B0604020202020204" pitchFamily="34" charset="0"/>
                <a:cs typeface="Arial" panose="020B0604020202020204" pitchFamily="34" charset="0"/>
              </a:rPr>
              <a:t>and have the potential to meet latent demand for previously unavailable methods.</a:t>
            </a:r>
            <a:endParaRPr lang="en-US" sz="4000" b="0" dirty="0">
              <a:solidFill>
                <a:srgbClr val="054A8E"/>
              </a:solidFill>
              <a:latin typeface="Arial" panose="020B0604020202020204" pitchFamily="34" charset="0"/>
              <a:cs typeface="Arial" panose="020B0604020202020204" pitchFamily="34" charset="0"/>
            </a:endParaRPr>
          </a:p>
        </p:txBody>
      </p:sp>
      <p:sp>
        <p:nvSpPr>
          <p:cNvPr id="13" name="TextBox 23">
            <a:extLst>
              <a:ext uri="{FF2B5EF4-FFF2-40B4-BE49-F238E27FC236}">
                <a16:creationId xmlns:a16="http://schemas.microsoft.com/office/drawing/2014/main" id="{0DAFE059-B250-4BCF-9F0B-D3ED72A6D90B}"/>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3" name="Picture 2">
            <a:extLst>
              <a:ext uri="{FF2B5EF4-FFF2-40B4-BE49-F238E27FC236}">
                <a16:creationId xmlns:a16="http://schemas.microsoft.com/office/drawing/2014/main" id="{CBE94FD3-62FE-4EB8-B8CD-C659E88D04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940"/>
          <a:stretch/>
        </p:blipFill>
        <p:spPr>
          <a:xfrm>
            <a:off x="10057556" y="9004"/>
            <a:ext cx="8230444" cy="10289702"/>
          </a:xfrm>
          <a:prstGeom prst="rect">
            <a:avLst/>
          </a:prstGeom>
        </p:spPr>
      </p:pic>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spTree>
    <p:extLst>
      <p:ext uri="{BB962C8B-B14F-4D97-AF65-F5344CB8AC3E}">
        <p14:creationId xmlns:p14="http://schemas.microsoft.com/office/powerpoint/2010/main" val="88161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714B9E1E-9889-40C1-B040-8C0231CB7119}"/>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1034563" y="688118"/>
            <a:ext cx="62806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 Indicator</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752600" y="4177869"/>
            <a:ext cx="8960706" cy="2262158"/>
          </a:xfrm>
          <a:prstGeom prst="rect">
            <a:avLst/>
          </a:prstGeom>
          <a:noFill/>
        </p:spPr>
        <p:txBody>
          <a:bodyPr wrap="square">
            <a:spAutoFit/>
          </a:bodyPr>
          <a:lstStyle/>
          <a:p>
            <a:pPr marL="0" lvl="0" indent="0">
              <a:spcBef>
                <a:spcPct val="0"/>
              </a:spcBef>
              <a:spcAft>
                <a:spcPts val="600"/>
              </a:spcAft>
            </a:pPr>
            <a:r>
              <a:rPr lang="en-US" sz="3600" b="1" dirty="0">
                <a:solidFill>
                  <a:srgbClr val="000000"/>
                </a:solidFill>
                <a:latin typeface="Arial" panose="020B0604020202020204" pitchFamily="34" charset="0"/>
                <a:cs typeface="Arial" panose="020B0604020202020204" pitchFamily="34" charset="0"/>
              </a:rPr>
              <a:t>Percentage of facilities stocked out, by family planning product or method offered, on the day of the assessment</a:t>
            </a:r>
          </a:p>
          <a:p>
            <a:pPr lvl="1">
              <a:spcBef>
                <a:spcPct val="0"/>
              </a:spcBef>
              <a:spcAft>
                <a:spcPts val="600"/>
              </a:spcAft>
            </a:pPr>
            <a:r>
              <a:rPr lang="en-US" sz="2800" dirty="0">
                <a:solidFill>
                  <a:srgbClr val="000000"/>
                </a:solidFill>
                <a:latin typeface="Arial" panose="020B0604020202020204" pitchFamily="34" charset="0"/>
                <a:cs typeface="Arial" panose="020B0604020202020204" pitchFamily="34" charset="0"/>
              </a:rPr>
              <a:t>(Reporting day or day of visit)</a:t>
            </a:r>
          </a:p>
        </p:txBody>
      </p:sp>
      <p:sp>
        <p:nvSpPr>
          <p:cNvPr id="12" name="TextBox 23">
            <a:extLst>
              <a:ext uri="{FF2B5EF4-FFF2-40B4-BE49-F238E27FC236}">
                <a16:creationId xmlns:a16="http://schemas.microsoft.com/office/drawing/2014/main" id="{798D88A6-83F2-4834-B80E-BC1D9D12A847}"/>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13" name="Graphic 12" descr="Alterations &amp; Tailoring outline">
            <a:extLst>
              <a:ext uri="{FF2B5EF4-FFF2-40B4-BE49-F238E27FC236}">
                <a16:creationId xmlns:a16="http://schemas.microsoft.com/office/drawing/2014/main" id="{F17FD446-BB6B-431D-BDA0-2B0892F509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15800" y="3257045"/>
            <a:ext cx="3962400" cy="3962400"/>
          </a:xfrm>
          <a:prstGeom prst="rect">
            <a:avLst/>
          </a:prstGeom>
        </p:spPr>
      </p:pic>
    </p:spTree>
    <p:extLst>
      <p:ext uri="{BB962C8B-B14F-4D97-AF65-F5344CB8AC3E}">
        <p14:creationId xmlns:p14="http://schemas.microsoft.com/office/powerpoint/2010/main" val="5731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06AEC21C-6566-4328-88E7-94B25D6E079B}"/>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Summary</a:t>
            </a:r>
          </a:p>
        </p:txBody>
      </p:sp>
      <p:sp>
        <p:nvSpPr>
          <p:cNvPr id="12" name="TextBox 8">
            <a:extLst>
              <a:ext uri="{FF2B5EF4-FFF2-40B4-BE49-F238E27FC236}">
                <a16:creationId xmlns:a16="http://schemas.microsoft.com/office/drawing/2014/main" id="{A48F1E31-6095-4098-ADF7-655406A36854}"/>
              </a:ext>
            </a:extLst>
          </p:cNvPr>
          <p:cNvSpPr txBox="1"/>
          <p:nvPr/>
        </p:nvSpPr>
        <p:spPr>
          <a:xfrm>
            <a:off x="1272479" y="3771900"/>
            <a:ext cx="14805721" cy="4616648"/>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Increase </a:t>
            </a:r>
            <a:r>
              <a:rPr lang="en-US" sz="4000" b="1" dirty="0">
                <a:solidFill>
                  <a:srgbClr val="AD013E"/>
                </a:solidFill>
                <a:latin typeface="Arial" panose="020B0604020202020204" pitchFamily="34" charset="0"/>
                <a:cs typeface="Arial" panose="020B0604020202020204" pitchFamily="34" charset="0"/>
              </a:rPr>
              <a:t>data visibility and use </a:t>
            </a:r>
            <a:r>
              <a:rPr lang="en-US" sz="4000" dirty="0">
                <a:latin typeface="Arial" panose="020B0604020202020204" pitchFamily="34" charset="0"/>
                <a:cs typeface="Arial" panose="020B0604020202020204" pitchFamily="34" charset="0"/>
              </a:rPr>
              <a:t>for continuous improvement</a:t>
            </a:r>
          </a:p>
          <a:p>
            <a:pPr marL="571500"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Speed up product flow </a:t>
            </a:r>
            <a:r>
              <a:rPr lang="en-US" sz="4000" dirty="0">
                <a:latin typeface="Arial" panose="020B0604020202020204" pitchFamily="34" charset="0"/>
                <a:cs typeface="Arial" panose="020B0604020202020204" pitchFamily="34" charset="0"/>
              </a:rPr>
              <a:t>through the supply chain</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Build and support a competent, </a:t>
            </a:r>
            <a:r>
              <a:rPr lang="en-US" sz="4000" b="1" dirty="0">
                <a:solidFill>
                  <a:srgbClr val="AD013E"/>
                </a:solidFill>
                <a:latin typeface="Arial" panose="020B0604020202020204" pitchFamily="34" charset="0"/>
                <a:cs typeface="Arial" panose="020B0604020202020204" pitchFamily="34" charset="0"/>
              </a:rPr>
              <a:t>professional</a:t>
            </a:r>
            <a:r>
              <a:rPr lang="en-US" sz="4000" dirty="0">
                <a:latin typeface="Arial" panose="020B0604020202020204" pitchFamily="34" charset="0"/>
                <a:cs typeface="Arial" panose="020B0604020202020204" pitchFamily="34" charset="0"/>
              </a:rPr>
              <a:t> supply chain </a:t>
            </a:r>
            <a:r>
              <a:rPr lang="en-US" sz="4000" b="1" dirty="0">
                <a:solidFill>
                  <a:srgbClr val="AD013E"/>
                </a:solidFill>
                <a:latin typeface="Arial" panose="020B0604020202020204" pitchFamily="34" charset="0"/>
                <a:cs typeface="Arial" panose="020B0604020202020204" pitchFamily="34" charset="0"/>
              </a:rPr>
              <a:t>workforce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Capitalize on </a:t>
            </a:r>
            <a:r>
              <a:rPr lang="en-US" sz="4000" b="1" dirty="0">
                <a:solidFill>
                  <a:srgbClr val="AD013E"/>
                </a:solidFill>
                <a:latin typeface="Arial" panose="020B0604020202020204" pitchFamily="34" charset="0"/>
                <a:cs typeface="Arial" panose="020B0604020202020204" pitchFamily="34" charset="0"/>
              </a:rPr>
              <a:t>private sector </a:t>
            </a:r>
            <a:r>
              <a:rPr lang="en-US" sz="4000" dirty="0">
                <a:latin typeface="Arial" panose="020B0604020202020204" pitchFamily="34" charset="0"/>
                <a:cs typeface="Arial" panose="020B0604020202020204" pitchFamily="34" charset="0"/>
              </a:rPr>
              <a:t>supply chain </a:t>
            </a:r>
            <a:r>
              <a:rPr lang="en-US" sz="4000" b="1" dirty="0">
                <a:solidFill>
                  <a:srgbClr val="AD013E"/>
                </a:solidFill>
                <a:latin typeface="Arial" panose="020B0604020202020204" pitchFamily="34" charset="0"/>
                <a:cs typeface="Arial" panose="020B0604020202020204" pitchFamily="34" charset="0"/>
              </a:rPr>
              <a:t>capacity</a:t>
            </a:r>
            <a:r>
              <a:rPr lang="en-US" sz="4000" dirty="0">
                <a:latin typeface="Arial" panose="020B0604020202020204" pitchFamily="34" charset="0"/>
                <a:cs typeface="Arial" panose="020B0604020202020204" pitchFamily="34" charset="0"/>
              </a:rPr>
              <a:t>, where appropriate</a:t>
            </a:r>
          </a:p>
        </p:txBody>
      </p:sp>
      <p:sp>
        <p:nvSpPr>
          <p:cNvPr id="11" name="TextBox 23">
            <a:extLst>
              <a:ext uri="{FF2B5EF4-FFF2-40B4-BE49-F238E27FC236}">
                <a16:creationId xmlns:a16="http://schemas.microsoft.com/office/drawing/2014/main" id="{D8C8B3B8-27FC-41BF-B541-8F00F92B889D}"/>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346667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0E4F760E-1B45-4D7A-825C-B8D76A60F9EB}"/>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Data Visibility and Use</a:t>
            </a:r>
          </a:p>
        </p:txBody>
      </p:sp>
      <p:sp>
        <p:nvSpPr>
          <p:cNvPr id="12" name="TextBox 8">
            <a:extLst>
              <a:ext uri="{FF2B5EF4-FFF2-40B4-BE49-F238E27FC236}">
                <a16:creationId xmlns:a16="http://schemas.microsoft.com/office/drawing/2014/main" id="{A48F1E31-6095-4098-ADF7-655406A36854}"/>
              </a:ext>
            </a:extLst>
          </p:cNvPr>
          <p:cNvSpPr txBox="1"/>
          <p:nvPr/>
        </p:nvSpPr>
        <p:spPr>
          <a:xfrm>
            <a:off x="1272479" y="3921412"/>
            <a:ext cx="7033321" cy="4308872"/>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The Kaduna State Health Supply Chain Transformation Project (</a:t>
            </a:r>
            <a:r>
              <a:rPr lang="en-US" sz="4000" b="1" dirty="0">
                <a:solidFill>
                  <a:srgbClr val="AD013E"/>
                </a:solidFill>
                <a:latin typeface="Arial" panose="020B0604020202020204" pitchFamily="34" charset="0"/>
                <a:cs typeface="Arial" panose="020B0604020202020204" pitchFamily="34" charset="0"/>
              </a:rPr>
              <a:t>Nigeria</a:t>
            </a:r>
            <a:r>
              <a:rPr lang="en-US" sz="4000" dirty="0">
                <a:latin typeface="Arial" panose="020B0604020202020204" pitchFamily="34" charset="0"/>
                <a:cs typeface="Arial" panose="020B0604020202020204" pitchFamily="34" charset="0"/>
              </a:rPr>
              <a:t>) addressed fragmented logistics data collection systems, duplication of efforts, wastages and losses.</a:t>
            </a:r>
          </a:p>
        </p:txBody>
      </p:sp>
      <p:sp>
        <p:nvSpPr>
          <p:cNvPr id="11" name="TextBox 23">
            <a:extLst>
              <a:ext uri="{FF2B5EF4-FFF2-40B4-BE49-F238E27FC236}">
                <a16:creationId xmlns:a16="http://schemas.microsoft.com/office/drawing/2014/main" id="{D8C8B3B8-27FC-41BF-B541-8F00F92B889D}"/>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grpSp>
        <p:nvGrpSpPr>
          <p:cNvPr id="3" name="Group 2">
            <a:extLst>
              <a:ext uri="{FF2B5EF4-FFF2-40B4-BE49-F238E27FC236}">
                <a16:creationId xmlns:a16="http://schemas.microsoft.com/office/drawing/2014/main" id="{D43C21C8-F884-4890-9369-0DC4523FB9B5}"/>
              </a:ext>
            </a:extLst>
          </p:cNvPr>
          <p:cNvGrpSpPr/>
          <p:nvPr/>
        </p:nvGrpSpPr>
        <p:grpSpPr>
          <a:xfrm>
            <a:off x="8686802" y="2593309"/>
            <a:ext cx="8610598" cy="5268590"/>
            <a:chOff x="8200847" y="3334841"/>
            <a:chExt cx="8610598" cy="5268590"/>
          </a:xfrm>
        </p:grpSpPr>
        <p:graphicFrame>
          <p:nvGraphicFramePr>
            <p:cNvPr id="13" name="Chart 12">
              <a:extLst>
                <a:ext uri="{FF2B5EF4-FFF2-40B4-BE49-F238E27FC236}">
                  <a16:creationId xmlns:a16="http://schemas.microsoft.com/office/drawing/2014/main" id="{EFB7645F-3ABD-485E-96BF-45096E2C22D0}"/>
                </a:ext>
              </a:extLst>
            </p:cNvPr>
            <p:cNvGraphicFramePr/>
            <p:nvPr/>
          </p:nvGraphicFramePr>
          <p:xfrm>
            <a:off x="8200847" y="3869015"/>
            <a:ext cx="8610598" cy="473441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C3ED472-7363-41B6-80EA-B1322773BF21}"/>
                </a:ext>
              </a:extLst>
            </p:cNvPr>
            <p:cNvSpPr txBox="1"/>
            <p:nvPr/>
          </p:nvSpPr>
          <p:spPr>
            <a:xfrm>
              <a:off x="8784652" y="3334841"/>
              <a:ext cx="7264793" cy="800219"/>
            </a:xfrm>
            <a:prstGeom prst="rect">
              <a:avLst/>
            </a:prstGeom>
            <a:noFill/>
          </p:spPr>
          <p:txBody>
            <a:bodyPr wrap="square">
              <a:spAutoFit/>
            </a:bodyPr>
            <a:lstStyle/>
            <a:p>
              <a:pPr>
                <a:spcAft>
                  <a:spcPts val="2400"/>
                </a:spcAft>
              </a:pPr>
              <a:r>
                <a:rPr lang="en-US" sz="2300" b="1" dirty="0">
                  <a:latin typeface="Arial" panose="020B0604020202020204" pitchFamily="34" charset="0"/>
                  <a:cs typeface="Arial" panose="020B0604020202020204" pitchFamily="34" charset="0"/>
                </a:rPr>
                <a:t>Contraceptive Stockouts in Kaduna State, Nigeria, Before and After Intervention</a:t>
              </a:r>
            </a:p>
          </p:txBody>
        </p:sp>
      </p:grpSp>
      <p:sp>
        <p:nvSpPr>
          <p:cNvPr id="16" name="TextBox 8">
            <a:extLst>
              <a:ext uri="{FF2B5EF4-FFF2-40B4-BE49-F238E27FC236}">
                <a16:creationId xmlns:a16="http://schemas.microsoft.com/office/drawing/2014/main" id="{507E2913-9B02-4079-A1D0-18593DB18B24}"/>
              </a:ext>
            </a:extLst>
          </p:cNvPr>
          <p:cNvSpPr txBox="1"/>
          <p:nvPr/>
        </p:nvSpPr>
        <p:spPr>
          <a:xfrm>
            <a:off x="6340109" y="8496858"/>
            <a:ext cx="9745711" cy="384721"/>
          </a:xfrm>
          <a:prstGeom prst="rect">
            <a:avLst/>
          </a:prstGeom>
        </p:spPr>
        <p:txBody>
          <a:bodyPr wrap="square" lIns="0" tIns="0" rIns="0" bIns="0" rtlCol="0" anchor="t">
            <a:spAutoFit/>
          </a:bodyPr>
          <a:lstStyle/>
          <a:p>
            <a:pPr algn="r">
              <a:spcAft>
                <a:spcPts val="2400"/>
              </a:spcAft>
            </a:pPr>
            <a:r>
              <a:rPr lang="en-US" sz="2500" dirty="0">
                <a:latin typeface="Arial" panose="020B0604020202020204" pitchFamily="34" charset="0"/>
                <a:cs typeface="Arial" panose="020B0604020202020204" pitchFamily="34" charset="0"/>
              </a:rPr>
              <a:t>Increase </a:t>
            </a:r>
            <a:r>
              <a:rPr lang="en-US" sz="2500" b="1" dirty="0">
                <a:solidFill>
                  <a:srgbClr val="AD013E"/>
                </a:solidFill>
                <a:latin typeface="Arial" panose="020B0604020202020204" pitchFamily="34" charset="0"/>
                <a:cs typeface="Arial" panose="020B0604020202020204" pitchFamily="34" charset="0"/>
              </a:rPr>
              <a:t>data visibility and use </a:t>
            </a:r>
            <a:r>
              <a:rPr lang="en-US" sz="2500" dirty="0">
                <a:latin typeface="Arial" panose="020B0604020202020204" pitchFamily="34" charset="0"/>
                <a:cs typeface="Arial" panose="020B0604020202020204" pitchFamily="34" charset="0"/>
              </a:rPr>
              <a:t>for continuous improvement</a:t>
            </a:r>
          </a:p>
        </p:txBody>
      </p:sp>
      <p:sp>
        <p:nvSpPr>
          <p:cNvPr id="17" name="TextBox 16">
            <a:extLst>
              <a:ext uri="{FF2B5EF4-FFF2-40B4-BE49-F238E27FC236}">
                <a16:creationId xmlns:a16="http://schemas.microsoft.com/office/drawing/2014/main" id="{6F234054-B087-4976-AAC2-61BA2AC4CFD0}"/>
              </a:ext>
            </a:extLst>
          </p:cNvPr>
          <p:cNvSpPr txBox="1"/>
          <p:nvPr/>
        </p:nvSpPr>
        <p:spPr>
          <a:xfrm>
            <a:off x="9470533" y="7754792"/>
            <a:ext cx="6078705" cy="369332"/>
          </a:xfrm>
          <a:prstGeom prst="rect">
            <a:avLst/>
          </a:prstGeom>
          <a:noFill/>
        </p:spPr>
        <p:txBody>
          <a:bodyPr wrap="square">
            <a:spAutoFit/>
          </a:bodyPr>
          <a:lstStyle/>
          <a:p>
            <a:pPr algn="l"/>
            <a:r>
              <a:rPr lang="en-US" b="0" i="0" u="none" strike="noStrike" baseline="0" dirty="0">
                <a:latin typeface="Arial" panose="020B0604020202020204" pitchFamily="34" charset="0"/>
                <a:cs typeface="Arial" panose="020B0604020202020204" pitchFamily="34" charset="0"/>
              </a:rPr>
              <a:t>Source: Nigeria, Kaduna State Government, et al. (2017)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48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sosceles Triangle 31">
            <a:extLst>
              <a:ext uri="{FF2B5EF4-FFF2-40B4-BE49-F238E27FC236}">
                <a16:creationId xmlns:a16="http://schemas.microsoft.com/office/drawing/2014/main" id="{FAC4A48D-03FD-4F84-820D-E2B121E6F34B}"/>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Speed up product flow</a:t>
            </a:r>
          </a:p>
        </p:txBody>
      </p:sp>
      <p:sp>
        <p:nvSpPr>
          <p:cNvPr id="12" name="TextBox 8">
            <a:extLst>
              <a:ext uri="{FF2B5EF4-FFF2-40B4-BE49-F238E27FC236}">
                <a16:creationId xmlns:a16="http://schemas.microsoft.com/office/drawing/2014/main" id="{A48F1E31-6095-4098-ADF7-655406A36854}"/>
              </a:ext>
            </a:extLst>
          </p:cNvPr>
          <p:cNvSpPr txBox="1"/>
          <p:nvPr/>
        </p:nvSpPr>
        <p:spPr>
          <a:xfrm>
            <a:off x="1204168" y="4080408"/>
            <a:ext cx="7470275" cy="3693319"/>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A network optimization exercise conducted in </a:t>
            </a:r>
            <a:r>
              <a:rPr lang="en-US" sz="4000" b="1" dirty="0">
                <a:solidFill>
                  <a:srgbClr val="AD013E"/>
                </a:solidFill>
                <a:latin typeface="Arial" panose="020B0604020202020204" pitchFamily="34" charset="0"/>
                <a:cs typeface="Arial" panose="020B0604020202020204" pitchFamily="34" charset="0"/>
              </a:rPr>
              <a:t>Mozambique</a:t>
            </a:r>
            <a:r>
              <a:rPr lang="en-US" sz="4000" dirty="0">
                <a:latin typeface="Arial" panose="020B0604020202020204" pitchFamily="34" charset="0"/>
                <a:cs typeface="Arial" panose="020B0604020202020204" pitchFamily="34" charset="0"/>
              </a:rPr>
              <a:t> indicated that consolidating two layers of the distribution system into a single intermediate level would save $6.7 million per year. </a:t>
            </a:r>
          </a:p>
        </p:txBody>
      </p:sp>
      <p:sp>
        <p:nvSpPr>
          <p:cNvPr id="11" name="TextBox 23">
            <a:extLst>
              <a:ext uri="{FF2B5EF4-FFF2-40B4-BE49-F238E27FC236}">
                <a16:creationId xmlns:a16="http://schemas.microsoft.com/office/drawing/2014/main" id="{D8C8B3B8-27FC-41BF-B541-8F00F92B889D}"/>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
        <p:nvSpPr>
          <p:cNvPr id="16" name="TextBox 8">
            <a:extLst>
              <a:ext uri="{FF2B5EF4-FFF2-40B4-BE49-F238E27FC236}">
                <a16:creationId xmlns:a16="http://schemas.microsoft.com/office/drawing/2014/main" id="{507E2913-9B02-4079-A1D0-18593DB18B24}"/>
              </a:ext>
            </a:extLst>
          </p:cNvPr>
          <p:cNvSpPr txBox="1"/>
          <p:nvPr/>
        </p:nvSpPr>
        <p:spPr>
          <a:xfrm>
            <a:off x="6332489" y="8458820"/>
            <a:ext cx="9745711" cy="384721"/>
          </a:xfrm>
          <a:prstGeom prst="rect">
            <a:avLst/>
          </a:prstGeom>
        </p:spPr>
        <p:txBody>
          <a:bodyPr wrap="square" lIns="0" tIns="0" rIns="0" bIns="0" rtlCol="0" anchor="t">
            <a:spAutoFit/>
          </a:bodyPr>
          <a:lstStyle/>
          <a:p>
            <a:pPr algn="r">
              <a:spcAft>
                <a:spcPts val="2400"/>
              </a:spcAft>
            </a:pPr>
            <a:r>
              <a:rPr lang="en-US" sz="2500" b="1" dirty="0">
                <a:solidFill>
                  <a:srgbClr val="AD013E"/>
                </a:solidFill>
                <a:latin typeface="Arial" panose="020B0604020202020204" pitchFamily="34" charset="0"/>
                <a:cs typeface="Arial" panose="020B0604020202020204" pitchFamily="34" charset="0"/>
              </a:rPr>
              <a:t>Speed up product flow </a:t>
            </a:r>
            <a:r>
              <a:rPr lang="en-US" sz="2500" dirty="0">
                <a:latin typeface="Arial" panose="020B0604020202020204" pitchFamily="34" charset="0"/>
                <a:cs typeface="Arial" panose="020B0604020202020204" pitchFamily="34" charset="0"/>
              </a:rPr>
              <a:t>through the supply chain</a:t>
            </a:r>
          </a:p>
        </p:txBody>
      </p:sp>
      <p:grpSp>
        <p:nvGrpSpPr>
          <p:cNvPr id="17" name="Group 16">
            <a:extLst>
              <a:ext uri="{FF2B5EF4-FFF2-40B4-BE49-F238E27FC236}">
                <a16:creationId xmlns:a16="http://schemas.microsoft.com/office/drawing/2014/main" id="{4A0BF02B-C43C-4BC4-B5E1-1B4CC2B1C231}"/>
              </a:ext>
            </a:extLst>
          </p:cNvPr>
          <p:cNvGrpSpPr/>
          <p:nvPr/>
        </p:nvGrpSpPr>
        <p:grpSpPr>
          <a:xfrm>
            <a:off x="9190051" y="2608549"/>
            <a:ext cx="7540506" cy="5334741"/>
            <a:chOff x="9115244" y="3339996"/>
            <a:chExt cx="8246895" cy="5334741"/>
          </a:xfrm>
        </p:grpSpPr>
        <p:graphicFrame>
          <p:nvGraphicFramePr>
            <p:cNvPr id="18" name="Chart 17">
              <a:extLst>
                <a:ext uri="{FF2B5EF4-FFF2-40B4-BE49-F238E27FC236}">
                  <a16:creationId xmlns:a16="http://schemas.microsoft.com/office/drawing/2014/main" id="{E830931B-044C-4769-886F-5B60616E0F9B}"/>
                </a:ext>
              </a:extLst>
            </p:cNvPr>
            <p:cNvGraphicFramePr/>
            <p:nvPr>
              <p:extLst>
                <p:ext uri="{D42A27DB-BD31-4B8C-83A1-F6EECF244321}">
                  <p14:modId xmlns:p14="http://schemas.microsoft.com/office/powerpoint/2010/main" val="2949475813"/>
                </p:ext>
              </p:extLst>
            </p:nvPr>
          </p:nvGraphicFramePr>
          <p:xfrm>
            <a:off x="9115244" y="3869015"/>
            <a:ext cx="8246895" cy="4805722"/>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752137C2-54B6-4785-812F-6339C7E75C1A}"/>
                </a:ext>
              </a:extLst>
            </p:cNvPr>
            <p:cNvSpPr txBox="1"/>
            <p:nvPr/>
          </p:nvSpPr>
          <p:spPr>
            <a:xfrm>
              <a:off x="9117496" y="3339996"/>
              <a:ext cx="7969326" cy="800219"/>
            </a:xfrm>
            <a:prstGeom prst="rect">
              <a:avLst/>
            </a:prstGeom>
            <a:noFill/>
          </p:spPr>
          <p:txBody>
            <a:bodyPr wrap="square">
              <a:spAutoFit/>
            </a:bodyPr>
            <a:lstStyle/>
            <a:p>
              <a:pPr>
                <a:spcAft>
                  <a:spcPts val="2400"/>
                </a:spcAft>
              </a:pPr>
              <a:r>
                <a:rPr lang="en-US" sz="2300" b="1" dirty="0">
                  <a:latin typeface="Arial" panose="020B0604020202020204" pitchFamily="34" charset="0"/>
                  <a:cs typeface="Arial" panose="020B0604020202020204" pitchFamily="34" charset="0"/>
                </a:rPr>
                <a:t>Number of warehouses and storerooms, Mozambique, Before and After Optimization</a:t>
              </a:r>
            </a:p>
          </p:txBody>
        </p:sp>
      </p:grpSp>
      <p:sp>
        <p:nvSpPr>
          <p:cNvPr id="20" name="TextBox 19">
            <a:extLst>
              <a:ext uri="{FF2B5EF4-FFF2-40B4-BE49-F238E27FC236}">
                <a16:creationId xmlns:a16="http://schemas.microsoft.com/office/drawing/2014/main" id="{F4589750-2B86-4B3C-A47C-19F184B71202}"/>
              </a:ext>
            </a:extLst>
          </p:cNvPr>
          <p:cNvSpPr txBox="1"/>
          <p:nvPr/>
        </p:nvSpPr>
        <p:spPr>
          <a:xfrm>
            <a:off x="9458177" y="7773727"/>
            <a:ext cx="6078705" cy="369332"/>
          </a:xfrm>
          <a:prstGeom prst="rect">
            <a:avLst/>
          </a:prstGeom>
          <a:noFill/>
        </p:spPr>
        <p:txBody>
          <a:bodyPr wrap="square">
            <a:spAutoFit/>
          </a:bodyPr>
          <a:lstStyle/>
          <a:p>
            <a:pPr algn="l"/>
            <a:r>
              <a:rPr lang="en-US" b="0" i="0" u="none" strike="noStrike" baseline="0" dirty="0">
                <a:latin typeface="Arial" panose="020B0604020202020204" pitchFamily="34" charset="0"/>
                <a:cs typeface="Arial" panose="020B0604020202020204" pitchFamily="34" charset="0"/>
              </a:rPr>
              <a:t>Source: </a:t>
            </a:r>
            <a:r>
              <a:rPr lang="en-US" b="0" i="0" u="none" strike="noStrike" baseline="0" dirty="0" err="1">
                <a:latin typeface="Arial" panose="020B0604020202020204" pitchFamily="34" charset="0"/>
                <a:cs typeface="Arial" panose="020B0604020202020204" pitchFamily="34" charset="0"/>
              </a:rPr>
              <a:t>Peffer</a:t>
            </a:r>
            <a:r>
              <a:rPr lang="en-US" b="0" i="0" u="none" strike="noStrike" baseline="0" dirty="0">
                <a:latin typeface="Arial" panose="020B0604020202020204" pitchFamily="34" charset="0"/>
                <a:cs typeface="Arial" panose="020B0604020202020204" pitchFamily="34" charset="0"/>
              </a:rPr>
              <a:t> (2019)</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018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47A2E2F6-A65D-4334-9D84-38CCC0E7CC96}"/>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Professional workforce</a:t>
            </a:r>
          </a:p>
        </p:txBody>
      </p:sp>
      <p:sp>
        <p:nvSpPr>
          <p:cNvPr id="11" name="TextBox 23">
            <a:extLst>
              <a:ext uri="{FF2B5EF4-FFF2-40B4-BE49-F238E27FC236}">
                <a16:creationId xmlns:a16="http://schemas.microsoft.com/office/drawing/2014/main" id="{D8C8B3B8-27FC-41BF-B541-8F00F92B889D}"/>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grpSp>
        <p:nvGrpSpPr>
          <p:cNvPr id="3" name="Group 2">
            <a:extLst>
              <a:ext uri="{FF2B5EF4-FFF2-40B4-BE49-F238E27FC236}">
                <a16:creationId xmlns:a16="http://schemas.microsoft.com/office/drawing/2014/main" id="{D43C21C8-F884-4890-9369-0DC4523FB9B5}"/>
              </a:ext>
            </a:extLst>
          </p:cNvPr>
          <p:cNvGrpSpPr/>
          <p:nvPr/>
        </p:nvGrpSpPr>
        <p:grpSpPr>
          <a:xfrm>
            <a:off x="8756364" y="2593334"/>
            <a:ext cx="8259157" cy="5387669"/>
            <a:chOff x="9284304" y="3407070"/>
            <a:chExt cx="7653934" cy="5387669"/>
          </a:xfrm>
        </p:grpSpPr>
        <p:graphicFrame>
          <p:nvGraphicFramePr>
            <p:cNvPr id="13" name="Chart 12">
              <a:extLst>
                <a:ext uri="{FF2B5EF4-FFF2-40B4-BE49-F238E27FC236}">
                  <a16:creationId xmlns:a16="http://schemas.microsoft.com/office/drawing/2014/main" id="{EFB7645F-3ABD-485E-96BF-45096E2C22D0}"/>
                </a:ext>
              </a:extLst>
            </p:cNvPr>
            <p:cNvGraphicFramePr/>
            <p:nvPr>
              <p:extLst>
                <p:ext uri="{D42A27DB-BD31-4B8C-83A1-F6EECF244321}">
                  <p14:modId xmlns:p14="http://schemas.microsoft.com/office/powerpoint/2010/main" val="3371195574"/>
                </p:ext>
              </p:extLst>
            </p:nvPr>
          </p:nvGraphicFramePr>
          <p:xfrm>
            <a:off x="9284304" y="3965060"/>
            <a:ext cx="7653934" cy="4829679"/>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C3ED472-7363-41B6-80EA-B1322773BF21}"/>
                </a:ext>
              </a:extLst>
            </p:cNvPr>
            <p:cNvSpPr txBox="1"/>
            <p:nvPr/>
          </p:nvSpPr>
          <p:spPr>
            <a:xfrm>
              <a:off x="9762177" y="3407070"/>
              <a:ext cx="6412259" cy="800219"/>
            </a:xfrm>
            <a:prstGeom prst="rect">
              <a:avLst/>
            </a:prstGeom>
            <a:noFill/>
          </p:spPr>
          <p:txBody>
            <a:bodyPr wrap="square">
              <a:spAutoFit/>
            </a:bodyPr>
            <a:lstStyle/>
            <a:p>
              <a:pPr>
                <a:spcAft>
                  <a:spcPts val="2400"/>
                </a:spcAft>
              </a:pPr>
              <a:r>
                <a:rPr lang="en-US" sz="2300" b="1" dirty="0">
                  <a:latin typeface="Arial" panose="020B0604020202020204" pitchFamily="34" charset="0"/>
                  <a:cs typeface="Arial" panose="020B0604020202020204" pitchFamily="34" charset="0"/>
                </a:rPr>
                <a:t>Contraceptive Stockouts in Nepal, Before and After Intervention</a:t>
              </a:r>
            </a:p>
          </p:txBody>
        </p:sp>
      </p:grpSp>
      <p:sp>
        <p:nvSpPr>
          <p:cNvPr id="16" name="TextBox 8">
            <a:extLst>
              <a:ext uri="{FF2B5EF4-FFF2-40B4-BE49-F238E27FC236}">
                <a16:creationId xmlns:a16="http://schemas.microsoft.com/office/drawing/2014/main" id="{507E2913-9B02-4079-A1D0-18593DB18B24}"/>
              </a:ext>
            </a:extLst>
          </p:cNvPr>
          <p:cNvSpPr txBox="1"/>
          <p:nvPr/>
        </p:nvSpPr>
        <p:spPr>
          <a:xfrm>
            <a:off x="5339650" y="8517889"/>
            <a:ext cx="10673751" cy="384721"/>
          </a:xfrm>
          <a:prstGeom prst="rect">
            <a:avLst/>
          </a:prstGeom>
        </p:spPr>
        <p:txBody>
          <a:bodyPr wrap="square" lIns="0" tIns="0" rIns="0" bIns="0" rtlCol="0" anchor="t">
            <a:spAutoFit/>
          </a:bodyPr>
          <a:lstStyle/>
          <a:p>
            <a:pPr algn="r">
              <a:spcAft>
                <a:spcPts val="2400"/>
              </a:spcAft>
            </a:pPr>
            <a:r>
              <a:rPr lang="en-US" sz="2500" dirty="0">
                <a:latin typeface="Arial" panose="020B0604020202020204" pitchFamily="34" charset="0"/>
                <a:cs typeface="Arial" panose="020B0604020202020204" pitchFamily="34" charset="0"/>
              </a:rPr>
              <a:t>Build and support a competent, </a:t>
            </a:r>
            <a:r>
              <a:rPr lang="en-US" sz="2500" b="1" dirty="0">
                <a:solidFill>
                  <a:srgbClr val="AD013E"/>
                </a:solidFill>
                <a:latin typeface="Arial" panose="020B0604020202020204" pitchFamily="34" charset="0"/>
                <a:cs typeface="Arial" panose="020B0604020202020204" pitchFamily="34" charset="0"/>
              </a:rPr>
              <a:t>professional</a:t>
            </a:r>
            <a:r>
              <a:rPr lang="en-US" sz="2500" dirty="0">
                <a:latin typeface="Arial" panose="020B0604020202020204" pitchFamily="34" charset="0"/>
                <a:cs typeface="Arial" panose="020B0604020202020204" pitchFamily="34" charset="0"/>
              </a:rPr>
              <a:t> supply chain </a:t>
            </a:r>
            <a:r>
              <a:rPr lang="en-US" sz="2500" b="1" dirty="0">
                <a:solidFill>
                  <a:srgbClr val="AD013E"/>
                </a:solidFill>
                <a:latin typeface="Arial" panose="020B0604020202020204" pitchFamily="34" charset="0"/>
                <a:cs typeface="Arial" panose="020B0604020202020204" pitchFamily="34" charset="0"/>
              </a:rPr>
              <a:t>workforce</a:t>
            </a:r>
          </a:p>
        </p:txBody>
      </p:sp>
      <p:sp>
        <p:nvSpPr>
          <p:cNvPr id="17" name="TextBox 8">
            <a:extLst>
              <a:ext uri="{FF2B5EF4-FFF2-40B4-BE49-F238E27FC236}">
                <a16:creationId xmlns:a16="http://schemas.microsoft.com/office/drawing/2014/main" id="{952FEF9A-5121-425F-9814-B17F82450944}"/>
              </a:ext>
            </a:extLst>
          </p:cNvPr>
          <p:cNvSpPr txBox="1"/>
          <p:nvPr/>
        </p:nvSpPr>
        <p:spPr>
          <a:xfrm>
            <a:off x="1272479" y="4139587"/>
            <a:ext cx="6728521" cy="3077766"/>
          </a:xfrm>
          <a:prstGeom prst="rect">
            <a:avLst/>
          </a:prstGeom>
        </p:spPr>
        <p:txBody>
          <a:bodyPr wrap="square" lIns="0" tIns="0" rIns="0" bIns="0" rtlCol="0" anchor="t">
            <a:spAutoFit/>
          </a:bodyPr>
          <a:lstStyle/>
          <a:p>
            <a:pPr>
              <a:spcAft>
                <a:spcPts val="1200"/>
              </a:spcAft>
            </a:pPr>
            <a:r>
              <a:rPr lang="en-US" sz="4000" dirty="0">
                <a:latin typeface="Arial" panose="020B0604020202020204" pitchFamily="34" charset="0"/>
                <a:cs typeface="Arial" panose="020B0604020202020204" pitchFamily="34" charset="0"/>
              </a:rPr>
              <a:t>Strategic outsourcing and institutionalized development of staff capacity led to a reduction in contraceptive stockouts in </a:t>
            </a:r>
            <a:r>
              <a:rPr lang="en-US" sz="4000" b="1" dirty="0">
                <a:solidFill>
                  <a:srgbClr val="AD013E"/>
                </a:solidFill>
                <a:latin typeface="Arial" panose="020B0604020202020204" pitchFamily="34" charset="0"/>
                <a:cs typeface="Arial" panose="020B0604020202020204" pitchFamily="34" charset="0"/>
              </a:rPr>
              <a:t>Nepal</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A9790029-FAB7-46BD-8ADE-9F36A82CD2C9}"/>
              </a:ext>
            </a:extLst>
          </p:cNvPr>
          <p:cNvSpPr txBox="1"/>
          <p:nvPr/>
        </p:nvSpPr>
        <p:spPr>
          <a:xfrm>
            <a:off x="9451242" y="7811864"/>
            <a:ext cx="6869400" cy="369332"/>
          </a:xfrm>
          <a:prstGeom prst="rect">
            <a:avLst/>
          </a:prstGeom>
          <a:noFill/>
        </p:spPr>
        <p:txBody>
          <a:bodyPr wrap="square">
            <a:spAutoFit/>
          </a:bodyPr>
          <a:lstStyle/>
          <a:p>
            <a:pPr algn="l"/>
            <a:r>
              <a:rPr lang="en-US" b="0" i="0" u="none" strike="noStrike" baseline="0" dirty="0">
                <a:latin typeface="Arial" panose="020B0604020202020204" pitchFamily="34" charset="0"/>
                <a:cs typeface="Arial" panose="020B0604020202020204" pitchFamily="34" charset="0"/>
              </a:rPr>
              <a:t>Source: </a:t>
            </a:r>
            <a:r>
              <a:rPr lang="en-US" b="0" i="0" dirty="0">
                <a:effectLst/>
                <a:latin typeface="Arial" panose="020B0604020202020204" pitchFamily="34" charset="0"/>
                <a:cs typeface="Arial" panose="020B0604020202020204" pitchFamily="34" charset="0"/>
              </a:rPr>
              <a:t>USAID | DELIVER PROJECT, Task Order 4. (2014)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063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31">
            <a:extLst>
              <a:ext uri="{FF2B5EF4-FFF2-40B4-BE49-F238E27FC236}">
                <a16:creationId xmlns:a16="http://schemas.microsoft.com/office/drawing/2014/main" id="{08435065-0D04-4292-9A47-B7789FFFB173}"/>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73198" y="688118"/>
            <a:ext cx="14930263"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Evidence of Impact</a:t>
            </a:r>
          </a:p>
          <a:p>
            <a:pPr>
              <a:lnSpc>
                <a:spcPts val="6500"/>
              </a:lnSpc>
            </a:pPr>
            <a:r>
              <a:rPr lang="en-US" sz="4000" b="1" dirty="0">
                <a:solidFill>
                  <a:schemeClr val="bg1"/>
                </a:solidFill>
                <a:latin typeface="Arial" panose="020B0604020202020204" pitchFamily="34" charset="0"/>
                <a:cs typeface="Arial" panose="020B0604020202020204" pitchFamily="34" charset="0"/>
              </a:rPr>
              <a:t>Private sector capacity</a:t>
            </a:r>
          </a:p>
        </p:txBody>
      </p:sp>
      <p:sp>
        <p:nvSpPr>
          <p:cNvPr id="12" name="TextBox 8">
            <a:extLst>
              <a:ext uri="{FF2B5EF4-FFF2-40B4-BE49-F238E27FC236}">
                <a16:creationId xmlns:a16="http://schemas.microsoft.com/office/drawing/2014/main" id="{A48F1E31-6095-4098-ADF7-655406A36854}"/>
              </a:ext>
            </a:extLst>
          </p:cNvPr>
          <p:cNvSpPr txBox="1"/>
          <p:nvPr/>
        </p:nvSpPr>
        <p:spPr>
          <a:xfrm>
            <a:off x="1272479" y="3884931"/>
            <a:ext cx="7173265" cy="3693319"/>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A distribution outsourcing arrangement in </a:t>
            </a:r>
            <a:r>
              <a:rPr lang="en-US" sz="4000" b="1" dirty="0">
                <a:solidFill>
                  <a:srgbClr val="AD013E"/>
                </a:solidFill>
                <a:latin typeface="Arial" panose="020B0604020202020204" pitchFamily="34" charset="0"/>
                <a:cs typeface="Arial" panose="020B0604020202020204" pitchFamily="34" charset="0"/>
              </a:rPr>
              <a:t>Senegal </a:t>
            </a:r>
            <a:r>
              <a:rPr lang="en-US" sz="4000" dirty="0">
                <a:latin typeface="Arial" panose="020B0604020202020204" pitchFamily="34" charset="0"/>
                <a:cs typeface="Arial" panose="020B0604020202020204" pitchFamily="34" charset="0"/>
              </a:rPr>
              <a:t>reduced the proportion of health facilities experiencing stockouts, while reducing annual distribution costs.</a:t>
            </a:r>
          </a:p>
        </p:txBody>
      </p:sp>
      <p:sp>
        <p:nvSpPr>
          <p:cNvPr id="11" name="TextBox 23">
            <a:extLst>
              <a:ext uri="{FF2B5EF4-FFF2-40B4-BE49-F238E27FC236}">
                <a16:creationId xmlns:a16="http://schemas.microsoft.com/office/drawing/2014/main" id="{D8C8B3B8-27FC-41BF-B541-8F00F92B889D}"/>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grpSp>
        <p:nvGrpSpPr>
          <p:cNvPr id="3" name="Group 2">
            <a:extLst>
              <a:ext uri="{FF2B5EF4-FFF2-40B4-BE49-F238E27FC236}">
                <a16:creationId xmlns:a16="http://schemas.microsoft.com/office/drawing/2014/main" id="{D43C21C8-F884-4890-9369-0DC4523FB9B5}"/>
              </a:ext>
            </a:extLst>
          </p:cNvPr>
          <p:cNvGrpSpPr/>
          <p:nvPr/>
        </p:nvGrpSpPr>
        <p:grpSpPr>
          <a:xfrm>
            <a:off x="9144000" y="2706554"/>
            <a:ext cx="7361948" cy="5320628"/>
            <a:chOff x="8798863" y="3111229"/>
            <a:chExt cx="7973182" cy="5320628"/>
          </a:xfrm>
        </p:grpSpPr>
        <p:graphicFrame>
          <p:nvGraphicFramePr>
            <p:cNvPr id="13" name="Chart 12">
              <a:extLst>
                <a:ext uri="{FF2B5EF4-FFF2-40B4-BE49-F238E27FC236}">
                  <a16:creationId xmlns:a16="http://schemas.microsoft.com/office/drawing/2014/main" id="{EFB7645F-3ABD-485E-96BF-45096E2C22D0}"/>
                </a:ext>
              </a:extLst>
            </p:cNvPr>
            <p:cNvGraphicFramePr/>
            <p:nvPr>
              <p:extLst>
                <p:ext uri="{D42A27DB-BD31-4B8C-83A1-F6EECF244321}">
                  <p14:modId xmlns:p14="http://schemas.microsoft.com/office/powerpoint/2010/main" val="892432568"/>
                </p:ext>
              </p:extLst>
            </p:nvPr>
          </p:nvGraphicFramePr>
          <p:xfrm>
            <a:off x="8798863" y="3697441"/>
            <a:ext cx="7973182" cy="473441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9C3ED472-7363-41B6-80EA-B1322773BF21}"/>
                </a:ext>
              </a:extLst>
            </p:cNvPr>
            <p:cNvSpPr txBox="1"/>
            <p:nvPr/>
          </p:nvSpPr>
          <p:spPr>
            <a:xfrm>
              <a:off x="8838262" y="3111229"/>
              <a:ext cx="7894382" cy="1154162"/>
            </a:xfrm>
            <a:prstGeom prst="rect">
              <a:avLst/>
            </a:prstGeom>
            <a:noFill/>
          </p:spPr>
          <p:txBody>
            <a:bodyPr wrap="square">
              <a:spAutoFit/>
            </a:bodyPr>
            <a:lstStyle/>
            <a:p>
              <a:pPr>
                <a:spcAft>
                  <a:spcPts val="2400"/>
                </a:spcAft>
              </a:pPr>
              <a:r>
                <a:rPr lang="en-US" sz="2300" b="1" dirty="0">
                  <a:latin typeface="Arial" panose="020B0604020202020204" pitchFamily="34" charset="0"/>
                  <a:cs typeface="Arial" panose="020B0604020202020204" pitchFamily="34" charset="0"/>
                </a:rPr>
                <a:t>Proportion of Health Facilities Experiencing Stockouts, Senegal, Before and After Intervention</a:t>
              </a:r>
            </a:p>
          </p:txBody>
        </p:sp>
      </p:grpSp>
      <p:sp>
        <p:nvSpPr>
          <p:cNvPr id="16" name="TextBox 8">
            <a:extLst>
              <a:ext uri="{FF2B5EF4-FFF2-40B4-BE49-F238E27FC236}">
                <a16:creationId xmlns:a16="http://schemas.microsoft.com/office/drawing/2014/main" id="{507E2913-9B02-4079-A1D0-18593DB18B24}"/>
              </a:ext>
            </a:extLst>
          </p:cNvPr>
          <p:cNvSpPr txBox="1"/>
          <p:nvPr/>
        </p:nvSpPr>
        <p:spPr>
          <a:xfrm>
            <a:off x="5023449" y="8539017"/>
            <a:ext cx="11054751" cy="384721"/>
          </a:xfrm>
          <a:prstGeom prst="rect">
            <a:avLst/>
          </a:prstGeom>
        </p:spPr>
        <p:txBody>
          <a:bodyPr wrap="square" lIns="0" tIns="0" rIns="0" bIns="0" rtlCol="0" anchor="t">
            <a:spAutoFit/>
          </a:bodyPr>
          <a:lstStyle/>
          <a:p>
            <a:pPr algn="r">
              <a:spcAft>
                <a:spcPts val="2400"/>
              </a:spcAft>
            </a:pPr>
            <a:r>
              <a:rPr lang="en-US" sz="2500" dirty="0">
                <a:latin typeface="Arial" panose="020B0604020202020204" pitchFamily="34" charset="0"/>
                <a:cs typeface="Arial" panose="020B0604020202020204" pitchFamily="34" charset="0"/>
              </a:rPr>
              <a:t>Capitalize on </a:t>
            </a:r>
            <a:r>
              <a:rPr lang="en-US" sz="2500" b="1" dirty="0">
                <a:solidFill>
                  <a:srgbClr val="AD013E"/>
                </a:solidFill>
                <a:latin typeface="Arial" panose="020B0604020202020204" pitchFamily="34" charset="0"/>
                <a:cs typeface="Arial" panose="020B0604020202020204" pitchFamily="34" charset="0"/>
              </a:rPr>
              <a:t>private sector </a:t>
            </a:r>
            <a:r>
              <a:rPr lang="en-US" sz="2500" dirty="0">
                <a:latin typeface="Arial" panose="020B0604020202020204" pitchFamily="34" charset="0"/>
                <a:cs typeface="Arial" panose="020B0604020202020204" pitchFamily="34" charset="0"/>
              </a:rPr>
              <a:t>supply chain </a:t>
            </a:r>
            <a:r>
              <a:rPr lang="en-US" sz="2500" b="1" dirty="0">
                <a:solidFill>
                  <a:srgbClr val="AD013E"/>
                </a:solidFill>
                <a:latin typeface="Arial" panose="020B0604020202020204" pitchFamily="34" charset="0"/>
                <a:cs typeface="Arial" panose="020B0604020202020204" pitchFamily="34" charset="0"/>
              </a:rPr>
              <a:t>capacity</a:t>
            </a:r>
            <a:r>
              <a:rPr lang="en-US" sz="2500" dirty="0">
                <a:latin typeface="Arial" panose="020B0604020202020204" pitchFamily="34" charset="0"/>
                <a:cs typeface="Arial" panose="020B0604020202020204" pitchFamily="34" charset="0"/>
              </a:rPr>
              <a:t>, where appropriate</a:t>
            </a:r>
          </a:p>
        </p:txBody>
      </p:sp>
      <p:sp>
        <p:nvSpPr>
          <p:cNvPr id="17" name="TextBox 16">
            <a:extLst>
              <a:ext uri="{FF2B5EF4-FFF2-40B4-BE49-F238E27FC236}">
                <a16:creationId xmlns:a16="http://schemas.microsoft.com/office/drawing/2014/main" id="{BDD9A142-9B8E-41E1-ABAD-DB8BA7D73BEB}"/>
              </a:ext>
            </a:extLst>
          </p:cNvPr>
          <p:cNvSpPr txBox="1"/>
          <p:nvPr/>
        </p:nvSpPr>
        <p:spPr>
          <a:xfrm>
            <a:off x="9449939" y="7853924"/>
            <a:ext cx="6078705" cy="369332"/>
          </a:xfrm>
          <a:prstGeom prst="rect">
            <a:avLst/>
          </a:prstGeom>
          <a:noFill/>
        </p:spPr>
        <p:txBody>
          <a:bodyPr wrap="square">
            <a:spAutoFit/>
          </a:bodyPr>
          <a:lstStyle/>
          <a:p>
            <a:pPr algn="l"/>
            <a:r>
              <a:rPr lang="en-US" b="0" i="0" u="none" strike="noStrike" baseline="0" dirty="0">
                <a:latin typeface="Arial" panose="020B0604020202020204" pitchFamily="34" charset="0"/>
                <a:cs typeface="Arial" panose="020B0604020202020204" pitchFamily="34" charset="0"/>
              </a:rPr>
              <a:t>Source: </a:t>
            </a:r>
            <a:r>
              <a:rPr lang="en-US" b="0" i="0" dirty="0">
                <a:effectLst/>
                <a:latin typeface="Arial" panose="020B0604020202020204" pitchFamily="34" charset="0"/>
                <a:cs typeface="Arial" panose="020B0604020202020204" pitchFamily="34" charset="0"/>
              </a:rPr>
              <a:t>Hasselback et al</a:t>
            </a:r>
            <a:r>
              <a:rPr lang="en-US" b="0" i="0" u="none" strike="noStrike" baseline="0" dirty="0">
                <a:latin typeface="Arial" panose="020B0604020202020204" pitchFamily="34" charset="0"/>
                <a:cs typeface="Arial" panose="020B0604020202020204" pitchFamily="34" charset="0"/>
              </a:rPr>
              <a:t> (2017)</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AD013E"/>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AFB812E3-FAC2-44F7-9C63-C10015F7CA25}"/>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94550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0"/>
          </a:xfrm>
        </p:grpSpPr>
        <p:sp>
          <p:nvSpPr>
            <p:cNvPr id="5" name="TextBox 5"/>
            <p:cNvSpPr txBox="1"/>
            <p:nvPr/>
          </p:nvSpPr>
          <p:spPr>
            <a:xfrm>
              <a:off x="-1161686" y="2139220"/>
              <a:ext cx="13501365" cy="1709869"/>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4A4CF8FE-72B9-4780-A7C9-03D7A45D4634}"/>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308654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533A69A4-247C-4EF6-8E06-CA1AFF6B1F42}"/>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29" cy="4308872"/>
          </a:xfrm>
          <a:prstGeom prst="rect">
            <a:avLst/>
          </a:prstGeom>
        </p:spPr>
        <p:txBody>
          <a:bodyPr wrap="square" lIns="0" tIns="0" rIns="0" bIns="0" rtlCol="0" anchor="t">
            <a:spAutoFit/>
          </a:bodyPr>
          <a:lstStyle/>
          <a:p>
            <a:pPr lvl="1">
              <a:spcAft>
                <a:spcPts val="2400"/>
              </a:spcAft>
            </a:pPr>
            <a:r>
              <a:rPr lang="en-US" sz="4000" b="1" dirty="0">
                <a:latin typeface="Arial" panose="020B0604020202020204" pitchFamily="34" charset="0"/>
                <a:cs typeface="Arial" panose="020B0604020202020204" pitchFamily="34" charset="0"/>
              </a:rPr>
              <a:t>Increase data visibility and use for continuous improvement.</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Conduct </a:t>
            </a:r>
            <a:r>
              <a:rPr lang="en-US" sz="4000" b="1" dirty="0">
                <a:solidFill>
                  <a:srgbClr val="AD013E"/>
                </a:solidFill>
                <a:latin typeface="Arial" panose="020B0604020202020204" pitchFamily="34" charset="0"/>
                <a:cs typeface="Arial" panose="020B0604020202020204" pitchFamily="34" charset="0"/>
              </a:rPr>
              <a:t>regular and systematic assessments </a:t>
            </a:r>
            <a:r>
              <a:rPr lang="en-US" sz="4000" dirty="0">
                <a:latin typeface="Arial" panose="020B0604020202020204" pitchFamily="34" charset="0"/>
                <a:cs typeface="Arial" panose="020B0604020202020204" pitchFamily="34" charset="0"/>
              </a:rPr>
              <a:t>to identify supply chain bottlenecks and solutions.</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Strengthen existing data collection</a:t>
            </a:r>
            <a:r>
              <a:rPr lang="en-US" sz="4000" dirty="0">
                <a:latin typeface="Arial" panose="020B0604020202020204" pitchFamily="34" charset="0"/>
                <a:cs typeface="Arial" panose="020B0604020202020204" pitchFamily="34" charset="0"/>
              </a:rPr>
              <a:t> while working toward electronic systems.</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5C371FD9-5DBC-41ED-876E-5832E14CE1E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12" name="Graphic 11" descr="Lightbulb with solid fill">
            <a:extLst>
              <a:ext uri="{FF2B5EF4-FFF2-40B4-BE49-F238E27FC236}">
                <a16:creationId xmlns:a16="http://schemas.microsoft.com/office/drawing/2014/main" id="{588CDD7B-6107-48BB-B59E-5A3B0A84C9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80427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7833F796-6766-4443-9437-3E15A69C8C17}"/>
              </a:ext>
            </a:extLst>
          </p:cNvPr>
          <p:cNvSpPr/>
          <p:nvPr/>
        </p:nvSpPr>
        <p:spPr>
          <a:xfrm flipV="1">
            <a:off x="-11461" y="-1"/>
            <a:ext cx="18257632" cy="288540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5"/>
            <a:ext cx="11978640" cy="3088080"/>
            <a:chOff x="5475050" y="4457913"/>
            <a:chExt cx="10635426" cy="3088080"/>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087598"/>
              <a:chOff x="9421078" y="5937946"/>
              <a:chExt cx="4774466" cy="3087598"/>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08759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934551"/>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Supply Chain </a:t>
                </a:r>
              </a:p>
              <a:p>
                <a:pPr marL="571500">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Management</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087598"/>
              <a:chOff x="6822162" y="4864175"/>
              <a:chExt cx="5228424" cy="3087598"/>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087598"/>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4976796"/>
                <a:ext cx="4853378" cy="2875082"/>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End to end supply chain processes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Evidence of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Recommended Indicator</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611444"/>
            <a:ext cx="11978640" cy="1429338"/>
            <a:chOff x="5430154" y="7476088"/>
            <a:chExt cx="10698651" cy="1429338"/>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476088"/>
              <a:ext cx="5245907" cy="1429337"/>
              <a:chOff x="14020800" y="4321508"/>
              <a:chExt cx="4447322" cy="2418295"/>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321508"/>
                <a:ext cx="4447322" cy="241829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476089"/>
              <a:ext cx="5452743" cy="1429337"/>
              <a:chOff x="12030950" y="5400146"/>
              <a:chExt cx="5675191" cy="1429337"/>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400146"/>
                <a:ext cx="5675191" cy="1429337"/>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396299" y="5651897"/>
                <a:ext cx="5123605" cy="9258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
        <p:nvSpPr>
          <p:cNvPr id="40" name="TextBox 23">
            <a:extLst>
              <a:ext uri="{FF2B5EF4-FFF2-40B4-BE49-F238E27FC236}">
                <a16:creationId xmlns:a16="http://schemas.microsoft.com/office/drawing/2014/main" id="{C1B484CD-D13C-4253-A66B-80C378505EA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7840F239-AF5E-4565-B424-076BCEC1DBF8}"/>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8690529" cy="5232202"/>
          </a:xfrm>
          <a:prstGeom prst="rect">
            <a:avLst/>
          </a:prstGeom>
        </p:spPr>
        <p:txBody>
          <a:bodyPr wrap="square" lIns="0" tIns="0" rIns="0" bIns="0" rtlCol="0" anchor="t">
            <a:spAutoFit/>
          </a:bodyPr>
          <a:lstStyle/>
          <a:p>
            <a:pPr lvl="1">
              <a:spcAft>
                <a:spcPts val="2400"/>
              </a:spcAft>
            </a:pPr>
            <a:r>
              <a:rPr lang="en-US" sz="4000" b="1" dirty="0">
                <a:latin typeface="Arial" panose="020B0604020202020204" pitchFamily="34" charset="0"/>
                <a:cs typeface="Arial" panose="020B0604020202020204" pitchFamily="34" charset="0"/>
              </a:rPr>
              <a:t>Increase data visibility and use for continuous improvement.</a:t>
            </a:r>
          </a:p>
          <a:p>
            <a:pPr lvl="1">
              <a:spcAft>
                <a:spcPts val="2400"/>
              </a:spcAft>
            </a:pPr>
            <a:r>
              <a:rPr lang="en-US" sz="4000" dirty="0">
                <a:latin typeface="Arial" panose="020B0604020202020204" pitchFamily="34" charset="0"/>
                <a:cs typeface="Arial" panose="020B0604020202020204" pitchFamily="34" charset="0"/>
              </a:rPr>
              <a:t>Adopt an </a:t>
            </a:r>
            <a:r>
              <a:rPr lang="en-US" sz="4000" b="1" dirty="0">
                <a:solidFill>
                  <a:srgbClr val="AD013E"/>
                </a:solidFill>
                <a:latin typeface="Arial" panose="020B0604020202020204" pitchFamily="34" charset="0"/>
                <a:cs typeface="Arial" panose="020B0604020202020204" pitchFamily="34" charset="0"/>
              </a:rPr>
              <a:t>electronic logistics management information system</a:t>
            </a:r>
            <a:r>
              <a:rPr lang="en-US" sz="4000" b="1" dirty="0">
                <a:solidFill>
                  <a:srgbClr val="D60751"/>
                </a:solidFill>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to work toward visibility across the whole supply chain, from manufacturers to service delivery points. </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9400" y="536761"/>
            <a:ext cx="914400" cy="914400"/>
          </a:xfrm>
          <a:prstGeom prst="rect">
            <a:avLst/>
          </a:prstGeom>
        </p:spPr>
      </p:pic>
      <p:sp>
        <p:nvSpPr>
          <p:cNvPr id="13" name="TextBox 23">
            <a:extLst>
              <a:ext uri="{FF2B5EF4-FFF2-40B4-BE49-F238E27FC236}">
                <a16:creationId xmlns:a16="http://schemas.microsoft.com/office/drawing/2014/main" id="{5C371FD9-5DBC-41ED-876E-5832E14CE1E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11" name="Picture 10">
            <a:hlinkClick r:id="rId6"/>
            <a:extLst>
              <a:ext uri="{FF2B5EF4-FFF2-40B4-BE49-F238E27FC236}">
                <a16:creationId xmlns:a16="http://schemas.microsoft.com/office/drawing/2014/main" id="{7B60A58C-FB7C-4341-897F-5E1832464ECC}"/>
              </a:ext>
            </a:extLst>
          </p:cNvPr>
          <p:cNvPicPr>
            <a:picLocks noChangeAspect="1"/>
          </p:cNvPicPr>
          <p:nvPr/>
        </p:nvPicPr>
        <p:blipFill>
          <a:blip r:embed="rId7"/>
          <a:stretch>
            <a:fillRect/>
          </a:stretch>
        </p:blipFill>
        <p:spPr>
          <a:xfrm>
            <a:off x="10283200" y="5080263"/>
            <a:ext cx="3907185" cy="3727643"/>
          </a:xfrm>
          <a:prstGeom prst="rect">
            <a:avLst/>
          </a:prstGeom>
        </p:spPr>
      </p:pic>
      <p:pic>
        <p:nvPicPr>
          <p:cNvPr id="3" name="Picture 2">
            <a:hlinkClick r:id="rId8"/>
            <a:extLst>
              <a:ext uri="{FF2B5EF4-FFF2-40B4-BE49-F238E27FC236}">
                <a16:creationId xmlns:a16="http://schemas.microsoft.com/office/drawing/2014/main" id="{01FD0A0D-8BFF-4129-AF92-7A9F19D8D1ED}"/>
              </a:ext>
            </a:extLst>
          </p:cNvPr>
          <p:cNvPicPr>
            <a:picLocks noChangeAspect="1"/>
          </p:cNvPicPr>
          <p:nvPr/>
        </p:nvPicPr>
        <p:blipFill>
          <a:blip r:embed="rId9"/>
          <a:stretch>
            <a:fillRect/>
          </a:stretch>
        </p:blipFill>
        <p:spPr>
          <a:xfrm>
            <a:off x="11711941" y="1540864"/>
            <a:ext cx="5926819" cy="3165205"/>
          </a:xfrm>
          <a:prstGeom prst="rect">
            <a:avLst/>
          </a:prstGeom>
          <a:ln>
            <a:solidFill>
              <a:schemeClr val="tx1"/>
            </a:solidFill>
          </a:ln>
        </p:spPr>
      </p:pic>
    </p:spTree>
    <p:extLst>
      <p:ext uri="{BB962C8B-B14F-4D97-AF65-F5344CB8AC3E}">
        <p14:creationId xmlns:p14="http://schemas.microsoft.com/office/powerpoint/2010/main" val="212506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1FA6203A-1D66-4FB3-9E7C-B7FCFA4D2845}"/>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914401" y="3749330"/>
            <a:ext cx="15163799" cy="3693319"/>
          </a:xfrm>
          <a:prstGeom prst="rect">
            <a:avLst/>
          </a:prstGeom>
        </p:spPr>
        <p:txBody>
          <a:bodyPr wrap="square" lIns="0" tIns="0" rIns="0" bIns="0" rtlCol="0" anchor="t">
            <a:spAutoFit/>
          </a:bodyPr>
          <a:lstStyle/>
          <a:p>
            <a:pPr lvl="1">
              <a:spcAft>
                <a:spcPts val="2400"/>
              </a:spcAft>
            </a:pPr>
            <a:r>
              <a:rPr lang="en-US" sz="4000" b="1" dirty="0">
                <a:latin typeface="Arial" panose="020B0604020202020204" pitchFamily="34" charset="0"/>
                <a:cs typeface="Arial" panose="020B0604020202020204" pitchFamily="34" charset="0"/>
              </a:rPr>
              <a:t>Speed up product flow through the supply chain.</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Map current supply chain processes </a:t>
            </a:r>
            <a:r>
              <a:rPr lang="en-US" sz="4000" dirty="0">
                <a:latin typeface="Arial" panose="020B0604020202020204" pitchFamily="34" charset="0"/>
                <a:cs typeface="Arial" panose="020B0604020202020204" pitchFamily="34" charset="0"/>
              </a:rPr>
              <a:t>to understand where duplication or wastage is happening.</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Utilize network optimization tools</a:t>
            </a:r>
            <a:r>
              <a:rPr lang="en-US" sz="4000" dirty="0">
                <a:latin typeface="Arial" panose="020B0604020202020204" pitchFamily="34" charset="0"/>
                <a:cs typeface="Arial" panose="020B0604020202020204" pitchFamily="34" charset="0"/>
              </a:rPr>
              <a:t> to understand the optimal infrastructure for a given supply chain in a specific context.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5C371FD9-5DBC-41ED-876E-5832E14CE1E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12" name="Graphic 11" descr="Lightbulb with solid fill">
            <a:extLst>
              <a:ext uri="{FF2B5EF4-FFF2-40B4-BE49-F238E27FC236}">
                <a16:creationId xmlns:a16="http://schemas.microsoft.com/office/drawing/2014/main" id="{6B2766CE-F9A6-4732-9E3E-E1E76D1B58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824786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097165" y="3727641"/>
            <a:ext cx="9875635" cy="4924425"/>
          </a:xfrm>
          <a:prstGeom prst="rect">
            <a:avLst/>
          </a:prstGeom>
        </p:spPr>
        <p:txBody>
          <a:bodyPr wrap="square" lIns="0" tIns="0" rIns="0" bIns="0" rtlCol="0" anchor="t">
            <a:spAutoFit/>
          </a:bodyPr>
          <a:lstStyle/>
          <a:p>
            <a:pPr lvl="1">
              <a:spcAft>
                <a:spcPts val="2400"/>
              </a:spcAft>
            </a:pPr>
            <a:r>
              <a:rPr lang="en-US" sz="4000" b="1" dirty="0">
                <a:latin typeface="Arial" panose="020B0604020202020204" pitchFamily="34" charset="0"/>
                <a:cs typeface="Arial" panose="020B0604020202020204" pitchFamily="34" charset="0"/>
              </a:rPr>
              <a:t>Build and support a competent, professional supply chain workforce.</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Use a </a:t>
            </a:r>
            <a:r>
              <a:rPr lang="en-US" sz="4000" b="1" dirty="0">
                <a:solidFill>
                  <a:srgbClr val="AD013E"/>
                </a:solidFill>
                <a:latin typeface="Arial" panose="020B0604020202020204" pitchFamily="34" charset="0"/>
                <a:cs typeface="Arial" panose="020B0604020202020204" pitchFamily="34" charset="0"/>
              </a:rPr>
              <a:t>systematic, sustainable approach </a:t>
            </a:r>
            <a:r>
              <a:rPr lang="en-US" sz="4000" dirty="0">
                <a:latin typeface="Arial" panose="020B0604020202020204" pitchFamily="34" charset="0"/>
                <a:cs typeface="Arial" panose="020B0604020202020204" pitchFamily="34" charset="0"/>
              </a:rPr>
              <a:t>to strengthen supply chain human resources in-country.</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Foster and </a:t>
            </a:r>
            <a:r>
              <a:rPr lang="en-US" sz="4000" b="1" dirty="0">
                <a:solidFill>
                  <a:srgbClr val="AD013E"/>
                </a:solidFill>
                <a:latin typeface="Arial" panose="020B0604020202020204" pitchFamily="34" charset="0"/>
                <a:cs typeface="Arial" panose="020B0604020202020204" pitchFamily="34" charset="0"/>
              </a:rPr>
              <a:t>build strong leadership </a:t>
            </a:r>
            <a:r>
              <a:rPr lang="en-US" sz="4000" dirty="0">
                <a:latin typeface="Arial" panose="020B0604020202020204" pitchFamily="34" charset="0"/>
                <a:cs typeface="Arial" panose="020B0604020202020204" pitchFamily="34" charset="0"/>
              </a:rPr>
              <a:t>for supply chain management.</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3" name="TextBox 23">
            <a:extLst>
              <a:ext uri="{FF2B5EF4-FFF2-40B4-BE49-F238E27FC236}">
                <a16:creationId xmlns:a16="http://schemas.microsoft.com/office/drawing/2014/main" id="{5C371FD9-5DBC-41ED-876E-5832E14CE1E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11" name="Picture 10">
            <a:hlinkClick r:id="rId4"/>
            <a:extLst>
              <a:ext uri="{FF2B5EF4-FFF2-40B4-BE49-F238E27FC236}">
                <a16:creationId xmlns:a16="http://schemas.microsoft.com/office/drawing/2014/main" id="{57BA17DC-A06E-472F-8945-4147C54DA77A}"/>
              </a:ext>
            </a:extLst>
          </p:cNvPr>
          <p:cNvPicPr>
            <a:picLocks noChangeAspect="1"/>
          </p:cNvPicPr>
          <p:nvPr/>
        </p:nvPicPr>
        <p:blipFill>
          <a:blip r:embed="rId5"/>
          <a:stretch>
            <a:fillRect/>
          </a:stretch>
        </p:blipFill>
        <p:spPr>
          <a:xfrm>
            <a:off x="11328012" y="3175991"/>
            <a:ext cx="5878865" cy="5633375"/>
          </a:xfrm>
          <a:prstGeom prst="rect">
            <a:avLst/>
          </a:prstGeom>
        </p:spPr>
      </p:pic>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2573756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371600" y="3450897"/>
            <a:ext cx="7772400" cy="5232202"/>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Capitalize on private sector supply chain capacity, where appropriate. </a:t>
            </a:r>
          </a:p>
          <a:p>
            <a:pPr>
              <a:spcAft>
                <a:spcPts val="2400"/>
              </a:spcAft>
            </a:pPr>
            <a:r>
              <a:rPr lang="en-US" sz="4000" dirty="0">
                <a:latin typeface="Arial" panose="020B0604020202020204" pitchFamily="34" charset="0"/>
                <a:cs typeface="Arial" panose="020B0604020202020204" pitchFamily="34" charset="0"/>
              </a:rPr>
              <a:t>Supply chain operations are labor- and asset-intensive, require specialized technical expertise, and provide economies of scale through consolidation.</a:t>
            </a:r>
          </a:p>
        </p:txBody>
      </p:sp>
      <p:sp>
        <p:nvSpPr>
          <p:cNvPr id="13" name="TextBox 23">
            <a:extLst>
              <a:ext uri="{FF2B5EF4-FFF2-40B4-BE49-F238E27FC236}">
                <a16:creationId xmlns:a16="http://schemas.microsoft.com/office/drawing/2014/main" id="{5C371FD9-5DBC-41ED-876E-5832E14CE1E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4" name="Picture 3">
            <a:hlinkClick r:id="rId4"/>
            <a:extLst>
              <a:ext uri="{FF2B5EF4-FFF2-40B4-BE49-F238E27FC236}">
                <a16:creationId xmlns:a16="http://schemas.microsoft.com/office/drawing/2014/main" id="{2207150D-3A96-43F9-AA10-F874411CF575}"/>
              </a:ext>
            </a:extLst>
          </p:cNvPr>
          <p:cNvPicPr>
            <a:picLocks noChangeAspect="1"/>
          </p:cNvPicPr>
          <p:nvPr/>
        </p:nvPicPr>
        <p:blipFill rotWithShape="1">
          <a:blip r:embed="rId5">
            <a:extLst>
              <a:ext uri="{28A0092B-C50C-407E-A947-70E740481C1C}">
                <a14:useLocalDpi xmlns:a14="http://schemas.microsoft.com/office/drawing/2010/main" val="0"/>
              </a:ext>
            </a:extLst>
          </a:blip>
          <a:srcRect l="2844" t="179" r="35784" b="-179"/>
          <a:stretch/>
        </p:blipFill>
        <p:spPr>
          <a:xfrm>
            <a:off x="10143763" y="22860"/>
            <a:ext cx="8144349" cy="10287001"/>
          </a:xfrm>
          <a:prstGeom prst="rect">
            <a:avLst/>
          </a:prstGeom>
        </p:spPr>
      </p:pic>
      <p:sp>
        <p:nvSpPr>
          <p:cNvPr id="14" name="Isosceles Triangle 31">
            <a:extLst>
              <a:ext uri="{FF2B5EF4-FFF2-40B4-BE49-F238E27FC236}">
                <a16:creationId xmlns:a16="http://schemas.microsoft.com/office/drawing/2014/main" id="{6A1C5B67-C570-441B-8E5E-B3CBFD1C3C40}"/>
              </a:ext>
            </a:extLst>
          </p:cNvPr>
          <p:cNvSpPr/>
          <p:nvPr/>
        </p:nvSpPr>
        <p:spPr>
          <a:xfrm flipV="1">
            <a:off x="0" y="-18274"/>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2" name="Graphic 11" descr="Lightbulb with solid fill">
            <a:extLst>
              <a:ext uri="{FF2B5EF4-FFF2-40B4-BE49-F238E27FC236}">
                <a16:creationId xmlns:a16="http://schemas.microsoft.com/office/drawing/2014/main" id="{BC5951EA-4B31-4B1A-8EB7-3186596856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2765" y="647699"/>
            <a:ext cx="914400" cy="914400"/>
          </a:xfrm>
          <a:prstGeom prst="rect">
            <a:avLst/>
          </a:prstGeom>
        </p:spPr>
      </p:pic>
    </p:spTree>
    <p:extLst>
      <p:ext uri="{BB962C8B-B14F-4D97-AF65-F5344CB8AC3E}">
        <p14:creationId xmlns:p14="http://schemas.microsoft.com/office/powerpoint/2010/main" val="308015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34B240E6-C80E-4045-A117-1516F78F488A}"/>
              </a:ext>
            </a:extLst>
          </p:cNvPr>
          <p:cNvSpPr/>
          <p:nvPr/>
        </p:nvSpPr>
        <p:spPr>
          <a:xfrm flipV="1">
            <a:off x="0" y="-2"/>
            <a:ext cx="18257632" cy="392430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5470185" y="6739853"/>
            <a:ext cx="3080430" cy="2126481"/>
            <a:chOff x="6786529" y="4493437"/>
            <a:chExt cx="4948271" cy="2412653"/>
          </a:xfrm>
        </p:grpSpPr>
        <p:sp>
          <p:nvSpPr>
            <p:cNvPr id="29" name="AutoShape 2">
              <a:extLst>
                <a:ext uri="{FF2B5EF4-FFF2-40B4-BE49-F238E27FC236}">
                  <a16:creationId xmlns:a16="http://schemas.microsoft.com/office/drawing/2014/main" id="{71DB51EC-656F-41EC-BE7A-7BB9A76240EE}"/>
                </a:ext>
              </a:extLst>
            </p:cNvPr>
            <p:cNvSpPr/>
            <p:nvPr/>
          </p:nvSpPr>
          <p:spPr>
            <a:xfrm>
              <a:off x="6786529" y="4493437"/>
              <a:ext cx="4948271" cy="2412653"/>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022434" y="4771358"/>
              <a:ext cx="4476460" cy="1770859"/>
            </a:xfrm>
            <a:prstGeom prst="rect">
              <a:avLst/>
            </a:prstGeom>
          </p:spPr>
          <p:txBody>
            <a:bodyPr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Reproductive Health Supply Coalition Tools Page</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329276" y="6739853"/>
            <a:ext cx="3080430" cy="2126480"/>
            <a:chOff x="9834192" y="4697655"/>
            <a:chExt cx="3477656" cy="2126480"/>
          </a:xfrm>
        </p:grpSpPr>
        <p:sp>
          <p:nvSpPr>
            <p:cNvPr id="50" name="AutoShape 2">
              <a:extLst>
                <a:ext uri="{FF2B5EF4-FFF2-40B4-BE49-F238E27FC236}">
                  <a16:creationId xmlns:a16="http://schemas.microsoft.com/office/drawing/2014/main" id="{91888C44-BCB4-4414-8274-65AD02B76C27}"/>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153138" y="5179257"/>
              <a:ext cx="2839761" cy="1163267"/>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People that Deliver Resource Page</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990600" y="919783"/>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10399" y="826979"/>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1328576" y="6739853"/>
            <a:ext cx="3362948" cy="2126480"/>
            <a:chOff x="564738" y="7651622"/>
            <a:chExt cx="5069239" cy="700530"/>
          </a:xfrm>
        </p:grpSpPr>
        <p:sp>
          <p:nvSpPr>
            <p:cNvPr id="27" name="AutoShape 2">
              <a:extLst>
                <a:ext uri="{FF2B5EF4-FFF2-40B4-BE49-F238E27FC236}">
                  <a16:creationId xmlns:a16="http://schemas.microsoft.com/office/drawing/2014/main" id="{4BAC6A1D-313D-415D-9402-8808B4F6B211}"/>
                </a:ext>
              </a:extLst>
            </p:cNvPr>
            <p:cNvSpPr/>
            <p:nvPr/>
          </p:nvSpPr>
          <p:spPr>
            <a:xfrm>
              <a:off x="564738" y="7651622"/>
              <a:ext cx="5069239" cy="700530"/>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564738" y="7732320"/>
              <a:ext cx="5026921" cy="514181"/>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MDS-3: Managing Access to Medicines and Health Technologies</a:t>
              </a:r>
              <a:endParaRPr lang="en-US" sz="2400" b="1" u="sng" dirty="0">
                <a:solidFill>
                  <a:srgbClr val="AD013E"/>
                </a:solidFill>
                <a:latin typeface="Arial" panose="020B0604020202020204" pitchFamily="34" charset="0"/>
                <a:cs typeface="Arial" panose="020B0604020202020204" pitchFamily="34" charset="0"/>
              </a:endParaRPr>
            </a:p>
          </p:txBody>
        </p:sp>
      </p:grpSp>
      <p:sp>
        <p:nvSpPr>
          <p:cNvPr id="26" name="TextBox 23">
            <a:extLst>
              <a:ext uri="{FF2B5EF4-FFF2-40B4-BE49-F238E27FC236}">
                <a16:creationId xmlns:a16="http://schemas.microsoft.com/office/drawing/2014/main" id="{E11991EB-030B-4878-A891-141574A734CB}"/>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7" name="Picture 6">
            <a:hlinkClick r:id="rId8"/>
            <a:extLst>
              <a:ext uri="{FF2B5EF4-FFF2-40B4-BE49-F238E27FC236}">
                <a16:creationId xmlns:a16="http://schemas.microsoft.com/office/drawing/2014/main" id="{3B551AAA-5C0D-492F-A873-88F5F524BC26}"/>
              </a:ext>
            </a:extLst>
          </p:cNvPr>
          <p:cNvPicPr>
            <a:picLocks noChangeAspect="1"/>
          </p:cNvPicPr>
          <p:nvPr/>
        </p:nvPicPr>
        <p:blipFill>
          <a:blip r:embed="rId9"/>
          <a:stretch>
            <a:fillRect/>
          </a:stretch>
        </p:blipFill>
        <p:spPr>
          <a:xfrm>
            <a:off x="1554804" y="2602211"/>
            <a:ext cx="2882418" cy="3852659"/>
          </a:xfrm>
          <a:prstGeom prst="rect">
            <a:avLst/>
          </a:prstGeom>
          <a:ln>
            <a:solidFill>
              <a:schemeClr val="tx1"/>
            </a:solidFill>
          </a:ln>
        </p:spPr>
      </p:pic>
      <p:pic>
        <p:nvPicPr>
          <p:cNvPr id="10" name="Picture 9">
            <a:hlinkClick r:id="rId4"/>
            <a:extLst>
              <a:ext uri="{FF2B5EF4-FFF2-40B4-BE49-F238E27FC236}">
                <a16:creationId xmlns:a16="http://schemas.microsoft.com/office/drawing/2014/main" id="{6A58E8DC-39D6-4573-8B84-F02979FFBF0E}"/>
              </a:ext>
            </a:extLst>
          </p:cNvPr>
          <p:cNvPicPr>
            <a:picLocks noChangeAspect="1"/>
          </p:cNvPicPr>
          <p:nvPr/>
        </p:nvPicPr>
        <p:blipFill rotWithShape="1">
          <a:blip r:embed="rId10"/>
          <a:srcRect l="-423" t="-561" r="57849" b="1551"/>
          <a:stretch/>
        </p:blipFill>
        <p:spPr>
          <a:xfrm>
            <a:off x="5569190" y="2602211"/>
            <a:ext cx="2882418" cy="3764908"/>
          </a:xfrm>
          <a:prstGeom prst="rect">
            <a:avLst/>
          </a:prstGeom>
          <a:ln>
            <a:solidFill>
              <a:schemeClr val="tx1"/>
            </a:solidFill>
          </a:ln>
        </p:spPr>
      </p:pic>
      <p:pic>
        <p:nvPicPr>
          <p:cNvPr id="13" name="Picture 12">
            <a:hlinkClick r:id="rId11"/>
            <a:extLst>
              <a:ext uri="{FF2B5EF4-FFF2-40B4-BE49-F238E27FC236}">
                <a16:creationId xmlns:a16="http://schemas.microsoft.com/office/drawing/2014/main" id="{CAA04A88-EE67-4065-84A1-B586F813F717}"/>
              </a:ext>
            </a:extLst>
          </p:cNvPr>
          <p:cNvPicPr>
            <a:picLocks noChangeAspect="1"/>
          </p:cNvPicPr>
          <p:nvPr/>
        </p:nvPicPr>
        <p:blipFill>
          <a:blip r:embed="rId12"/>
          <a:stretch>
            <a:fillRect/>
          </a:stretch>
        </p:blipFill>
        <p:spPr>
          <a:xfrm>
            <a:off x="14090390" y="2602211"/>
            <a:ext cx="2905340" cy="3852659"/>
          </a:xfrm>
          <a:prstGeom prst="rect">
            <a:avLst/>
          </a:prstGeom>
          <a:ln>
            <a:solidFill>
              <a:schemeClr val="tx1"/>
            </a:solidFill>
          </a:ln>
        </p:spPr>
      </p:pic>
      <p:grpSp>
        <p:nvGrpSpPr>
          <p:cNvPr id="31" name="Group 30">
            <a:extLst>
              <a:ext uri="{FF2B5EF4-FFF2-40B4-BE49-F238E27FC236}">
                <a16:creationId xmlns:a16="http://schemas.microsoft.com/office/drawing/2014/main" id="{4691B7DB-45CA-41E0-BCD7-E7FAAF9DDF53}"/>
              </a:ext>
            </a:extLst>
          </p:cNvPr>
          <p:cNvGrpSpPr/>
          <p:nvPr/>
        </p:nvGrpSpPr>
        <p:grpSpPr>
          <a:xfrm>
            <a:off x="13188366" y="6739848"/>
            <a:ext cx="4718633" cy="2126480"/>
            <a:chOff x="9834192" y="4697655"/>
            <a:chExt cx="3477656" cy="2126480"/>
          </a:xfrm>
        </p:grpSpPr>
        <p:sp>
          <p:nvSpPr>
            <p:cNvPr id="33" name="AutoShape 2">
              <a:extLst>
                <a:ext uri="{FF2B5EF4-FFF2-40B4-BE49-F238E27FC236}">
                  <a16:creationId xmlns:a16="http://schemas.microsoft.com/office/drawing/2014/main" id="{3C1CE218-2AB2-4623-BAB5-306C2A59B9E3}"/>
                </a:ext>
              </a:extLst>
            </p:cNvPr>
            <p:cNvSpPr/>
            <p:nvPr/>
          </p:nvSpPr>
          <p:spPr>
            <a:xfrm>
              <a:off x="9834192" y="4697655"/>
              <a:ext cx="3477656" cy="2126480"/>
            </a:xfrm>
            <a:prstGeom prst="rect">
              <a:avLst/>
            </a:prstGeom>
            <a:solidFill>
              <a:srgbClr val="F4F4F4"/>
            </a:solidFill>
          </p:spPr>
          <p:txBody>
            <a:bodyPr/>
            <a:lstStyle/>
            <a:p>
              <a:endParaRPr lang="en-US" dirty="0"/>
            </a:p>
          </p:txBody>
        </p:sp>
        <p:sp>
          <p:nvSpPr>
            <p:cNvPr id="34" name="TextBox 8">
              <a:extLst>
                <a:ext uri="{FF2B5EF4-FFF2-40B4-BE49-F238E27FC236}">
                  <a16:creationId xmlns:a16="http://schemas.microsoft.com/office/drawing/2014/main" id="{0B815E1A-3E3C-4204-BD7B-3A4997139629}"/>
                </a:ext>
              </a:extLst>
            </p:cNvPr>
            <p:cNvSpPr txBox="1"/>
            <p:nvPr/>
          </p:nvSpPr>
          <p:spPr>
            <a:xfrm>
              <a:off x="9981618" y="5003019"/>
              <a:ext cx="3175993" cy="1560812"/>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Private Sector Engagement: A Guidance Document for Supply Chains in the Modern Context</a:t>
              </a:r>
              <a:endParaRPr lang="en-US" sz="2400" b="1" u="sng" dirty="0">
                <a:solidFill>
                  <a:srgbClr val="AD013E"/>
                </a:solidFill>
                <a:latin typeface="Arial" panose="020B0604020202020204" pitchFamily="34" charset="0"/>
                <a:cs typeface="Arial" panose="020B0604020202020204" pitchFamily="34" charset="0"/>
              </a:endParaRPr>
            </a:p>
          </p:txBody>
        </p:sp>
      </p:grpSp>
      <p:pic>
        <p:nvPicPr>
          <p:cNvPr id="8" name="Picture 7">
            <a:hlinkClick r:id="rId5"/>
            <a:extLst>
              <a:ext uri="{FF2B5EF4-FFF2-40B4-BE49-F238E27FC236}">
                <a16:creationId xmlns:a16="http://schemas.microsoft.com/office/drawing/2014/main" id="{D7E870DE-0134-4027-8051-7A974918E90A}"/>
              </a:ext>
            </a:extLst>
          </p:cNvPr>
          <p:cNvPicPr>
            <a:picLocks noChangeAspect="1"/>
          </p:cNvPicPr>
          <p:nvPr/>
        </p:nvPicPr>
        <p:blipFill rotWithShape="1">
          <a:blip r:embed="rId13"/>
          <a:srcRect l="2624" t="-1" r="51718" b="42681"/>
          <a:stretch/>
        </p:blipFill>
        <p:spPr>
          <a:xfrm>
            <a:off x="9416819" y="2602211"/>
            <a:ext cx="2905340" cy="3808783"/>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31">
            <a:extLst>
              <a:ext uri="{FF2B5EF4-FFF2-40B4-BE49-F238E27FC236}">
                <a16:creationId xmlns:a16="http://schemas.microsoft.com/office/drawing/2014/main" id="{24AA6E14-65FA-4664-8462-BE6F502D34E0}"/>
              </a:ext>
            </a:extLst>
          </p:cNvPr>
          <p:cNvSpPr/>
          <p:nvPr/>
        </p:nvSpPr>
        <p:spPr>
          <a:xfrm flipV="1">
            <a:off x="-11461" y="-1"/>
            <a:ext cx="18257632" cy="3665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1" name="TextBox 23">
              <a:extLst>
                <a:ext uri="{FF2B5EF4-FFF2-40B4-BE49-F238E27FC236}">
                  <a16:creationId xmlns:a16="http://schemas.microsoft.com/office/drawing/2014/main" id="{39128B90-38EA-41D4-A15E-99F758A9533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31">
            <a:extLst>
              <a:ext uri="{FF2B5EF4-FFF2-40B4-BE49-F238E27FC236}">
                <a16:creationId xmlns:a16="http://schemas.microsoft.com/office/drawing/2014/main" id="{04527C7B-CBB2-4B26-8895-2FA3EC9F576B}"/>
              </a:ext>
            </a:extLst>
          </p:cNvPr>
          <p:cNvSpPr/>
          <p:nvPr/>
        </p:nvSpPr>
        <p:spPr>
          <a:xfrm flipV="1">
            <a:off x="-11461" y="-1"/>
            <a:ext cx="18257632" cy="3665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99067"/>
                  <a:chOff x="9421078" y="7042807"/>
                  <a:chExt cx="4937538" cy="799067"/>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99067"/>
                  </a:xfrm>
                  <a:prstGeom prst="rect">
                    <a:avLst/>
                  </a:prstGeom>
                  <a:solidFill>
                    <a:srgbClr val="AD013E"/>
                  </a:solidFill>
                  <a:ln>
                    <a:solidFill>
                      <a:srgbClr val="D60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5" y="7198401"/>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22924"/>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211569"/>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1" name="TextBox 23">
            <a:extLst>
              <a:ext uri="{FF2B5EF4-FFF2-40B4-BE49-F238E27FC236}">
                <a16:creationId xmlns:a16="http://schemas.microsoft.com/office/drawing/2014/main" id="{5EC4BCF5-14E8-4FDF-BF6F-E78D22D73F74}"/>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118838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1EAD19F4-5C7C-437F-AD8D-E910390DDE61}"/>
              </a:ext>
            </a:extLst>
          </p:cNvPr>
          <p:cNvSpPr/>
          <p:nvPr/>
        </p:nvSpPr>
        <p:spPr>
          <a:xfrm flipV="1">
            <a:off x="-11461" y="-1"/>
            <a:ext cx="18257632" cy="366565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794454"/>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7" name="TextBox 23">
            <a:extLst>
              <a:ext uri="{FF2B5EF4-FFF2-40B4-BE49-F238E27FC236}">
                <a16:creationId xmlns:a16="http://schemas.microsoft.com/office/drawing/2014/main" id="{125E0D02-8910-4186-BEA3-0BFCE0A731FD}"/>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4469591"/>
            <a:chOff x="-1192946" y="454440"/>
            <a:chExt cx="14009365" cy="5959456"/>
          </a:xfrm>
        </p:grpSpPr>
        <p:sp>
          <p:nvSpPr>
            <p:cNvPr id="5" name="TextBox 5"/>
            <p:cNvSpPr txBox="1"/>
            <p:nvPr/>
          </p:nvSpPr>
          <p:spPr>
            <a:xfrm>
              <a:off x="-1161685" y="2139220"/>
              <a:ext cx="13501365" cy="427467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Invest in supply chain management by increasing data visibility and use, accelerating product flow, professionalizing the supply chain workforce, and capitalizing on private sector capacity.</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23">
            <a:extLst>
              <a:ext uri="{FF2B5EF4-FFF2-40B4-BE49-F238E27FC236}">
                <a16:creationId xmlns:a16="http://schemas.microsoft.com/office/drawing/2014/main" id="{8A36A0A9-4BFD-40CC-8DFF-107DC9214E5F}"/>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31">
            <a:extLst>
              <a:ext uri="{FF2B5EF4-FFF2-40B4-BE49-F238E27FC236}">
                <a16:creationId xmlns:a16="http://schemas.microsoft.com/office/drawing/2014/main" id="{AD68F882-97E8-4C4C-B02C-40E565FB8268}"/>
              </a:ext>
            </a:extLst>
          </p:cNvPr>
          <p:cNvSpPr/>
          <p:nvPr/>
        </p:nvSpPr>
        <p:spPr>
          <a:xfrm flipV="1">
            <a:off x="-11461" y="-1"/>
            <a:ext cx="18257632" cy="2885404"/>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347236" y="3210301"/>
            <a:ext cx="5741314" cy="2885405"/>
          </a:xfrm>
          <a:prstGeom prst="rect">
            <a:avLst/>
          </a:prstGeom>
        </p:spPr>
        <p:txBody>
          <a:bodyPr wrap="square" lIns="0" tIns="0" rIns="0" bIns="0" rtlCol="0" anchor="t">
            <a:spAutoFit/>
          </a:bodyPr>
          <a:lstStyle/>
          <a:p>
            <a:pPr>
              <a:lnSpc>
                <a:spcPts val="4500"/>
              </a:lnSpc>
            </a:pPr>
            <a:r>
              <a:rPr lang="en-US" sz="4000" b="1" dirty="0">
                <a:solidFill>
                  <a:srgbClr val="AD013E"/>
                </a:solidFill>
                <a:latin typeface="Arial" panose="020B0604020202020204" pitchFamily="34" charset="0"/>
                <a:cs typeface="Arial" panose="020B0604020202020204" pitchFamily="34" charset="0"/>
              </a:rPr>
              <a:t>Stockouts </a:t>
            </a:r>
            <a:r>
              <a:rPr lang="en-US" sz="4000" dirty="0">
                <a:latin typeface="Arial" panose="020B0604020202020204" pitchFamily="34" charset="0"/>
                <a:cs typeface="Arial" panose="020B0604020202020204" pitchFamily="34" charset="0"/>
              </a:rPr>
              <a:t>of popular contraceptive products are common and persistent across many countries.</a:t>
            </a: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1" name="TextBox 23">
            <a:extLst>
              <a:ext uri="{FF2B5EF4-FFF2-40B4-BE49-F238E27FC236}">
                <a16:creationId xmlns:a16="http://schemas.microsoft.com/office/drawing/2014/main" id="{C88F3D32-A709-438C-8E60-C8428BDDC6F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1026" name="Picture 2">
            <a:extLst>
              <a:ext uri="{FF2B5EF4-FFF2-40B4-BE49-F238E27FC236}">
                <a16:creationId xmlns:a16="http://schemas.microsoft.com/office/drawing/2014/main" id="{F2D4080E-575D-4E58-B025-27CBCDA3E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894452"/>
            <a:ext cx="10134599" cy="68995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37BE8FE-D65A-4406-AFDA-8FF35BADFDA0}"/>
              </a:ext>
            </a:extLst>
          </p:cNvPr>
          <p:cNvSpPr txBox="1"/>
          <p:nvPr/>
        </p:nvSpPr>
        <p:spPr>
          <a:xfrm>
            <a:off x="1347236" y="6659361"/>
            <a:ext cx="5476392" cy="2308324"/>
          </a:xfrm>
          <a:prstGeom prst="rect">
            <a:avLst/>
          </a:prstGeom>
          <a:noFill/>
        </p:spPr>
        <p:txBody>
          <a:bodyPr wrap="square">
            <a:spAutoFit/>
          </a:bodyPr>
          <a:lstStyle/>
          <a:p>
            <a:pPr>
              <a:spcAft>
                <a:spcPts val="2400"/>
              </a:spcAft>
            </a:pPr>
            <a:r>
              <a:rPr lang="en-US" sz="32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Percentage of facilities stocked out, by method offered, on the day of assessment</a:t>
            </a:r>
            <a:endParaRPr lang="en-US" sz="32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4B9BB6C-64FE-45A3-B8E9-B1358F1E08BA}"/>
              </a:ext>
            </a:extLst>
          </p:cNvPr>
          <p:cNvSpPr txBox="1"/>
          <p:nvPr/>
        </p:nvSpPr>
        <p:spPr>
          <a:xfrm>
            <a:off x="8053019" y="8796060"/>
            <a:ext cx="9067800" cy="400110"/>
          </a:xfrm>
          <a:prstGeom prst="rect">
            <a:avLst/>
          </a:prstGeom>
          <a:noFill/>
        </p:spPr>
        <p:txBody>
          <a:bodyPr wrap="square">
            <a:spAutoFit/>
          </a:bodyPr>
          <a:lstStyle/>
          <a:p>
            <a:pPr>
              <a:spcAft>
                <a:spcPts val="2400"/>
              </a:spcAft>
            </a:pPr>
            <a:r>
              <a:rPr lang="en-US" sz="2000" dirty="0">
                <a:latin typeface="Arial" panose="020B0604020202020204" pitchFamily="34" charset="0"/>
                <a:cs typeface="Arial" panose="020B0604020202020204" pitchFamily="34" charset="0"/>
              </a:rPr>
              <a:t>Source: FP2020 Core Indicator 10.</a:t>
            </a:r>
          </a:p>
        </p:txBody>
      </p:sp>
      <p:pic>
        <p:nvPicPr>
          <p:cNvPr id="3" name="Picture 2" descr="Text&#10;&#10;Description automatically generated with medium confidence">
            <a:extLst>
              <a:ext uri="{FF2B5EF4-FFF2-40B4-BE49-F238E27FC236}">
                <a16:creationId xmlns:a16="http://schemas.microsoft.com/office/drawing/2014/main" id="{C55D2272-73EE-46E4-8DE6-8CBEEA126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6629704"/>
            <a:ext cx="1619588" cy="672799"/>
          </a:xfrm>
          <a:prstGeom prst="rect">
            <a:avLst/>
          </a:prstGeom>
        </p:spPr>
      </p:pic>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0E230734-FCA6-49A6-91A2-62D1ED41B12E}"/>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6" name="Group 15">
            <a:extLst>
              <a:ext uri="{FF2B5EF4-FFF2-40B4-BE49-F238E27FC236}">
                <a16:creationId xmlns:a16="http://schemas.microsoft.com/office/drawing/2014/main" id="{E9F9E426-8719-4D8B-8052-E74248FC5383}"/>
              </a:ext>
            </a:extLst>
          </p:cNvPr>
          <p:cNvGrpSpPr/>
          <p:nvPr/>
        </p:nvGrpSpPr>
        <p:grpSpPr>
          <a:xfrm>
            <a:off x="1752600" y="9182100"/>
            <a:ext cx="14325600" cy="833948"/>
            <a:chOff x="1752600" y="9182100"/>
            <a:chExt cx="14325600" cy="833948"/>
          </a:xfrm>
        </p:grpSpPr>
        <p:pic>
          <p:nvPicPr>
            <p:cNvPr id="17" name="Picture 22">
              <a:extLst>
                <a:ext uri="{FF2B5EF4-FFF2-40B4-BE49-F238E27FC236}">
                  <a16:creationId xmlns:a16="http://schemas.microsoft.com/office/drawing/2014/main" id="{B27F32A9-FAFA-4275-A509-E1A1D47BE6C1}"/>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9" name="TextBox 27">
              <a:extLst>
                <a:ext uri="{FF2B5EF4-FFF2-40B4-BE49-F238E27FC236}">
                  <a16:creationId xmlns:a16="http://schemas.microsoft.com/office/drawing/2014/main" id="{566C31BD-C8CF-43FA-9F76-E5498E5F2630}"/>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20" name="Straight Connector 19">
              <a:extLst>
                <a:ext uri="{FF2B5EF4-FFF2-40B4-BE49-F238E27FC236}">
                  <a16:creationId xmlns:a16="http://schemas.microsoft.com/office/drawing/2014/main" id="{406FB0DC-6C4F-41F9-819C-5847A8CCADDB}"/>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Open Sans Hebrew Condensed Bold"/>
              </a:rPr>
              <a:t>BACKGROUND</a:t>
            </a:r>
          </a:p>
        </p:txBody>
      </p:sp>
      <p:sp>
        <p:nvSpPr>
          <p:cNvPr id="9" name="TextBox 9"/>
          <p:cNvSpPr txBox="1"/>
          <p:nvPr/>
        </p:nvSpPr>
        <p:spPr>
          <a:xfrm>
            <a:off x="420897" y="447534"/>
            <a:ext cx="7051467"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End to End Supply </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Chain Processes</a:t>
            </a:r>
          </a:p>
        </p:txBody>
      </p:sp>
      <p:sp>
        <p:nvSpPr>
          <p:cNvPr id="12" name="TextBox 23">
            <a:extLst>
              <a:ext uri="{FF2B5EF4-FFF2-40B4-BE49-F238E27FC236}">
                <a16:creationId xmlns:a16="http://schemas.microsoft.com/office/drawing/2014/main" id="{69D58A25-B1DE-4224-8A44-EA56547201BE}"/>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pic>
        <p:nvPicPr>
          <p:cNvPr id="4" name="Picture 3">
            <a:extLst>
              <a:ext uri="{FF2B5EF4-FFF2-40B4-BE49-F238E27FC236}">
                <a16:creationId xmlns:a16="http://schemas.microsoft.com/office/drawing/2014/main" id="{B1D355C5-4969-44DD-A644-3C0780749469}"/>
              </a:ext>
            </a:extLst>
          </p:cNvPr>
          <p:cNvPicPr>
            <a:picLocks noChangeAspect="1"/>
          </p:cNvPicPr>
          <p:nvPr/>
        </p:nvPicPr>
        <p:blipFill>
          <a:blip r:embed="rId4"/>
          <a:stretch>
            <a:fillRect/>
          </a:stretch>
        </p:blipFill>
        <p:spPr>
          <a:xfrm>
            <a:off x="6734454" y="2457799"/>
            <a:ext cx="11034561" cy="6427766"/>
          </a:xfrm>
          <a:prstGeom prst="rect">
            <a:avLst/>
          </a:prstGeom>
        </p:spPr>
      </p:pic>
      <p:sp>
        <p:nvSpPr>
          <p:cNvPr id="15" name="TextBox 14">
            <a:extLst>
              <a:ext uri="{FF2B5EF4-FFF2-40B4-BE49-F238E27FC236}">
                <a16:creationId xmlns:a16="http://schemas.microsoft.com/office/drawing/2014/main" id="{C3C955BC-8AB2-4ABE-89D8-398806E393AF}"/>
              </a:ext>
            </a:extLst>
          </p:cNvPr>
          <p:cNvSpPr txBox="1"/>
          <p:nvPr/>
        </p:nvSpPr>
        <p:spPr>
          <a:xfrm>
            <a:off x="799445" y="4062436"/>
            <a:ext cx="5302359" cy="4524315"/>
          </a:xfrm>
          <a:prstGeom prst="rect">
            <a:avLst/>
          </a:prstGeom>
          <a:noFill/>
        </p:spPr>
        <p:txBody>
          <a:bodyPr wrap="square">
            <a:spAutoFit/>
          </a:bodyPr>
          <a:lstStyle/>
          <a:p>
            <a:pPr>
              <a:spcAft>
                <a:spcPts val="2400"/>
              </a:spcAft>
            </a:pPr>
            <a:r>
              <a:rPr lang="en-US" sz="3600" b="1" dirty="0">
                <a:solidFill>
                  <a:srgbClr val="000000"/>
                </a:solidFill>
                <a:latin typeface="Arial" panose="020B0604020202020204" pitchFamily="34" charset="0"/>
                <a:cs typeface="Arial" panose="020B0604020202020204" pitchFamily="34" charset="0"/>
              </a:rPr>
              <a:t>		The various processes in the supply chain, from the service delivery point to warehouses to manufacturers, are linked in the “end to end” supply chain.</a:t>
            </a:r>
          </a:p>
        </p:txBody>
      </p:sp>
      <p:pic>
        <p:nvPicPr>
          <p:cNvPr id="3" name="Picture 2">
            <a:extLst>
              <a:ext uri="{FF2B5EF4-FFF2-40B4-BE49-F238E27FC236}">
                <a16:creationId xmlns:a16="http://schemas.microsoft.com/office/drawing/2014/main" id="{24166BA7-8FA8-4428-AD76-7340E1DE1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223" y="3986237"/>
            <a:ext cx="1532071" cy="738100"/>
          </a:xfrm>
          <a:prstGeom prst="rect">
            <a:avLst/>
          </a:prstGeom>
        </p:spPr>
      </p:pic>
    </p:spTree>
    <p:extLst>
      <p:ext uri="{BB962C8B-B14F-4D97-AF65-F5344CB8AC3E}">
        <p14:creationId xmlns:p14="http://schemas.microsoft.com/office/powerpoint/2010/main" val="145730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B0FF0537-0B98-4316-9120-76341A4F87F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7800" y="3499880"/>
            <a:ext cx="14630400" cy="4001095"/>
          </a:xfrm>
          <a:prstGeom prst="rect">
            <a:avLst/>
          </a:prstGeom>
        </p:spPr>
        <p:txBody>
          <a:bodyPr wrap="square" lIns="0" tIns="0" rIns="0" bIns="0" rtlCol="0" anchor="t">
            <a:spAutoFit/>
          </a:bodyPr>
          <a:lstStyle/>
          <a:p>
            <a:pPr marL="571500" indent="-571500" algn="l">
              <a:spcAft>
                <a:spcPts val="2400"/>
              </a:spcAft>
              <a:buFont typeface="Arial" panose="020B0604020202020204" pitchFamily="34" charset="0"/>
              <a:buChar char="•"/>
            </a:pPr>
            <a:r>
              <a:rPr lang="en-US" sz="4000" b="0" i="0" u="none" strike="noStrike" baseline="0" dirty="0">
                <a:latin typeface="Arial" panose="020B0604020202020204" pitchFamily="34" charset="0"/>
                <a:cs typeface="Arial" panose="020B0604020202020204" pitchFamily="34" charset="0"/>
              </a:rPr>
              <a:t>Continuous availability of a wide range of contraceptive methods is a key factor in </a:t>
            </a:r>
            <a:r>
              <a:rPr lang="en-US" sz="4000" b="1" i="0" u="none" strike="noStrike" baseline="0" dirty="0">
                <a:solidFill>
                  <a:srgbClr val="AD013E"/>
                </a:solidFill>
                <a:latin typeface="Arial" panose="020B0604020202020204" pitchFamily="34" charset="0"/>
                <a:cs typeface="Arial" panose="020B0604020202020204" pitchFamily="34" charset="0"/>
              </a:rPr>
              <a:t>supporting an individual’s ability to plan and space pregnancies</a:t>
            </a:r>
            <a:r>
              <a:rPr lang="en-US" sz="4000" b="0" i="1" u="none" strike="noStrike" baseline="0" dirty="0">
                <a:latin typeface="Arial" panose="020B0604020202020204" pitchFamily="34" charset="0"/>
                <a:cs typeface="Arial" panose="020B0604020202020204" pitchFamily="34" charset="0"/>
              </a:rPr>
              <a:t>.</a:t>
            </a:r>
          </a:p>
          <a:p>
            <a:pPr marL="571500" indent="-571500" algn="l">
              <a:spcAft>
                <a:spcPts val="2400"/>
              </a:spcAft>
              <a:buFont typeface="Arial" panose="020B0604020202020204" pitchFamily="34" charset="0"/>
              <a:buChar char="•"/>
            </a:pPr>
            <a:r>
              <a:rPr lang="en-US" sz="4000" b="0" i="0" u="none" strike="noStrike" baseline="0" dirty="0">
                <a:latin typeface="Arial" panose="020B0604020202020204" pitchFamily="34" charset="0"/>
                <a:cs typeface="Arial" panose="020B0604020202020204" pitchFamily="34" charset="0"/>
              </a:rPr>
              <a:t>A reliable stock of contraceptives </a:t>
            </a:r>
            <a:r>
              <a:rPr lang="en-US" sz="4000" b="1" i="0" u="none" strike="noStrike" baseline="0" dirty="0">
                <a:solidFill>
                  <a:srgbClr val="AD013E"/>
                </a:solidFill>
                <a:latin typeface="Arial" panose="020B0604020202020204" pitchFamily="34" charset="0"/>
                <a:cs typeface="Arial" panose="020B0604020202020204" pitchFamily="34" charset="0"/>
              </a:rPr>
              <a:t>supports voluntary choice</a:t>
            </a:r>
            <a:r>
              <a:rPr lang="en-US" sz="4000" b="0" i="0" u="none" strike="noStrike" baseline="0" dirty="0">
                <a:latin typeface="Arial" panose="020B0604020202020204" pitchFamily="34" charset="0"/>
                <a:cs typeface="Arial" panose="020B0604020202020204" pitchFamily="34" charset="0"/>
              </a:rPr>
              <a:t>—an important element in user satisfaction and method continuation</a:t>
            </a:r>
            <a:r>
              <a:rPr lang="en-US" sz="4000" b="0" i="1" u="none" strike="noStrike" baseline="0" dirty="0">
                <a:latin typeface="Arial" panose="020B0604020202020204" pitchFamily="34" charset="0"/>
                <a:cs typeface="Arial" panose="020B0604020202020204" pitchFamily="34" charset="0"/>
              </a:rPr>
              <a:t>.</a:t>
            </a:r>
            <a:endParaRPr lang="en-US" sz="4000" b="0" dirty="0">
              <a:solidFill>
                <a:srgbClr val="054A8E"/>
              </a:solidFill>
              <a:latin typeface="Arial" panose="020B0604020202020204" pitchFamily="34" charset="0"/>
              <a:cs typeface="Arial" panose="020B0604020202020204" pitchFamily="34" charset="0"/>
            </a:endParaRPr>
          </a:p>
        </p:txBody>
      </p:sp>
      <p:sp>
        <p:nvSpPr>
          <p:cNvPr id="10" name="TextBox 10"/>
          <p:cNvSpPr txBox="1"/>
          <p:nvPr/>
        </p:nvSpPr>
        <p:spPr>
          <a:xfrm>
            <a:off x="838200" y="333715"/>
            <a:ext cx="7543799"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What challenges can this HIP help countries address?</a:t>
            </a:r>
          </a:p>
        </p:txBody>
      </p:sp>
      <p:sp>
        <p:nvSpPr>
          <p:cNvPr id="13" name="TextBox 23">
            <a:extLst>
              <a:ext uri="{FF2B5EF4-FFF2-40B4-BE49-F238E27FC236}">
                <a16:creationId xmlns:a16="http://schemas.microsoft.com/office/drawing/2014/main" id="{849F2134-BF25-42D1-957D-99ADFDCAFAC2}"/>
              </a:ext>
            </a:extLst>
          </p:cNvPr>
          <p:cNvSpPr txBox="1"/>
          <p:nvPr/>
        </p:nvSpPr>
        <p:spPr>
          <a:xfrm>
            <a:off x="5412512" y="9554835"/>
            <a:ext cx="9787112" cy="302895"/>
          </a:xfrm>
          <a:prstGeom prst="rect">
            <a:avLst/>
          </a:prstGeom>
        </p:spPr>
        <p:txBody>
          <a:bodyPr lIns="0" tIns="0" rIns="0" bIns="0" rtlCol="0" anchor="t">
            <a:spAutoFit/>
          </a:bodyPr>
          <a:lstStyle/>
          <a:p>
            <a:pPr marL="0" lvl="0" indent="0" algn="l">
              <a:lnSpc>
                <a:spcPts val="2520"/>
              </a:lnSpc>
              <a:spcBef>
                <a:spcPct val="0"/>
              </a:spcBef>
            </a:pPr>
            <a:r>
              <a:rPr lang="en-US" sz="1800" b="1" spc="36" dirty="0">
                <a:latin typeface="Arial" panose="020B0604020202020204" pitchFamily="34" charset="0"/>
                <a:cs typeface="Arial" panose="020B0604020202020204" pitchFamily="34" charset="0"/>
              </a:rPr>
              <a:t>Supply Chain Management</a:t>
            </a:r>
          </a:p>
        </p:txBody>
      </p:sp>
    </p:spTree>
    <p:extLst>
      <p:ext uri="{BB962C8B-B14F-4D97-AF65-F5344CB8AC3E}">
        <p14:creationId xmlns:p14="http://schemas.microsoft.com/office/powerpoint/2010/main" val="169790181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AD013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10595</TotalTime>
  <Words>4979</Words>
  <Application>Microsoft Office PowerPoint</Application>
  <PresentationFormat>Custom</PresentationFormat>
  <Paragraphs>381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Proxima Nova</vt:lpstr>
      <vt:lpstr>Aileron Heavy Bold</vt:lpstr>
      <vt:lpstr>Open Sans Hebrew Condensed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397</cp:revision>
  <dcterms:created xsi:type="dcterms:W3CDTF">2006-08-16T00:00:00Z</dcterms:created>
  <dcterms:modified xsi:type="dcterms:W3CDTF">2021-05-04T20:50:07Z</dcterms:modified>
  <dc:identifier>DAEXLFOVi-U</dc:identifier>
</cp:coreProperties>
</file>