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1"/>
  </p:sldMasterIdLst>
  <p:notesMasterIdLst>
    <p:notesMasterId r:id="rId26"/>
  </p:notesMasterIdLst>
  <p:sldIdLst>
    <p:sldId id="256" r:id="rId2"/>
    <p:sldId id="328" r:id="rId3"/>
    <p:sldId id="297" r:id="rId4"/>
    <p:sldId id="318" r:id="rId5"/>
    <p:sldId id="326" r:id="rId6"/>
    <p:sldId id="260" r:id="rId7"/>
    <p:sldId id="327" r:id="rId8"/>
    <p:sldId id="314" r:id="rId9"/>
    <p:sldId id="331" r:id="rId10"/>
    <p:sldId id="334" r:id="rId11"/>
    <p:sldId id="329" r:id="rId12"/>
    <p:sldId id="303" r:id="rId13"/>
    <p:sldId id="339" r:id="rId14"/>
    <p:sldId id="301" r:id="rId15"/>
    <p:sldId id="302" r:id="rId16"/>
    <p:sldId id="335" r:id="rId17"/>
    <p:sldId id="336" r:id="rId18"/>
    <p:sldId id="337" r:id="rId19"/>
    <p:sldId id="338" r:id="rId20"/>
    <p:sldId id="340" r:id="rId21"/>
    <p:sldId id="341" r:id="rId22"/>
    <p:sldId id="333" r:id="rId23"/>
    <p:sldId id="308" r:id="rId24"/>
    <p:sldId id="320" r:id="rId25"/>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Proxima Nova" panose="020B0604020202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 id="3" name="Microsoft Office User" initials="MOU"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073"/>
    <a:srgbClr val="6BBB99"/>
    <a:srgbClr val="054A8E"/>
    <a:srgbClr val="AD013E"/>
    <a:srgbClr val="D99694"/>
    <a:srgbClr val="DD5D00"/>
    <a:srgbClr val="6E81AE"/>
    <a:srgbClr val="F3AE7B"/>
    <a:srgbClr val="00689D"/>
    <a:srgbClr val="E1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7" autoAdjust="0"/>
    <p:restoredTop sz="70543" autoAdjust="0"/>
  </p:normalViewPr>
  <p:slideViewPr>
    <p:cSldViewPr>
      <p:cViewPr varScale="1">
        <p:scale>
          <a:sx n="37" d="100"/>
          <a:sy n="37" d="100"/>
        </p:scale>
        <p:origin x="216"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Apcar" userId="f7870745-a778-4d76-9a9e-8f0b4469d8fd" providerId="ADAL" clId="{21ED0548-293F-4BA1-9407-FE4D09DC33A8}"/>
    <pc:docChg chg="custSel modSld">
      <pc:chgData name="Natalie Apcar" userId="f7870745-a778-4d76-9a9e-8f0b4469d8fd" providerId="ADAL" clId="{21ED0548-293F-4BA1-9407-FE4D09DC33A8}" dt="2023-04-03T15:36:17.051" v="7" actId="1592"/>
      <pc:docMkLst>
        <pc:docMk/>
      </pc:docMkLst>
      <pc:sldChg chg="delCm">
        <pc:chgData name="Natalie Apcar" userId="f7870745-a778-4d76-9a9e-8f0b4469d8fd" providerId="ADAL" clId="{21ED0548-293F-4BA1-9407-FE4D09DC33A8}" dt="2023-04-03T15:34:11.897" v="4" actId="1592"/>
        <pc:sldMkLst>
          <pc:docMk/>
          <pc:sldMk cId="3804271983" sldId="303"/>
        </pc:sldMkLst>
      </pc:sldChg>
      <pc:sldChg chg="delCm">
        <pc:chgData name="Natalie Apcar" userId="f7870745-a778-4d76-9a9e-8f0b4469d8fd" providerId="ADAL" clId="{21ED0548-293F-4BA1-9407-FE4D09DC33A8}" dt="2023-04-03T15:36:17.051" v="7" actId="1592"/>
        <pc:sldMkLst>
          <pc:docMk/>
          <pc:sldMk cId="851073997" sldId="308"/>
        </pc:sldMkLst>
      </pc:sldChg>
      <pc:sldChg chg="delCm">
        <pc:chgData name="Natalie Apcar" userId="f7870745-a778-4d76-9a9e-8f0b4469d8fd" providerId="ADAL" clId="{21ED0548-293F-4BA1-9407-FE4D09DC33A8}" dt="2023-04-03T15:35:50.394" v="5" actId="1592"/>
        <pc:sldMkLst>
          <pc:docMk/>
          <pc:sldMk cId="3923215836" sldId="333"/>
        </pc:sldMkLst>
      </pc:sldChg>
      <pc:sldChg chg="modSp mod modNotesTx">
        <pc:chgData name="Natalie Apcar" userId="f7870745-a778-4d76-9a9e-8f0b4469d8fd" providerId="ADAL" clId="{21ED0548-293F-4BA1-9407-FE4D09DC33A8}" dt="2023-04-03T15:32:13.549" v="3" actId="20577"/>
        <pc:sldMkLst>
          <pc:docMk/>
          <pc:sldMk cId="2230820528" sldId="334"/>
        </pc:sldMkLst>
        <pc:spChg chg="mod">
          <ac:chgData name="Natalie Apcar" userId="f7870745-a778-4d76-9a9e-8f0b4469d8fd" providerId="ADAL" clId="{21ED0548-293F-4BA1-9407-FE4D09DC33A8}" dt="2023-04-03T15:32:02.132" v="1" actId="6549"/>
          <ac:spMkLst>
            <pc:docMk/>
            <pc:sldMk cId="2230820528" sldId="334"/>
            <ac:spMk id="28" creationId="{6B72E052-BCD2-4ECF-8B90-D2A9416F84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6/28/23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bccimplementationkits.org/demandrmnch/ikitresources/how-to-mobilize-communities-for-health-and-social-change-2/"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brief describes the evidence on and experience with community group engagement (CGE) interventions that aim to foster healthy sexual and reproductive health (SRH) behaviors. The distinguishing characteristic of CGE interventions from other social and behavior change (SBC) interventions is that they work with and through community groups to influence individual behaviors and/or social norms rather than shifting behavior by targeting individuals alone.</a:t>
            </a: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Photo credit: Save the Children,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REVISED: </a:t>
            </a:r>
            <a:r>
              <a:rPr lang="en-US" sz="1200" b="0" i="0" u="none" strike="noStrike" baseline="0" dirty="0">
                <a:solidFill>
                  <a:srgbClr val="FFFFFF"/>
                </a:solidFill>
                <a:effectLst/>
                <a:latin typeface="Arial" panose="020B0604020202020204" pitchFamily="34" charset="0"/>
                <a:cs typeface="Arial" panose="020B0604020202020204" pitchFamily="34" charset="0"/>
              </a:rPr>
              <a:t>3/23</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Community group engagement can improve women’s decision-making power.</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Women’s ability to make and act on decisions is linked to contraceptive use.</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Decision-making autonomy and ready access to or control over cash is critical to accessing contraceptive services.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Studies confirm that CGE can promote equitable gender norms and couple decision-making, and reduce acceptance of intimate partner violence.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Community group engagement likely influences change at the community, family, and individual levels by building capacity within the community.</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Individuals from communities that worked together to address health problems were over twice as likely to be currently using a modern contraceptive method than individuals from communities that did not work together to address health problems.</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112942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Community group engagement is associated with </a:t>
            </a:r>
            <a:r>
              <a:rPr lang="en-US" sz="1200" b="1" dirty="0">
                <a:solidFill>
                  <a:srgbClr val="3E9073"/>
                </a:solidFill>
                <a:latin typeface="Arial" panose="020B0604020202020204" pitchFamily="34" charset="0"/>
                <a:cs typeface="Arial" panose="020B0604020202020204" pitchFamily="34" charset="0"/>
              </a:rPr>
              <a:t>higher levels of contraceptive use.</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Studies using multivariate analysis of this combined approach have been conducted in Benin, Ghana, Nigeria, and Senegal.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All four of these studies reported an increase in modern contraceptive use or a decline in fertility rates after two to three years of program implementation.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Community group engagement may be a critical component of comprehensive adolescent SRH programming.</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Community group engagement can facilitate dialogue with influential individuals to identify and clarify values around adolescent marriage and childbearing and to address norms, myths, and misconceptions about adolescent sexuality.</a:t>
            </a: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Community group engagement has been implemented in other health areas at scale and cost-effectively.</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Evidence for application of CGE in maternal and child health programs, however, demonstrates that this approach can lead to “cost-effective sustained transformation to improve critical health behaviors.”</a:t>
            </a: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Community group engagement is a promising practice.</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A </a:t>
            </a:r>
            <a:r>
              <a:rPr lang="en-US" sz="1200" b="0" i="1" u="none" strike="noStrike" baseline="0" dirty="0">
                <a:solidFill>
                  <a:srgbClr val="1E1E1E"/>
                </a:solidFill>
                <a:latin typeface="Arial" panose="020B0604020202020204" pitchFamily="34" charset="0"/>
                <a:cs typeface="Arial" panose="020B0604020202020204" pitchFamily="34" charset="0"/>
              </a:rPr>
              <a:t>promising </a:t>
            </a:r>
            <a:r>
              <a:rPr lang="en-US" sz="1200" b="0" i="0" u="none" strike="noStrike" baseline="0" dirty="0">
                <a:solidFill>
                  <a:srgbClr val="1E1E1E"/>
                </a:solidFill>
                <a:latin typeface="Arial" panose="020B0604020202020204" pitchFamily="34" charset="0"/>
                <a:cs typeface="Arial" panose="020B0604020202020204" pitchFamily="34" charset="0"/>
              </a:rPr>
              <a:t>practice has limited evidence, with more information needed to fully document implementation experience and impact. The advisory group recommends that such promising interventions be promoted widely, provided they are implemented within the context of research and are carefully evaluated in terms of both impact and process.</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361551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Communication for social change should be </a:t>
            </a:r>
            <a:r>
              <a:rPr lang="en-US" sz="1200" b="1" dirty="0">
                <a:solidFill>
                  <a:srgbClr val="3E9073"/>
                </a:solidFill>
                <a:latin typeface="Arial" panose="020B0604020202020204" pitchFamily="34" charset="0"/>
                <a:cs typeface="Arial" panose="020B0604020202020204" pitchFamily="34" charset="0"/>
              </a:rPr>
              <a:t>empowering, horizontal (versus top-down), and biased toward local content and ownership, and it should give a voice to previously unheard community members.</a:t>
            </a:r>
            <a:endParaRPr lang="en-US" sz="1200" dirty="0">
              <a:solidFill>
                <a:srgbClr val="000000"/>
              </a:solidFill>
              <a:latin typeface="Arial" panose="020B0604020202020204" pitchFamily="34" charset="0"/>
              <a:cs typeface="Arial" panose="020B0604020202020204" pitchFamily="34" charset="0"/>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Community group engagement approaches may give marginalized groups a stronger collective voice and agency to affect health and social change for themselves, within their families, and across the larger community.</a:t>
            </a:r>
            <a:endParaRPr lang="en-US" sz="1200" b="0" i="0" kern="1200" dirty="0">
              <a:solidFill>
                <a:schemeClr val="tx1"/>
              </a:solidFill>
              <a:effectLst/>
              <a:latin typeface="+mn-lt"/>
              <a:ea typeface="+mn-ea"/>
              <a:cs typeface="+mn-cs"/>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Once local stakeholders and community members articulate and explore these dynamics, they are better equipped to develop and carry out contextually relevant strategies that enable social support for changing norms and improving SRH practices.</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2006129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a:t>
            </a:r>
            <a:r>
              <a:rPr lang="en-US" b="0" dirty="0">
                <a:latin typeface="Arial" panose="020B0604020202020204" pitchFamily="34" charset="0"/>
                <a:cs typeface="Arial" panose="020B0604020202020204" pitchFamily="34" charset="0"/>
              </a:rPr>
              <a:t>implementation tips for Community Group Engagement </a:t>
            </a:r>
            <a:r>
              <a:rPr lang="en-US" dirty="0">
                <a:latin typeface="Arial" panose="020B0604020202020204" pitchFamily="34" charset="0"/>
                <a:cs typeface="Arial" panose="020B0604020202020204" pitchFamily="34" charset="0"/>
              </a:rPr>
              <a:t>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References from the literature on this HIP can be found here (copy and paste this link into your web browser): </a:t>
            </a:r>
            <a:r>
              <a:rPr lang="en-US">
                <a:latin typeface="Arial" panose="020B0604020202020204" pitchFamily="34" charset="0"/>
                <a:cs typeface="Arial" panose="020B0604020202020204" pitchFamily="34" charset="0"/>
              </a:rPr>
              <a:t>https</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www.fphighimpactpractices.org</a:t>
            </a:r>
            <a:r>
              <a:rPr lang="en-US" dirty="0">
                <a:latin typeface="Arial" panose="020B0604020202020204" pitchFamily="34" charset="0"/>
                <a:cs typeface="Arial" panose="020B0604020202020204" pitchFamily="34" charset="0"/>
              </a:rPr>
              <a:t>/briefs/community-group-engagement/</a:t>
            </a: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1707227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Emphasis should shift from persuasion and information transmission from outside technical experts to dialogue, debate, and negotiation on issues that resonate with community members.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Community group engagement facilitates a process through which communities identify root causes to problems and craft approaches to addressing these causes.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Once the goal is clear, communities often benefit from flexibility to identify and implement their own localized responses. </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Such flexibility on the part of programs is likely to increase local ownership, capacity, and commitment to achieve and sustain the community’s desired results.</a:t>
            </a: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521092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574349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14634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This presentation is divided in </a:t>
            </a:r>
            <a:r>
              <a:rPr lang="en-US" sz="1200" b="1" dirty="0">
                <a:solidFill>
                  <a:schemeClr val="tx1"/>
                </a:solidFill>
                <a:latin typeface="Arial" panose="020B0604020202020204" pitchFamily="34" charset="0"/>
                <a:cs typeface="Arial" panose="020B0604020202020204" pitchFamily="34" charset="0"/>
              </a:rPr>
              <a:t>three parts</a:t>
            </a:r>
            <a:r>
              <a:rPr lang="en-US" sz="1200" dirty="0">
                <a:solidFill>
                  <a:schemeClr val="tx1"/>
                </a:solidFill>
                <a:latin typeface="Arial" panose="020B0604020202020204" pitchFamily="34" charset="0"/>
                <a:cs typeface="Arial" panose="020B0604020202020204" pitchFamily="34" charset="0"/>
              </a:rPr>
              <a:t>: an Introduction to the High Impact Practices (HIPs) in Family Planning, Community Group Engagement, and Extra Slides.</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3835155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1997686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36967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baseline="0" dirty="0">
                <a:solidFill>
                  <a:srgbClr val="1E1E1E"/>
                </a:solidFill>
                <a:latin typeface="Arial" panose="020B0604020202020204" pitchFamily="34" charset="0"/>
                <a:cs typeface="Arial" panose="020B0604020202020204" pitchFamily="34" charset="0"/>
              </a:rPr>
              <a:t>How to Mobilize Communities for Health and Social Change </a:t>
            </a:r>
            <a:r>
              <a:rPr lang="en-US" sz="1200" b="0" i="0" kern="1200" dirty="0">
                <a:solidFill>
                  <a:schemeClr val="tx1"/>
                </a:solidFill>
                <a:effectLst/>
                <a:latin typeface="+mn-lt"/>
                <a:ea typeface="+mn-ea"/>
                <a:cs typeface="+mn-cs"/>
              </a:rPr>
              <a:t>provides step-by-step guidance on how to use CGE to influence positive health behaviors. Available from: </a:t>
            </a:r>
            <a:r>
              <a:rPr lang="en-US" sz="1200" b="0" i="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https://sbccimplementationkits.org/demandrmnch/ikitresources/how-to-mobilize-communities-for-health-and-social-change-2/</a:t>
            </a:r>
            <a:endParaRPr lang="en-US" sz="1200" b="1" i="1" u="none" strike="noStrike"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23</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Subscribe to the </a:t>
            </a:r>
            <a:r>
              <a:rPr lang="en-US" b="1" dirty="0">
                <a:latin typeface="Arial" panose="020B0604020202020204" pitchFamily="34" charset="0"/>
                <a:cs typeface="Arial" panose="020B0604020202020204" pitchFamily="34" charset="0"/>
              </a:rPr>
              <a:t>HIPs Newsletter </a:t>
            </a:r>
            <a:r>
              <a:rPr lang="en-US" dirty="0">
                <a:latin typeface="Arial" panose="020B0604020202020204" pitchFamily="34" charset="0"/>
                <a:cs typeface="Arial" panose="020B0604020202020204" pitchFamily="34" charset="0"/>
              </a:rPr>
              <a:t>here (copy and paste this link into your web browser): </a:t>
            </a:r>
            <a:r>
              <a:rPr lang="en-US" u="sng" dirty="0">
                <a:latin typeface="Arial" panose="020B0604020202020204" pitchFamily="34" charset="0"/>
                <a:cs typeface="Arial" panose="020B0604020202020204" pitchFamily="34" charset="0"/>
              </a:rPr>
              <a:t>https://mailchi.mp/76703a3652c9/hips-newsletter-sign-up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visit the </a:t>
            </a:r>
            <a:r>
              <a:rPr lang="en-US" b="0" dirty="0">
                <a:latin typeface="Arial" panose="020B0604020202020204" pitchFamily="34" charset="0"/>
                <a:cs typeface="Arial" panose="020B0604020202020204" pitchFamily="34" charset="0"/>
              </a:rPr>
              <a:t>five areas of our website </a:t>
            </a:r>
            <a:r>
              <a:rPr lang="en-US" dirty="0">
                <a:latin typeface="Arial" panose="020B0604020202020204" pitchFamily="34" charset="0"/>
                <a:cs typeface="Arial" panose="020B0604020202020204" pitchFamily="34" charset="0"/>
              </a:rPr>
              <a:t>to learn more about the HIPs: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HIP Products (copy and paste this link into your web browser): </a:t>
            </a:r>
            <a:r>
              <a:rPr lang="en-US" u="sng" dirty="0">
                <a:latin typeface="Arial" panose="020B0604020202020204" pitchFamily="34" charset="0"/>
                <a:cs typeface="Arial" panose="020B0604020202020204" pitchFamily="34" charset="0"/>
              </a:rPr>
              <a:t>https://www.fphighimpactpractices.org/hip-products/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Resources (copy and paste this link into your web browser): </a:t>
            </a:r>
            <a:r>
              <a:rPr lang="en-US" u="sng" dirty="0">
                <a:latin typeface="Arial" panose="020B0604020202020204" pitchFamily="34" charset="0"/>
                <a:cs typeface="Arial" panose="020B0604020202020204" pitchFamily="34" charset="0"/>
              </a:rPr>
              <a:t>https://www.fphighimpactpractices.org/resources/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Engage (copy and paste this link into your web browser): </a:t>
            </a:r>
            <a:r>
              <a:rPr lang="en-US" u="sng" dirty="0">
                <a:latin typeface="Arial" panose="020B0604020202020204" pitchFamily="34" charset="0"/>
                <a:cs typeface="Arial" panose="020B0604020202020204" pitchFamily="34" charset="0"/>
              </a:rPr>
              <a:t>https://www.fphighimpactpractices.org/engage-with-the-hips/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Overview (copy and paste this link into your web browser): </a:t>
            </a:r>
            <a:r>
              <a:rPr lang="en-US" u="sng" dirty="0">
                <a:latin typeface="Arial" panose="020B0604020202020204" pitchFamily="34" charset="0"/>
                <a:cs typeface="Arial" panose="020B0604020202020204" pitchFamily="34" charset="0"/>
              </a:rPr>
              <a:t>https://www.fphighimpactpractices.org/overview/</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About Us (copy and paste this link into your web browser): </a:t>
            </a:r>
            <a:r>
              <a:rPr lang="en-US" u="sng" dirty="0">
                <a:latin typeface="Arial" panose="020B0604020202020204" pitchFamily="34" charset="0"/>
                <a:cs typeface="Arial" panose="020B0604020202020204" pitchFamily="34" charset="0"/>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24</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solidFill>
                  <a:schemeClr val="tx1"/>
                </a:solidFill>
                <a:latin typeface="Arial" panose="020B0604020202020204" pitchFamily="34" charset="0"/>
                <a:cs typeface="Arial" panose="020B0604020202020204" pitchFamily="34" charset="0"/>
              </a:rPr>
            </a:br>
            <a:r>
              <a:rPr lang="en-US" sz="1200" b="0" i="0" dirty="0">
                <a:solidFill>
                  <a:schemeClr val="tx1"/>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chemeClr val="tx1"/>
              </a:solidFill>
              <a:effectLst/>
              <a:latin typeface="Arial" panose="020B0604020202020204" pitchFamily="34" charset="0"/>
              <a:cs typeface="Arial" panose="020B0604020202020204" pitchFamily="34" charset="0"/>
            </a:endParaRPr>
          </a:p>
          <a:p>
            <a:pPr algn="l"/>
            <a:r>
              <a:rPr lang="en-US" sz="1200" b="0" i="0" u="none" strike="noStrike" baseline="0" dirty="0">
                <a:solidFill>
                  <a:schemeClr val="tx1"/>
                </a:solidFill>
                <a:latin typeface="Arial" panose="020B0604020202020204" pitchFamily="34" charset="0"/>
                <a:cs typeface="Arial" panose="020B0604020202020204" pitchFamily="34" charset="0"/>
              </a:rPr>
              <a:t>HIPs are identified based on demonstrated magnitude of </a:t>
            </a:r>
            <a:r>
              <a:rPr lang="en-US" sz="1200" b="0" i="1" u="none" strike="noStrike" baseline="0" dirty="0">
                <a:solidFill>
                  <a:schemeClr val="tx1"/>
                </a:solidFill>
                <a:latin typeface="Arial" panose="020B0604020202020204" pitchFamily="34" charset="0"/>
                <a:cs typeface="Arial" panose="020B0604020202020204" pitchFamily="34" charset="0"/>
              </a:rPr>
              <a:t>impact </a:t>
            </a:r>
            <a:r>
              <a:rPr lang="en-US" sz="1200" b="0" i="0" u="none" strike="noStrike" baseline="0" dirty="0">
                <a:solidFill>
                  <a:schemeClr val="tx1"/>
                </a:solidFill>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b="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chemeClr val="tx1"/>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Arial" panose="020B0604020202020204" pitchFamily="34" charset="0"/>
                <a:cs typeface="Arial" panose="020B0604020202020204" pitchFamily="34" charset="0"/>
              </a:rPr>
              <a:t>A 2-pager overview of the HIPs is available in an online and a downloadable PDF format here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are </a:t>
            </a: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three categories of HIPs</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Enabling Environment, Service Delivery and Social and Behavioral Change.</a:t>
            </a:r>
            <a:r>
              <a:rPr lang="en-US" sz="1200" b="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Community Group Engagement</a:t>
            </a: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is a Social and Behavior Change HIP. This information came from the HIP List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en-US" sz="1200" b="1" i="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HIP Enhancement </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more information about the HIP Categories and Enhancements, please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Here are a few examples of HIPs from each category:</a:t>
            </a:r>
          </a:p>
          <a:p>
            <a:pPr marL="0" marR="0">
              <a:lnSpc>
                <a:spcPct val="107000"/>
              </a:lnSpc>
              <a:spcBef>
                <a:spcPts val="0"/>
              </a:spcBef>
              <a:spcAft>
                <a:spcPts val="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Service Delivery:</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Immediate Postpartum Family Planning</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Mobile Outreach Services</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Postabortion Family Planning</a:t>
            </a:r>
          </a:p>
          <a:p>
            <a:pPr marL="0" marR="0">
              <a:lnSpc>
                <a:spcPct val="107000"/>
              </a:lnSpc>
              <a:spcBef>
                <a:spcPts val="0"/>
              </a:spcBef>
              <a:spcAft>
                <a:spcPts val="0"/>
              </a:spcAft>
            </a:pP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Enabling Environment: </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Domestic Public Financing</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Educating Girls</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Supply Chain Management</a:t>
            </a:r>
          </a:p>
          <a:p>
            <a:pPr marL="0" marR="0">
              <a:lnSpc>
                <a:spcPct val="107000"/>
              </a:lnSpc>
              <a:spcBef>
                <a:spcPts val="0"/>
              </a:spcBef>
              <a:spcAft>
                <a:spcPts val="0"/>
              </a:spcAft>
            </a:pP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Social and Behavior Change: </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Community Group Engagement</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Digital Health for SBC</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Mass Media</a:t>
            </a:r>
          </a:p>
          <a:p>
            <a:pPr marL="0" marR="0">
              <a:lnSpc>
                <a:spcPct val="107000"/>
              </a:lnSpc>
              <a:spcBef>
                <a:spcPts val="0"/>
              </a:spcBef>
              <a:spcAft>
                <a:spcPts val="0"/>
              </a:spcAft>
            </a:pP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Enhancements:</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Digital Health for Systems</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Adolescent-Responsive Contraceptive Services</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Family Planning Vouchers</a:t>
            </a:r>
          </a:p>
          <a:p>
            <a:pPr marL="0" marR="0" lvl="0" indent="0">
              <a:lnSpc>
                <a:spcPct val="107000"/>
              </a:lnSpc>
              <a:spcBef>
                <a:spcPts val="0"/>
              </a:spcBef>
              <a:spcAft>
                <a:spcPts val="0"/>
              </a:spcAft>
              <a:buFont typeface="Proxima Nova"/>
              <a:buNone/>
              <a:tabLst>
                <a:tab pos="457200" algn="l"/>
              </a:tabLs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All HIPs are Available in English, Spanish, French, and Portuguese.</a:t>
            </a: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Expert Groups – Write new HIP briefs and ensure they are up-to-date.</a:t>
            </a: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For more information about the HIP Partnership, please copy and paste this link into your web browser: </a:t>
            </a:r>
            <a:r>
              <a:rPr lang="en-US"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https://www.fphighimpactpractices.org/partnership-structure</a:t>
            </a:r>
            <a:r>
              <a:rPr lang="en-US"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brief describes the evidence on and experience with community group engagement (CGE) interventions that aim to foster healthy sexual and reproductive health (SRH) behaviors. The distinguishing characteristic of CGE interventions from other social and behavior change (SBC) interventions is that they work with and through community groups to influence individual behaviors and/or social norms rather than shifting behavior by targeting individuals alone.</a:t>
            </a:r>
            <a:endParaRPr lang="en-US" sz="1200" b="0" i="0" u="none" strike="noStrike" baseline="0" dirty="0">
              <a:solidFill>
                <a:srgbClr val="1E1E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Community group engagement (CGE) interventions </a:t>
            </a:r>
            <a:r>
              <a:rPr lang="en-US" sz="1200" b="1" dirty="0">
                <a:solidFill>
                  <a:srgbClr val="000000"/>
                </a:solidFill>
                <a:latin typeface="Arial" panose="020B0604020202020204" pitchFamily="34" charset="0"/>
                <a:cs typeface="Arial" panose="020B0604020202020204" pitchFamily="34" charset="0"/>
              </a:rPr>
              <a:t>work with and through community groups to influence individual behaviors and/or social norms</a:t>
            </a:r>
            <a:r>
              <a:rPr lang="en-US" sz="1200" dirty="0">
                <a:solidFill>
                  <a:srgbClr val="000000"/>
                </a:solidFill>
                <a:latin typeface="Arial" panose="020B0604020202020204" pitchFamily="34" charset="0"/>
                <a:cs typeface="Arial" panose="020B0604020202020204" pitchFamily="34" charset="0"/>
              </a:rPr>
              <a:t> rather than shifting behavior by targeting individuals alone.</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Community group engagement activities typically follow a defined process to identify and respond to perceived local drivers of and barriers to sexual and reproductive health.</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Activities may include mapping exercises, social network approaches, exploratory games, dramas, case studies, prioritization exercises, and coalition-building, to name a few. </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Although activities may be facilitated by outsiders, such as NGO staff, public servants, or extension workers, they </a:t>
            </a:r>
            <a:r>
              <a:rPr lang="en-US" sz="1200" b="1" i="0" kern="1200" dirty="0">
                <a:solidFill>
                  <a:schemeClr val="tx1"/>
                </a:solidFill>
                <a:effectLst/>
                <a:latin typeface="+mn-lt"/>
                <a:ea typeface="+mn-ea"/>
                <a:cs typeface="+mn-cs"/>
              </a:rPr>
              <a:t>rely on active participation of local community groups and members to catalyze change</a:t>
            </a:r>
            <a:r>
              <a:rPr lang="en-US" sz="1200" b="0" i="0" kern="1200" dirty="0">
                <a:solidFill>
                  <a:schemeClr val="tx1"/>
                </a:solidFill>
                <a:effectLst/>
                <a:latin typeface="+mn-lt"/>
                <a:ea typeface="+mn-ea"/>
                <a:cs typeface="+mn-cs"/>
              </a:rPr>
              <a:t>.</a:t>
            </a:r>
            <a:endParaRPr lang="en-US" sz="12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/briefs/community-group-engagement/</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/briefs/community-group-engagement/</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335115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Women and girls derive social and economic status by conforming to cultural expectations about womanhood and motherhood.</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Gender norms that idealize sexual ignorance for girls and sexual prowess for boys are found globally.</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For women and girls, these norms contribute to early marriage, social isolation, lack of power, limited mobility, and pressures to prove fertility by becoming pregnant early and often, and are reinforced through family and community.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Studies show that CGE can improve both men’s and women’s SRH knowledge.</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Limited knowledge and understanding of contraception and reproduction contribute to fear of the potential social and health consequences of using family planning.</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1452805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979E66-FF2D-4679-8BF1-CF563CFC6F82}"/>
              </a:ext>
            </a:extLst>
          </p:cNvPr>
          <p:cNvSpPr/>
          <p:nvPr userDrawn="1"/>
        </p:nvSpPr>
        <p:spPr>
          <a:xfrm>
            <a:off x="1143000" y="8877300"/>
            <a:ext cx="12513531" cy="1247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74516" y="5186362"/>
            <a:ext cx="9222084" cy="2243138"/>
          </a:xfrm>
          <a:prstGeom prst="rect">
            <a:avLst/>
          </a:prstGeom>
        </p:spPr>
        <p:txBody>
          <a:bodyPr>
            <a:noAutofit/>
          </a:bodyPr>
          <a:lstStyle>
            <a:lvl1pPr>
              <a:defRPr sz="8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74516" y="7586073"/>
            <a:ext cx="9222084" cy="638761"/>
          </a:xfrm>
        </p:spPr>
        <p:txBody>
          <a:bodyPr/>
          <a:lstStyle>
            <a:lvl1pPr marL="0" indent="0" algn="l">
              <a:buNone/>
              <a:defRPr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a:extLst>
              <a:ext uri="{FF2B5EF4-FFF2-40B4-BE49-F238E27FC236}">
                <a16:creationId xmlns:a16="http://schemas.microsoft.com/office/drawing/2014/main" id="{D7E2C038-2715-4E70-B344-CC0D5CFB03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86014"/>
            <a:ext cx="3221692" cy="3221692"/>
          </a:xfrm>
          <a:prstGeom prst="rect">
            <a:avLst/>
          </a:prstGeom>
        </p:spPr>
      </p:pic>
      <p:pic>
        <p:nvPicPr>
          <p:cNvPr id="8" name="Picture 7">
            <a:extLst>
              <a:ext uri="{FF2B5EF4-FFF2-40B4-BE49-F238E27FC236}">
                <a16:creationId xmlns:a16="http://schemas.microsoft.com/office/drawing/2014/main" id="{99CC206E-D70E-40C3-9B19-14B828E242B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51231" y="3155109"/>
            <a:ext cx="7151453" cy="7151453"/>
          </a:xfrm>
          <a:prstGeom prst="rect">
            <a:avLst/>
          </a:prstGeom>
        </p:spPr>
      </p:pic>
      <p:pic>
        <p:nvPicPr>
          <p:cNvPr id="11" name="Picture 8">
            <a:extLst>
              <a:ext uri="{FF2B5EF4-FFF2-40B4-BE49-F238E27FC236}">
                <a16:creationId xmlns:a16="http://schemas.microsoft.com/office/drawing/2014/main" id="{C29AB540-8219-4DD0-AF8A-2C46E7AFDB84}"/>
              </a:ext>
            </a:extLst>
          </p:cNvPr>
          <p:cNvPicPr>
            <a:picLocks noChangeAspect="1"/>
          </p:cNvPicPr>
          <p:nvPr userDrawn="1"/>
        </p:nvPicPr>
        <p:blipFill>
          <a:blip r:embed="rId6"/>
          <a:srcRect/>
          <a:stretch>
            <a:fillRect/>
          </a:stretch>
        </p:blipFill>
        <p:spPr>
          <a:xfrm>
            <a:off x="1674516" y="3921699"/>
            <a:ext cx="4451409" cy="111285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93795"/>
            <a:ext cx="8229600" cy="1897062"/>
          </a:xfrm>
          <a:prstGeom prst="rect">
            <a:avLst/>
          </a:prstGeom>
        </p:spPr>
        <p:txBody>
          <a:bodyPr>
            <a:noAutofit/>
          </a:bodyPr>
          <a:lstStyle>
            <a:lvl1pPr>
              <a:defRPr sz="6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88219" y="2857500"/>
            <a:ext cx="15089981" cy="6096000"/>
          </a:xfrm>
        </p:spPr>
        <p:txBody>
          <a:bodyPr/>
          <a:lstStyle>
            <a:lvl1pPr>
              <a:defRPr sz="4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924300"/>
            <a:ext cx="7772400" cy="1362075"/>
          </a:xfrm>
          <a:prstGeom prst="rect">
            <a:avLst/>
          </a:prstGeom>
        </p:spPr>
        <p:txBody>
          <a:bodyPr anchor="t">
            <a:noAutofit/>
          </a:bodyPr>
          <a:lstStyle>
            <a:lvl1pPr algn="l">
              <a:defRPr sz="6000" b="1" cap="none">
                <a:latin typeface="Arial" panose="020B0604020202020204" pitchFamily="34" charset="0"/>
                <a:cs typeface="Arial" panose="020B0604020202020204" pitchFamily="34" charset="0"/>
              </a:defRPr>
            </a:lvl1pPr>
          </a:lstStyle>
          <a:p>
            <a:r>
              <a:rPr lang="en-US" dirty="0"/>
              <a:t>High Impact Practice</a:t>
            </a:r>
          </a:p>
        </p:txBody>
      </p:sp>
      <p:sp>
        <p:nvSpPr>
          <p:cNvPr id="3" name="Text Placeholder 2"/>
          <p:cNvSpPr>
            <a:spLocks noGrp="1"/>
          </p:cNvSpPr>
          <p:nvPr>
            <p:ph type="body" idx="1"/>
          </p:nvPr>
        </p:nvSpPr>
        <p:spPr>
          <a:xfrm>
            <a:off x="1066800" y="5448300"/>
            <a:ext cx="7772400" cy="1500187"/>
          </a:xfrm>
        </p:spPr>
        <p:txBody>
          <a:bodyPr anchor="t">
            <a:normAutofit/>
          </a:bodyPr>
          <a:lstStyle>
            <a:lvl1pPr marL="0" indent="0">
              <a:buNone/>
              <a:defRPr sz="32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DCA1195B-8837-4813-9F5B-418BDFEE6AF3}"/>
              </a:ext>
            </a:extLst>
          </p:cNvPr>
          <p:cNvGrpSpPr/>
          <p:nvPr userDrawn="1"/>
        </p:nvGrpSpPr>
        <p:grpSpPr>
          <a:xfrm flipH="1">
            <a:off x="10515600" y="0"/>
            <a:ext cx="7772400" cy="10287000"/>
            <a:chOff x="0" y="-14289"/>
            <a:chExt cx="8982646" cy="8997039"/>
          </a:xfrm>
          <a:solidFill>
            <a:srgbClr val="3E9073"/>
          </a:solidFill>
        </p:grpSpPr>
        <p:grpSp>
          <p:nvGrpSpPr>
            <p:cNvPr id="8" name="Group 2">
              <a:extLst>
                <a:ext uri="{FF2B5EF4-FFF2-40B4-BE49-F238E27FC236}">
                  <a16:creationId xmlns:a16="http://schemas.microsoft.com/office/drawing/2014/main" id="{8FC9C960-EE86-4A6C-BB60-6F3BB9E74705}"/>
                </a:ext>
              </a:extLst>
            </p:cNvPr>
            <p:cNvGrpSpPr/>
            <p:nvPr/>
          </p:nvGrpSpPr>
          <p:grpSpPr>
            <a:xfrm rot="5400000">
              <a:off x="-7196" y="-7091"/>
              <a:ext cx="8997039" cy="8982644"/>
              <a:chOff x="0" y="0"/>
              <a:chExt cx="6350000" cy="6339840"/>
            </a:xfrm>
            <a:grpFill/>
          </p:grpSpPr>
          <p:sp>
            <p:nvSpPr>
              <p:cNvPr id="10" name="Freeform 3">
                <a:extLst>
                  <a:ext uri="{FF2B5EF4-FFF2-40B4-BE49-F238E27FC236}">
                    <a16:creationId xmlns:a16="http://schemas.microsoft.com/office/drawing/2014/main" id="{4D1C6CCF-0591-4F13-826B-F3708D1E025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grpFill/>
              <a:ln>
                <a:noFill/>
              </a:ln>
            </p:spPr>
          </p:sp>
        </p:grpSp>
        <p:sp>
          <p:nvSpPr>
            <p:cNvPr id="9" name="Right Triangle 8">
              <a:extLst>
                <a:ext uri="{FF2B5EF4-FFF2-40B4-BE49-F238E27FC236}">
                  <a16:creationId xmlns:a16="http://schemas.microsoft.com/office/drawing/2014/main" id="{08EA33CA-4C7B-4900-B75A-8594411EF803}"/>
                </a:ext>
              </a:extLst>
            </p:cNvPr>
            <p:cNvSpPr/>
            <p:nvPr/>
          </p:nvSpPr>
          <p:spPr>
            <a:xfrm>
              <a:off x="0" y="-1"/>
              <a:ext cx="4343400" cy="448372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a:extLst>
              <a:ext uri="{FF2B5EF4-FFF2-40B4-BE49-F238E27FC236}">
                <a16:creationId xmlns:a16="http://schemas.microsoft.com/office/drawing/2014/main" id="{E9F3A335-C1F7-4ADC-AC21-FF0F5AD0BECD}"/>
              </a:ext>
            </a:extLst>
          </p:cNvPr>
          <p:cNvSpPr/>
          <p:nvPr userDrawn="1"/>
        </p:nvSpPr>
        <p:spPr>
          <a:xfrm>
            <a:off x="0" y="6515100"/>
            <a:ext cx="18288000" cy="3771900"/>
          </a:xfrm>
          <a:prstGeom prst="rect">
            <a:avLst/>
          </a:pr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6" name="Graphic 5" descr="World outline">
            <a:extLst>
              <a:ext uri="{FF2B5EF4-FFF2-40B4-BE49-F238E27FC236}">
                <a16:creationId xmlns:a16="http://schemas.microsoft.com/office/drawing/2014/main" id="{10D2A0DC-B6F6-468D-B5E8-0AB81C7B5E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4373" y="7834205"/>
            <a:ext cx="1133690" cy="1133690"/>
          </a:xfrm>
          <a:prstGeom prst="rect">
            <a:avLst/>
          </a:prstGeom>
        </p:spPr>
      </p:pic>
      <p:pic>
        <p:nvPicPr>
          <p:cNvPr id="7" name="Picture 22">
            <a:extLst>
              <a:ext uri="{FF2B5EF4-FFF2-40B4-BE49-F238E27FC236}">
                <a16:creationId xmlns:a16="http://schemas.microsoft.com/office/drawing/2014/main" id="{FDB5DEAF-34D2-4ABE-A0AF-E54C2554ABC1}"/>
              </a:ext>
            </a:extLst>
          </p:cNvPr>
          <p:cNvPicPr>
            <a:picLocks noChangeAspect="1"/>
          </p:cNvPicPr>
          <p:nvPr userDrawn="1"/>
        </p:nvPicPr>
        <p:blipFill>
          <a:blip r:embed="rId4"/>
          <a:srcRect/>
          <a:stretch>
            <a:fillRect/>
          </a:stretch>
        </p:blipFill>
        <p:spPr>
          <a:xfrm>
            <a:off x="2707225" y="1918596"/>
            <a:ext cx="12873550" cy="32183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0200" y="2462282"/>
            <a:ext cx="14478000" cy="637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3656531" y="9523719"/>
            <a:ext cx="2133600" cy="365125"/>
          </a:xfrm>
          <a:prstGeom prst="rect">
            <a:avLst/>
          </a:prstGeom>
        </p:spPr>
        <p:txBody>
          <a:bodyPr vert="horz" lIns="91440" tIns="45720" rIns="91440" bIns="45720" rtlCol="0" anchor="ctr"/>
          <a:lstStyle>
            <a:lvl1pPr algn="r">
              <a:defRPr sz="1800" b="1">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65382462-46B5-4FCD-8EC9-B7CE0CCC4630}"/>
              </a:ext>
            </a:extLst>
          </p:cNvPr>
          <p:cNvGrpSpPr/>
          <p:nvPr userDrawn="1"/>
        </p:nvGrpSpPr>
        <p:grpSpPr>
          <a:xfrm>
            <a:off x="1752600" y="9182100"/>
            <a:ext cx="14325600" cy="833948"/>
            <a:chOff x="1752600" y="9182100"/>
            <a:chExt cx="14325600" cy="833948"/>
          </a:xfrm>
        </p:grpSpPr>
        <p:pic>
          <p:nvPicPr>
            <p:cNvPr id="8" name="Picture 22">
              <a:extLst>
                <a:ext uri="{FF2B5EF4-FFF2-40B4-BE49-F238E27FC236}">
                  <a16:creationId xmlns:a16="http://schemas.microsoft.com/office/drawing/2014/main" id="{82B691AC-2429-4D45-98C9-7A5CBAE4EA8B}"/>
                </a:ext>
              </a:extLst>
            </p:cNvPr>
            <p:cNvPicPr>
              <a:picLocks noChangeAspect="1"/>
            </p:cNvPicPr>
            <p:nvPr/>
          </p:nvPicPr>
          <p:blipFill>
            <a:blip r:embed="rId6"/>
            <a:srcRect/>
            <a:stretch>
              <a:fillRect/>
            </a:stretch>
          </p:blipFill>
          <p:spPr>
            <a:xfrm>
              <a:off x="2469294" y="9396516"/>
              <a:ext cx="2478129" cy="619532"/>
            </a:xfrm>
            <a:prstGeom prst="rect">
              <a:avLst/>
            </a:prstGeom>
          </p:spPr>
        </p:pic>
        <p:sp>
          <p:nvSpPr>
            <p:cNvPr id="9" name="TextBox 23">
              <a:extLst>
                <a:ext uri="{FF2B5EF4-FFF2-40B4-BE49-F238E27FC236}">
                  <a16:creationId xmlns:a16="http://schemas.microsoft.com/office/drawing/2014/main" id="{D1186D91-41C3-47CA-BEDB-E25EF27CE84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Group Engagement</a:t>
              </a:r>
            </a:p>
          </p:txBody>
        </p:sp>
        <p:cxnSp>
          <p:nvCxnSpPr>
            <p:cNvPr id="11" name="Straight Connector 10">
              <a:extLst>
                <a:ext uri="{FF2B5EF4-FFF2-40B4-BE49-F238E27FC236}">
                  <a16:creationId xmlns:a16="http://schemas.microsoft.com/office/drawing/2014/main" id="{F779CBD7-3566-4868-8C32-0DE881CB7DE7}"/>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Placeholder 1">
            <a:extLst>
              <a:ext uri="{FF2B5EF4-FFF2-40B4-BE49-F238E27FC236}">
                <a16:creationId xmlns:a16="http://schemas.microsoft.com/office/drawing/2014/main" id="{B2C1F27B-CD79-4EDB-865E-9547EDA30F4A}"/>
              </a:ext>
            </a:extLst>
          </p:cNvPr>
          <p:cNvSpPr>
            <a:spLocks noGrp="1"/>
          </p:cNvSpPr>
          <p:nvPr>
            <p:ph type="title"/>
          </p:nvPr>
        </p:nvSpPr>
        <p:spPr>
          <a:xfrm>
            <a:off x="909637" y="564684"/>
            <a:ext cx="7548563" cy="1683183"/>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ftr="0" dt="0"/>
  <p:txStyles>
    <p:titleStyle>
      <a:lvl1pPr algn="l" defTabSz="914400" rtl="0" eaLnBrk="1" latinLnBrk="0" hangingPunct="1">
        <a:spcBef>
          <a:spcPct val="0"/>
        </a:spcBef>
        <a:buNone/>
        <a:defRPr sz="6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hyperlink" Target="https://www.fphighimpactpractices.org/briefs/community-group-engagemen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bccimplementationkits.org/demandrmnch/ikitresources/how-to-mobilize-communities-for-health-and-social-change-2/"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hyperlink" Target="https://www.fphighimpactpractices.or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A437C49-8B38-D542-A6E1-B05985752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563" y="-7650"/>
            <a:ext cx="11823121" cy="6752086"/>
          </a:xfrm>
          <a:prstGeom prst="rect">
            <a:avLst/>
          </a:prstGeom>
        </p:spPr>
      </p:pic>
      <p:grpSp>
        <p:nvGrpSpPr>
          <p:cNvPr id="4" name="Group 4"/>
          <p:cNvGrpSpPr/>
          <p:nvPr/>
        </p:nvGrpSpPr>
        <p:grpSpPr>
          <a:xfrm rot="18705092">
            <a:off x="7666531" y="-312935"/>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sp>
        <p:nvSpPr>
          <p:cNvPr id="6" name="TextBox 6"/>
          <p:cNvSpPr txBox="1"/>
          <p:nvPr/>
        </p:nvSpPr>
        <p:spPr>
          <a:xfrm>
            <a:off x="1619192" y="5013156"/>
            <a:ext cx="12181354" cy="2436564"/>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Community Group Engagement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51231" y="3135547"/>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2787890" y="-117080"/>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pic>
        <p:nvPicPr>
          <p:cNvPr id="8" name="Picture 8"/>
          <p:cNvPicPr>
            <a:picLocks noChangeAspect="1"/>
          </p:cNvPicPr>
          <p:nvPr/>
        </p:nvPicPr>
        <p:blipFill>
          <a:blip r:embed="rId6"/>
          <a:srcRect/>
          <a:stretch>
            <a:fillRect/>
          </a:stretch>
        </p:blipFill>
        <p:spPr>
          <a:xfrm>
            <a:off x="1674564" y="3907390"/>
            <a:ext cx="4451409" cy="1112852"/>
          </a:xfrm>
          <a:prstGeom prst="rect">
            <a:avLst/>
          </a:prstGeom>
        </p:spPr>
      </p:pic>
      <p:sp>
        <p:nvSpPr>
          <p:cNvPr id="9" name="TextBox 9"/>
          <p:cNvSpPr txBox="1"/>
          <p:nvPr/>
        </p:nvSpPr>
        <p:spPr>
          <a:xfrm>
            <a:off x="1619192" y="7696671"/>
            <a:ext cx="11355684" cy="526234"/>
          </a:xfrm>
          <a:prstGeom prst="rect">
            <a:avLst/>
          </a:prstGeom>
        </p:spPr>
        <p:txBody>
          <a:bodyPr wrap="square"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Changing norms to improve sexual and reproductive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2A7C7BD7-3554-4E24-99C7-931FCD9D6AE5}"/>
              </a:ext>
            </a:extLst>
          </p:cNvPr>
          <p:cNvSpPr/>
          <p:nvPr/>
        </p:nvSpPr>
        <p:spPr>
          <a:xfrm flipV="1">
            <a:off x="-11461" y="-4"/>
            <a:ext cx="18257632" cy="369569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649755" y="3695695"/>
            <a:ext cx="14935200" cy="430887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Community group engagement can improve women’s decision-making power.</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Community group engagement likely influences change at the community, family, and individual levels by building capacity within the community.</a:t>
            </a:r>
          </a:p>
          <a:p>
            <a:pPr>
              <a:spcAft>
                <a:spcPts val="2400"/>
              </a:spcAft>
            </a:pPr>
            <a:endParaRPr lang="en-US" sz="4000" dirty="0">
              <a:solidFill>
                <a:srgbClr val="000000"/>
              </a:solidFill>
              <a:latin typeface="Arial" panose="020B0604020202020204" pitchFamily="34" charset="0"/>
              <a:cs typeface="Arial" panose="020B0604020202020204" pitchFamily="34" charset="0"/>
            </a:endParaRPr>
          </a:p>
        </p:txBody>
      </p:sp>
      <p:sp>
        <p:nvSpPr>
          <p:cNvPr id="10" name="TextBox 10"/>
          <p:cNvSpPr txBox="1"/>
          <p:nvPr/>
        </p:nvSpPr>
        <p:spPr>
          <a:xfrm>
            <a:off x="838200" y="333715"/>
            <a:ext cx="85344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challenges can this HIP help address?</a:t>
            </a:r>
          </a:p>
        </p:txBody>
      </p:sp>
      <p:sp>
        <p:nvSpPr>
          <p:cNvPr id="4" name="Slide Number Placeholder 3">
            <a:extLst>
              <a:ext uri="{FF2B5EF4-FFF2-40B4-BE49-F238E27FC236}">
                <a16:creationId xmlns:a16="http://schemas.microsoft.com/office/drawing/2014/main" id="{0D79CA8F-BA17-4268-A6FB-8D2FF64109B4}"/>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230820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3C942365-22E8-436F-B4AE-D0E2A2F69673}"/>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p:txBody>
      </p:sp>
      <p:sp>
        <p:nvSpPr>
          <p:cNvPr id="2" name="Slide Number Placeholder 1">
            <a:extLst>
              <a:ext uri="{FF2B5EF4-FFF2-40B4-BE49-F238E27FC236}">
                <a16:creationId xmlns:a16="http://schemas.microsoft.com/office/drawing/2014/main" id="{70EAA17F-1957-4565-83CA-DA480E16CD50}"/>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9" name="TextBox 8">
            <a:extLst>
              <a:ext uri="{FF2B5EF4-FFF2-40B4-BE49-F238E27FC236}">
                <a16:creationId xmlns:a16="http://schemas.microsoft.com/office/drawing/2014/main" id="{DF933640-14A6-43A2-8825-4C132BDD58F9}"/>
              </a:ext>
            </a:extLst>
          </p:cNvPr>
          <p:cNvSpPr txBox="1"/>
          <p:nvPr/>
        </p:nvSpPr>
        <p:spPr>
          <a:xfrm>
            <a:off x="1447800" y="3499880"/>
            <a:ext cx="14630400" cy="430887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Community group engagement is associated with </a:t>
            </a:r>
            <a:r>
              <a:rPr lang="en-US" sz="4000" b="1" dirty="0">
                <a:solidFill>
                  <a:srgbClr val="3E9073"/>
                </a:solidFill>
                <a:latin typeface="Arial" panose="020B0604020202020204" pitchFamily="34" charset="0"/>
                <a:cs typeface="Arial" panose="020B0604020202020204" pitchFamily="34" charset="0"/>
              </a:rPr>
              <a:t>higher levels of contraceptive use.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Community group engagement may be a critical component of comprehensive adolescent SRH programming.</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Community group engagement has been implemented in other health areas at scale and cost-effectively.</a:t>
            </a:r>
          </a:p>
        </p:txBody>
      </p:sp>
    </p:spTree>
    <p:extLst>
      <p:ext uri="{BB962C8B-B14F-4D97-AF65-F5344CB8AC3E}">
        <p14:creationId xmlns:p14="http://schemas.microsoft.com/office/powerpoint/2010/main" val="264399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523220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Communication for social change should be </a:t>
            </a:r>
            <a:r>
              <a:rPr lang="en-US" sz="4000" b="1" dirty="0">
                <a:solidFill>
                  <a:srgbClr val="3E9073"/>
                </a:solidFill>
                <a:latin typeface="Arial" panose="020B0604020202020204" pitchFamily="34" charset="0"/>
                <a:cs typeface="Arial" panose="020B0604020202020204" pitchFamily="34" charset="0"/>
              </a:rPr>
              <a:t>empowering, horizontal (versus top-down), and biased toward local content and ownership, and it should give a voice to previously unheard community members.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Community group engagement approaches may give marginalized groups </a:t>
            </a:r>
            <a:r>
              <a:rPr lang="en-US" sz="4000" b="1" dirty="0">
                <a:solidFill>
                  <a:srgbClr val="3E9073"/>
                </a:solidFill>
                <a:latin typeface="Arial" panose="020B0604020202020204" pitchFamily="34" charset="0"/>
                <a:cs typeface="Arial" panose="020B0604020202020204" pitchFamily="34" charset="0"/>
              </a:rPr>
              <a:t>a stronger collective voice and agency </a:t>
            </a:r>
            <a:r>
              <a:rPr lang="en-US" sz="4000" dirty="0">
                <a:latin typeface="Arial" panose="020B0604020202020204" pitchFamily="34" charset="0"/>
                <a:cs typeface="Arial" panose="020B0604020202020204" pitchFamily="34" charset="0"/>
              </a:rPr>
              <a:t>to affect health and social change for themselves, within their families, and across the larger community.</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804271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92442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Layer and connect SBC approaches.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Experts believe CGE works best when implementers create linkages and feedback mechanisms between multiple SBC approaches working to achieve the same aim.</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SBC health strategies that work at multiple levels and that use multiple channels likely have </a:t>
            </a:r>
            <a:r>
              <a:rPr lang="en-US" sz="4000" b="1" dirty="0">
                <a:solidFill>
                  <a:srgbClr val="3E9073"/>
                </a:solidFill>
                <a:latin typeface="Arial" panose="020B0604020202020204" pitchFamily="34" charset="0"/>
                <a:cs typeface="Arial" panose="020B0604020202020204" pitchFamily="34" charset="0"/>
              </a:rPr>
              <a:t>greater coverage and increase impact</a:t>
            </a:r>
            <a:r>
              <a:rPr lang="en-US" sz="4000" dirty="0">
                <a:solidFill>
                  <a:srgbClr val="000000"/>
                </a:solidFill>
                <a:latin typeface="Arial" panose="020B0604020202020204" pitchFamily="34" charset="0"/>
                <a:cs typeface="Arial" panose="020B0604020202020204" pitchFamily="34" charset="0"/>
              </a:rPr>
              <a:t>.</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602583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3E907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3E9073"/>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sp>
        <p:nvSpPr>
          <p:cNvPr id="8" name="Slide Number Placeholder 7">
            <a:extLst>
              <a:ext uri="{FF2B5EF4-FFF2-40B4-BE49-F238E27FC236}">
                <a16:creationId xmlns:a16="http://schemas.microsoft.com/office/drawing/2014/main" id="{448B887B-6D7C-45D1-A3C2-5A3B945E4003}"/>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94550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3187190"/>
            <a:chOff x="-1192946" y="454439"/>
            <a:chExt cx="14009365" cy="4249586"/>
          </a:xfrm>
        </p:grpSpPr>
        <p:sp>
          <p:nvSpPr>
            <p:cNvPr id="5" name="TextBox 5"/>
            <p:cNvSpPr txBox="1"/>
            <p:nvPr/>
          </p:nvSpPr>
          <p:spPr>
            <a:xfrm>
              <a:off x="-1161686" y="2139220"/>
              <a:ext cx="13501365" cy="2564805"/>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Priority Research Questions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sp>
        <p:nvSpPr>
          <p:cNvPr id="8" name="Slide Number Placeholder 7">
            <a:extLst>
              <a:ext uri="{FF2B5EF4-FFF2-40B4-BE49-F238E27FC236}">
                <a16:creationId xmlns:a16="http://schemas.microsoft.com/office/drawing/2014/main" id="{E201FA81-9235-4F9D-817C-DDD3F1330C37}"/>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08654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2769989"/>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Communities should be their own change agents.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With </a:t>
            </a:r>
            <a:r>
              <a:rPr lang="en-US" sz="4000" b="1" dirty="0">
                <a:solidFill>
                  <a:srgbClr val="3E9073"/>
                </a:solidFill>
                <a:latin typeface="Arial" panose="020B0604020202020204" pitchFamily="34" charset="0"/>
                <a:cs typeface="Arial" panose="020B0604020202020204" pitchFamily="34" charset="0"/>
              </a:rPr>
              <a:t>increased capacity to identify and address problems that affect them and their community</a:t>
            </a:r>
            <a:r>
              <a:rPr lang="en-US" sz="4000" dirty="0">
                <a:solidFill>
                  <a:srgbClr val="000000"/>
                </a:solidFill>
                <a:latin typeface="Arial" panose="020B0604020202020204" pitchFamily="34" charset="0"/>
                <a:cs typeface="Arial" panose="020B0604020202020204" pitchFamily="34" charset="0"/>
              </a:rPr>
              <a:t>, these groups can tackle other issues as they arise.</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710144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00109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Emphasis should shift from persuasion and information transmission from outside technical experts to </a:t>
            </a:r>
            <a:r>
              <a:rPr lang="en-US" sz="4000" b="1" dirty="0">
                <a:solidFill>
                  <a:srgbClr val="3E9073"/>
                </a:solidFill>
                <a:latin typeface="Arial" panose="020B0604020202020204" pitchFamily="34" charset="0"/>
                <a:cs typeface="Arial" panose="020B0604020202020204" pitchFamily="34" charset="0"/>
              </a:rPr>
              <a:t>dialogue, debate, and negotiation on issues that resonate with community members</a:t>
            </a:r>
            <a:r>
              <a:rPr lang="en-US" sz="4000" dirty="0">
                <a:solidFill>
                  <a:srgbClr val="000000"/>
                </a:solidFill>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Communities often benefit from flexibility to identify and implement their own localized responses. </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880925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338554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Reach young people, especially out-of-school youth.</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 2009 review of adolescent programming for SRH from the World Health Organization concluded that out-of-school SRH education sessions allow for more open, participatory discussions compared with in-school education.</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507853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Build on existing platforms whenever possible.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Community group engagement interventions should assess the extent to which existing community platforms and groups include active participation of marginalized and/or affected populations.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Using existing social infrastructure—both formal and informal— encourages sustainability and improves the possibility of effective replication and scale-up.</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73009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0A1DDB12-6E6F-4F98-A3FA-8B31D4E04569}"/>
              </a:ext>
            </a:extLst>
          </p:cNvPr>
          <p:cNvSpPr/>
          <p:nvPr/>
        </p:nvSpPr>
        <p:spPr>
          <a:xfrm flipV="1">
            <a:off x="-11461" y="-2"/>
            <a:ext cx="18257632" cy="313965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672333"/>
            <a:ext cx="11978640" cy="2672594"/>
            <a:chOff x="5475050" y="4457914"/>
            <a:chExt cx="10635426" cy="2672594"/>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4"/>
              <a:ext cx="5228424" cy="2672112"/>
              <a:chOff x="9421078" y="5937947"/>
              <a:chExt cx="4774466" cy="2672112"/>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7"/>
                <a:ext cx="4774466" cy="267211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9" name="TextBox 12">
                <a:extLst>
                  <a:ext uri="{FF2B5EF4-FFF2-40B4-BE49-F238E27FC236}">
                    <a16:creationId xmlns:a16="http://schemas.microsoft.com/office/drawing/2014/main" id="{14F74A8A-CE09-4B1E-A882-32749BE5007D}"/>
                  </a:ext>
                </a:extLst>
              </p:cNvPr>
              <p:cNvSpPr txBox="1"/>
              <p:nvPr/>
            </p:nvSpPr>
            <p:spPr>
              <a:xfrm>
                <a:off x="9624849" y="6339452"/>
                <a:ext cx="4133850" cy="934487"/>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Community Group Engagement</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2672113"/>
              <a:chOff x="6822162" y="4864175"/>
              <a:chExt cx="5228424" cy="2672113"/>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2672113"/>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7" name="TextBox 12">
                <a:extLst>
                  <a:ext uri="{FF2B5EF4-FFF2-40B4-BE49-F238E27FC236}">
                    <a16:creationId xmlns:a16="http://schemas.microsoft.com/office/drawing/2014/main" id="{A6EF187F-2A3E-4B90-8463-A179ABF52824}"/>
                  </a:ext>
                </a:extLst>
              </p:cNvPr>
              <p:cNvSpPr txBox="1"/>
              <p:nvPr/>
            </p:nvSpPr>
            <p:spPr>
              <a:xfrm>
                <a:off x="7197208" y="4976796"/>
                <a:ext cx="4526899" cy="2387705"/>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What challenges can this HIP help address?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Evidence of Impact</a:t>
                </a:r>
                <a:endParaRPr lang="en-US" sz="2500" dirty="0">
                  <a:latin typeface="Arial" panose="020B0604020202020204" pitchFamily="34" charset="0"/>
                  <a:cs typeface="Arial" panose="020B0604020202020204" pitchFamily="34" charset="0"/>
                </a:endParaRP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525285"/>
            <a:ext cx="11978640" cy="1429338"/>
            <a:chOff x="5430154" y="7476088"/>
            <a:chExt cx="10698651" cy="1429338"/>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476088"/>
              <a:ext cx="5245907" cy="1429337"/>
              <a:chOff x="14020800" y="4321508"/>
              <a:chExt cx="4447322"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4801341"/>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476089"/>
              <a:ext cx="5452743" cy="1429337"/>
              <a:chOff x="12030950" y="5400146"/>
              <a:chExt cx="5675191" cy="1429337"/>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400146"/>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5" name="TextBox 12">
                <a:extLst>
                  <a:ext uri="{FF2B5EF4-FFF2-40B4-BE49-F238E27FC236}">
                    <a16:creationId xmlns:a16="http://schemas.microsoft.com/office/drawing/2014/main" id="{3586CC19-1596-4B4A-BDFD-AC399F691F15}"/>
                  </a:ext>
                </a:extLst>
              </p:cNvPr>
              <p:cNvSpPr txBox="1"/>
              <p:nvPr/>
            </p:nvSpPr>
            <p:spPr>
              <a:xfrm>
                <a:off x="12395567" y="5416403"/>
                <a:ext cx="5123605" cy="1413079"/>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Priority Research Questions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773395"/>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1E6A3D21-2A8A-418C-947B-2E0B9DCDF9F9}"/>
                  </a:ext>
                </a:extLst>
              </p:cNvPr>
              <p:cNvSpPr txBox="1"/>
              <p:nvPr/>
            </p:nvSpPr>
            <p:spPr>
              <a:xfrm>
                <a:off x="1399945" y="4931788"/>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
        <p:nvSpPr>
          <p:cNvPr id="2" name="Slide Number Placeholder 1">
            <a:extLst>
              <a:ext uri="{FF2B5EF4-FFF2-40B4-BE49-F238E27FC236}">
                <a16:creationId xmlns:a16="http://schemas.microsoft.com/office/drawing/2014/main" id="{D6E725B6-E692-47E6-924F-FCB8538B2193}"/>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2154436"/>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Define monitoring and quality assurance mechanisms.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As with other program approaches, implementation monitoring is necessary to ensure effective programming.</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721310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Ensure political and resource commitment to CGE approaches.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Community group engagement approaches often take ministries of health out of their comfort zone, which may lead them to deprioritize this intervention during scale-up, especially in the context of staff and resource shortages.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High-quality data, as well as human interest stories from a diverse set of stakeholders who have been engaged from the beginning, can help build commitment.</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790317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252241A2-A71A-47AA-9475-4541A6B6114B}"/>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5240000" cy="4924425"/>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Do CGE interventions influence key family planning outcomes among specific adolescent population groups, such as very young, married, or unmarried adolescents?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How is CGE implemented at scale and what are the associated costs?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What level/dose and coverage of CGE are sufficient to achieve sustained change in social norms and family planning behaviors?</a:t>
            </a:r>
          </a:p>
        </p:txBody>
      </p:sp>
      <p:sp>
        <p:nvSpPr>
          <p:cNvPr id="19" name="TextBox 10">
            <a:extLst>
              <a:ext uri="{FF2B5EF4-FFF2-40B4-BE49-F238E27FC236}">
                <a16:creationId xmlns:a16="http://schemas.microsoft.com/office/drawing/2014/main" id="{532B8B9B-A9E7-4E94-B985-FF807E369B80}"/>
              </a:ext>
            </a:extLst>
          </p:cNvPr>
          <p:cNvSpPr txBox="1"/>
          <p:nvPr/>
        </p:nvSpPr>
        <p:spPr>
          <a:xfrm>
            <a:off x="914400" y="562923"/>
            <a:ext cx="57149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 name="Slide Number Placeholder 1">
            <a:extLst>
              <a:ext uri="{FF2B5EF4-FFF2-40B4-BE49-F238E27FC236}">
                <a16:creationId xmlns:a16="http://schemas.microsoft.com/office/drawing/2014/main" id="{ADAE923D-4AA4-45FC-984D-4F7544BAD64B}"/>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923215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31">
            <a:extLst>
              <a:ext uri="{FF2B5EF4-FFF2-40B4-BE49-F238E27FC236}">
                <a16:creationId xmlns:a16="http://schemas.microsoft.com/office/drawing/2014/main" id="{7BA01BD4-78DA-4A20-AC71-B26A9AD6AB48}"/>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5669E45E-F5E9-47E1-B117-C863D173917F}"/>
              </a:ext>
            </a:extLst>
          </p:cNvPr>
          <p:cNvGrpSpPr/>
          <p:nvPr/>
        </p:nvGrpSpPr>
        <p:grpSpPr>
          <a:xfrm>
            <a:off x="7870187" y="6244597"/>
            <a:ext cx="3080430" cy="2447322"/>
            <a:chOff x="9834192" y="4376813"/>
            <a:chExt cx="3477656" cy="2447322"/>
          </a:xfrm>
        </p:grpSpPr>
        <p:sp>
          <p:nvSpPr>
            <p:cNvPr id="50" name="AutoShape 2">
              <a:extLst>
                <a:ext uri="{FF2B5EF4-FFF2-40B4-BE49-F238E27FC236}">
                  <a16:creationId xmlns:a16="http://schemas.microsoft.com/office/drawing/2014/main" id="{91888C44-BCB4-4414-8274-65AD02B76C27}"/>
                </a:ext>
              </a:extLst>
            </p:cNvPr>
            <p:cNvSpPr/>
            <p:nvPr/>
          </p:nvSpPr>
          <p:spPr>
            <a:xfrm>
              <a:off x="9834192" y="4376813"/>
              <a:ext cx="3477656" cy="2447322"/>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6" name="TextBox 8">
              <a:extLst>
                <a:ext uri="{FF2B5EF4-FFF2-40B4-BE49-F238E27FC236}">
                  <a16:creationId xmlns:a16="http://schemas.microsoft.com/office/drawing/2014/main" id="{1272B05A-29A6-49EE-9B31-CB1A679AE3D9}"/>
                </a:ext>
              </a:extLst>
            </p:cNvPr>
            <p:cNvSpPr txBox="1"/>
            <p:nvPr/>
          </p:nvSpPr>
          <p:spPr>
            <a:xfrm>
              <a:off x="10192039" y="4601774"/>
              <a:ext cx="2839761" cy="1554977"/>
            </a:xfrm>
            <a:prstGeom prst="rect">
              <a:avLst/>
            </a:prstGeom>
          </p:spPr>
          <p:txBody>
            <a:bodyPr wrap="square" lIns="0" tIns="0" rIns="0" bIns="0" rtlCol="0" anchor="t">
              <a:spAutoFit/>
            </a:bodyPr>
            <a:lstStyle/>
            <a:p>
              <a:pPr marL="0" lvl="0" indent="0" algn="ctr">
                <a:lnSpc>
                  <a:spcPts val="3079"/>
                </a:lnSpc>
                <a:spcBef>
                  <a:spcPct val="0"/>
                </a:spcBef>
              </a:pPr>
              <a:r>
                <a:rPr lang="en-US" sz="2200" b="1" dirty="0">
                  <a:solidFill>
                    <a:srgbClr val="3E907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How to Mobilize Communities for Health and Social Change</a:t>
              </a:r>
              <a:endParaRPr lang="en-US" sz="2200" b="1" dirty="0">
                <a:solidFill>
                  <a:srgbClr val="3E9073"/>
                </a:solidFill>
                <a:latin typeface="Arial" panose="020B0604020202020204" pitchFamily="34" charset="0"/>
                <a:cs typeface="Arial" panose="020B0604020202020204" pitchFamily="34" charset="0"/>
              </a:endParaRPr>
            </a:p>
          </p:txBody>
        </p:sp>
      </p:grpSp>
      <p:sp>
        <p:nvSpPr>
          <p:cNvPr id="25" name="TextBox 10">
            <a:extLst>
              <a:ext uri="{FF2B5EF4-FFF2-40B4-BE49-F238E27FC236}">
                <a16:creationId xmlns:a16="http://schemas.microsoft.com/office/drawing/2014/main" id="{2134279C-CC1B-442B-8EFE-CB47D5604024}"/>
              </a:ext>
            </a:extLst>
          </p:cNvPr>
          <p:cNvSpPr txBox="1"/>
          <p:nvPr/>
        </p:nvSpPr>
        <p:spPr>
          <a:xfrm>
            <a:off x="612797" y="600344"/>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3200" y="600344"/>
            <a:ext cx="914400" cy="914400"/>
          </a:xfrm>
          <a:prstGeom prst="rect">
            <a:avLst/>
          </a:prstGeom>
        </p:spPr>
      </p:pic>
      <p:sp>
        <p:nvSpPr>
          <p:cNvPr id="2" name="Slide Number Placeholder 1">
            <a:extLst>
              <a:ext uri="{FF2B5EF4-FFF2-40B4-BE49-F238E27FC236}">
                <a16:creationId xmlns:a16="http://schemas.microsoft.com/office/drawing/2014/main" id="{A4C15D74-EE8D-4E91-BC03-4CA2FED8AE98}"/>
              </a:ext>
            </a:extLst>
          </p:cNvPr>
          <p:cNvSpPr>
            <a:spLocks noGrp="1"/>
          </p:cNvSpPr>
          <p:nvPr>
            <p:ph type="sldNum" sz="quarter" idx="12"/>
          </p:nvPr>
        </p:nvSpPr>
        <p:spPr/>
        <p:txBody>
          <a:bodyPr/>
          <a:lstStyle/>
          <a:p>
            <a:fld id="{B6F15528-21DE-4FAA-801E-634DDDAF4B2B}" type="slidenum">
              <a:rPr lang="en-US" smtClean="0"/>
              <a:pPr/>
              <a:t>23</a:t>
            </a:fld>
            <a:endParaRPr lang="en-US"/>
          </a:p>
        </p:txBody>
      </p:sp>
      <p:pic>
        <p:nvPicPr>
          <p:cNvPr id="10" name="Picture 9">
            <a:extLst>
              <a:ext uri="{FF2B5EF4-FFF2-40B4-BE49-F238E27FC236}">
                <a16:creationId xmlns:a16="http://schemas.microsoft.com/office/drawing/2014/main" id="{0A3C38A3-2129-C144-A077-E0E3795DC6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2384" y="2240814"/>
            <a:ext cx="2664947" cy="3754886"/>
          </a:xfrm>
          <a:prstGeom prst="rect">
            <a:avLst/>
          </a:prstGeom>
          <a:ln>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E12B14-D66F-4E8A-A19A-37F83FCF3DF8}"/>
              </a:ext>
            </a:extLst>
          </p:cNvPr>
          <p:cNvSpPr txBox="1"/>
          <p:nvPr/>
        </p:nvSpPr>
        <p:spPr>
          <a:xfrm>
            <a:off x="3962400" y="7893219"/>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31">
            <a:extLst>
              <a:ext uri="{FF2B5EF4-FFF2-40B4-BE49-F238E27FC236}">
                <a16:creationId xmlns:a16="http://schemas.microsoft.com/office/drawing/2014/main" id="{744EB261-56A3-49FC-895B-6F3EC026FF0E}"/>
              </a:ext>
            </a:extLst>
          </p:cNvPr>
          <p:cNvSpPr/>
          <p:nvPr/>
        </p:nvSpPr>
        <p:spPr>
          <a:xfrm flipV="1">
            <a:off x="-11461" y="-2"/>
            <a:ext cx="18257632" cy="37671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a:solidFill>
            <a:srgbClr val="3E9073"/>
          </a:solidFill>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grp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a:noFill/>
            <a:ln>
              <a:noFill/>
            </a:ln>
          </p:spPr>
          <p:txBody>
            <a:bodyPr wrap="square" lIns="0" tIns="0" rIns="0" bIns="0" rtlCol="0" anchor="t">
              <a:spAutoFit/>
            </a:bodyPr>
            <a:lstStyle/>
            <a:p>
              <a:pPr algn="ctr">
                <a:lnSpc>
                  <a:spcPts val="4060"/>
                </a:lnSpc>
              </a:pPr>
              <a:r>
                <a:rPr lang="en-US" sz="3200" dirty="0">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61555"/>
            <a:chOff x="12457646" y="3356648"/>
            <a:chExt cx="3804423" cy="4587426"/>
          </a:xfrm>
          <a:solidFill>
            <a:srgbClr val="3E9073"/>
          </a:solidFill>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a:grpFill/>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a:grpFill/>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82760"/>
            </a:xfrm>
            <a:prstGeom prst="rect">
              <a:avLst/>
            </a:prstGeom>
            <a:noFill/>
            <a:ln>
              <a:noFill/>
            </a:ln>
          </p:spPr>
          <p:txBody>
            <a:bodyPr wrap="square" lIns="0" tIns="0" rIns="0" bIns="0" rtlCol="0" anchor="t">
              <a:spAutoFit/>
            </a:bodyPr>
            <a:lstStyle/>
            <a:p>
              <a:pPr algn="ctr">
                <a:lnSpc>
                  <a:spcPts val="4060"/>
                </a:lnSpc>
              </a:pPr>
              <a:r>
                <a:rPr lang="en-US" sz="3200" dirty="0">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a:solidFill>
            <a:srgbClr val="3E9073"/>
          </a:solidFill>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a:noFill/>
            <a:ln>
              <a:noFill/>
            </a:ln>
          </p:spPr>
          <p:txBody>
            <a:bodyPr wrap="square" lIns="0" tIns="0" rIns="0" bIns="0" rtlCol="0" anchor="t">
              <a:spAutoFit/>
            </a:bodyPr>
            <a:lstStyle/>
            <a:p>
              <a:pPr algn="ctr">
                <a:lnSpc>
                  <a:spcPts val="4060"/>
                </a:lnSpc>
              </a:pPr>
              <a:r>
                <a:rPr lang="en-US" sz="3200" dirty="0">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a:grpFill/>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a:grpFill/>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4" name="Slide Number Placeholder 3">
            <a:extLst>
              <a:ext uri="{FF2B5EF4-FFF2-40B4-BE49-F238E27FC236}">
                <a16:creationId xmlns:a16="http://schemas.microsoft.com/office/drawing/2014/main" id="{0BBF6BB8-C65D-44AC-A5F4-79F80F991812}"/>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31">
            <a:extLst>
              <a:ext uri="{FF2B5EF4-FFF2-40B4-BE49-F238E27FC236}">
                <a16:creationId xmlns:a16="http://schemas.microsoft.com/office/drawing/2014/main" id="{6E29C266-D5F2-478D-A98D-477FFA2BD536}"/>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3" cy="3122373"/>
            <a:chOff x="612797" y="3662175"/>
            <a:chExt cx="17052053"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5" y="7188036"/>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8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41219"/>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179115"/>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48764" y="3663327"/>
              <a:ext cx="5716086" cy="3121220"/>
              <a:chOff x="11984967" y="4121436"/>
              <a:chExt cx="5716086" cy="3121220"/>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7" y="4121436"/>
                <a:ext cx="5716084" cy="799067"/>
                <a:chOff x="14020800" y="5363309"/>
                <a:chExt cx="4467526"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67526" cy="1351941"/>
                </a:xfrm>
                <a:prstGeom prst="rect">
                  <a:avLst/>
                </a:prstGeom>
                <a:solidFill>
                  <a:srgbClr val="3E90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9" name="TextBox 12">
                  <a:extLst>
                    <a:ext uri="{FF2B5EF4-FFF2-40B4-BE49-F238E27FC236}">
                      <a16:creationId xmlns:a16="http://schemas.microsoft.com/office/drawing/2014/main" id="{5EAC4BD4-4820-4226-91B8-EF8A02533E18}"/>
                    </a:ext>
                  </a:extLst>
                </p:cNvPr>
                <p:cNvSpPr txBox="1"/>
                <p:nvPr/>
              </p:nvSpPr>
              <p:spPr>
                <a:xfrm>
                  <a:off x="14323631" y="5676847"/>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76323"/>
                <a:ext cx="5706903" cy="2266333"/>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TextBox 12">
                <a:extLst>
                  <a:ext uri="{FF2B5EF4-FFF2-40B4-BE49-F238E27FC236}">
                    <a16:creationId xmlns:a16="http://schemas.microsoft.com/office/drawing/2014/main" id="{170FDB7D-F254-4B52-A416-DF32A7B1ED9B}"/>
                  </a:ext>
                </a:extLst>
              </p:cNvPr>
              <p:cNvSpPr txBox="1"/>
              <p:nvPr/>
            </p:nvSpPr>
            <p:spPr>
              <a:xfrm>
                <a:off x="11994150" y="5143147"/>
                <a:ext cx="5675191" cy="1900457"/>
              </a:xfrm>
              <a:prstGeom prst="rect">
                <a:avLst/>
              </a:prstGeom>
              <a:ln>
                <a:solidFill>
                  <a:srgbClr val="6BBB99"/>
                </a:solidFill>
              </a:ln>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7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585272"/>
              <a:ext cx="16988515" cy="1080830"/>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3" name="Slide Number Placeholder 2">
            <a:extLst>
              <a:ext uri="{FF2B5EF4-FFF2-40B4-BE49-F238E27FC236}">
                <a16:creationId xmlns:a16="http://schemas.microsoft.com/office/drawing/2014/main" id="{DC720C67-30D4-45C3-B61A-A1F7C7DB34CD}"/>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20981DAA-C74C-43E4-A232-5C5764DB9B1F}"/>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5E3833E-61A4-4057-9DCD-FAF471F68CFC}"/>
              </a:ext>
            </a:extLst>
          </p:cNvPr>
          <p:cNvSpPr txBox="1"/>
          <p:nvPr/>
        </p:nvSpPr>
        <p:spPr>
          <a:xfrm>
            <a:off x="1384653" y="3557275"/>
            <a:ext cx="15465404" cy="2308324"/>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3E9073"/>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3E9073"/>
                </a:solidFill>
                <a:highlight>
                  <a:srgbClr val="FFFFFF"/>
                </a:highlight>
                <a:latin typeface="Arial" panose="020B0604020202020204" pitchFamily="34" charset="0"/>
                <a:cs typeface="Arial" panose="020B0604020202020204" pitchFamily="34" charset="0"/>
              </a:rPr>
              <a:t>Co-sponsors</a:t>
            </a:r>
            <a:r>
              <a:rPr lang="en-US" sz="4000" b="1" spc="-80" dirty="0">
                <a:solidFill>
                  <a:srgbClr val="054A8E"/>
                </a:solidFill>
                <a:highlight>
                  <a:srgbClr val="FFFFFF"/>
                </a:highlight>
                <a:latin typeface="Arial" panose="020B0604020202020204" pitchFamily="34" charset="0"/>
                <a:cs typeface="Arial" panose="020B0604020202020204" pitchFamily="34" charset="0"/>
              </a:rPr>
              <a:t> </a:t>
            </a:r>
            <a:r>
              <a:rPr lang="en-US" sz="4000" spc="-80" dirty="0">
                <a:highlight>
                  <a:srgbClr val="FFFFFF"/>
                </a:highlight>
                <a:latin typeface="Arial" panose="020B0604020202020204" pitchFamily="34" charset="0"/>
                <a:cs typeface="Arial" panose="020B0604020202020204" pitchFamily="34" charset="0"/>
              </a:rPr>
              <a:t>include the following organizations:</a:t>
            </a:r>
          </a:p>
        </p:txBody>
      </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3" name="Slide Number Placeholder 2">
            <a:extLst>
              <a:ext uri="{FF2B5EF4-FFF2-40B4-BE49-F238E27FC236}">
                <a16:creationId xmlns:a16="http://schemas.microsoft.com/office/drawing/2014/main" id="{0073A45D-0300-4530-8C4F-28D32B793012}"/>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4" name="Picture 3">
            <a:extLst>
              <a:ext uri="{FF2B5EF4-FFF2-40B4-BE49-F238E27FC236}">
                <a16:creationId xmlns:a16="http://schemas.microsoft.com/office/drawing/2014/main" id="{79921E20-553E-4445-BFAA-B6F17779C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54" y="6696347"/>
            <a:ext cx="16660801" cy="1038096"/>
          </a:xfrm>
          <a:prstGeom prst="rect">
            <a:avLst/>
          </a:prstGeom>
        </p:spPr>
      </p:pic>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2186138" cy="3187189"/>
            <a:chOff x="-1192946" y="454440"/>
            <a:chExt cx="14009365" cy="4249585"/>
          </a:xfrm>
        </p:grpSpPr>
        <p:sp>
          <p:nvSpPr>
            <p:cNvPr id="5" name="TextBox 5"/>
            <p:cNvSpPr txBox="1"/>
            <p:nvPr/>
          </p:nvSpPr>
          <p:spPr>
            <a:xfrm>
              <a:off x="-1161685" y="2139220"/>
              <a:ext cx="13501365" cy="2564805"/>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Engage and mobilize communities in group dialogue and action to promote healthy sexual relationships. </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sp>
        <p:nvSpPr>
          <p:cNvPr id="8" name="Slide Number Placeholder 7">
            <a:extLst>
              <a:ext uri="{FF2B5EF4-FFF2-40B4-BE49-F238E27FC236}">
                <a16:creationId xmlns:a16="http://schemas.microsoft.com/office/drawing/2014/main" id="{F542FDE7-8BEF-4B3B-B931-2CA33305706E}"/>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12D7F486-0B44-457A-BDCF-70564D702418}"/>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8" name="TextBox 8">
            <a:extLst>
              <a:ext uri="{FF2B5EF4-FFF2-40B4-BE49-F238E27FC236}">
                <a16:creationId xmlns:a16="http://schemas.microsoft.com/office/drawing/2014/main" id="{C91593E0-56F0-49C5-A053-281C62CC4608}"/>
              </a:ext>
            </a:extLst>
          </p:cNvPr>
          <p:cNvSpPr txBox="1"/>
          <p:nvPr/>
        </p:nvSpPr>
        <p:spPr>
          <a:xfrm>
            <a:off x="1585016" y="3453970"/>
            <a:ext cx="15087600" cy="5539978"/>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Community group engagement (CGE) interventions </a:t>
            </a:r>
            <a:r>
              <a:rPr lang="en-US" sz="4000" b="1" dirty="0">
                <a:solidFill>
                  <a:srgbClr val="3E9073"/>
                </a:solidFill>
                <a:latin typeface="Arial" panose="020B0604020202020204" pitchFamily="34" charset="0"/>
                <a:cs typeface="Arial" panose="020B0604020202020204" pitchFamily="34" charset="0"/>
              </a:rPr>
              <a:t>work with and through community groups to influence individual behaviors and/or social norms </a:t>
            </a:r>
            <a:r>
              <a:rPr lang="en-US" sz="4000" dirty="0">
                <a:solidFill>
                  <a:srgbClr val="000000"/>
                </a:solidFill>
                <a:latin typeface="Arial" panose="020B0604020202020204" pitchFamily="34" charset="0"/>
                <a:cs typeface="Arial" panose="020B0604020202020204" pitchFamily="34" charset="0"/>
              </a:rPr>
              <a:t>rather than shifting behavior by targeting individuals alone.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Community group engagement activities typically follow a defined process to identify and respond to perceived local drivers of and barriers to sexual and reproductive health.</a:t>
            </a:r>
          </a:p>
          <a:p>
            <a:pPr marL="571500" indent="-571500">
              <a:spcAft>
                <a:spcPts val="2400"/>
              </a:spcAft>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22B04359-A716-4020-BD82-4803A9A3511C}"/>
              </a:ext>
            </a:extLst>
          </p:cNvPr>
          <p:cNvSpPr/>
          <p:nvPr/>
        </p:nvSpPr>
        <p:spPr>
          <a:xfrm flipV="1">
            <a:off x="-11461" y="-2"/>
            <a:ext cx="18257632" cy="293369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Arial" panose="020B0604020202020204" pitchFamily="34" charset="0"/>
                <a:cs typeface="Arial" panose="020B0604020202020204" pitchFamily="34" charset="0"/>
              </a:rPr>
              <a:t>BACKGROUND</a:t>
            </a:r>
          </a:p>
        </p:txBody>
      </p:sp>
      <p:sp>
        <p:nvSpPr>
          <p:cNvPr id="9" name="TextBox 9"/>
          <p:cNvSpPr txBox="1"/>
          <p:nvPr/>
        </p:nvSpPr>
        <p:spPr>
          <a:xfrm>
            <a:off x="609600" y="453329"/>
            <a:ext cx="4096793" cy="1667123"/>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Change</a:t>
            </a:r>
          </a:p>
        </p:txBody>
      </p:sp>
      <p:sp>
        <p:nvSpPr>
          <p:cNvPr id="2" name="Slide Number Placeholder 1">
            <a:extLst>
              <a:ext uri="{FF2B5EF4-FFF2-40B4-BE49-F238E27FC236}">
                <a16:creationId xmlns:a16="http://schemas.microsoft.com/office/drawing/2014/main" id="{2CAD324D-A412-4643-A519-2AD48FC307EA}"/>
              </a:ext>
            </a:extLst>
          </p:cNvPr>
          <p:cNvSpPr>
            <a:spLocks noGrp="1"/>
          </p:cNvSpPr>
          <p:nvPr>
            <p:ph type="sldNum" sz="quarter" idx="12"/>
          </p:nvPr>
        </p:nvSpPr>
        <p:spPr/>
        <p:txBody>
          <a:bodyPr/>
          <a:lstStyle/>
          <a:p>
            <a:fld id="{B6F15528-21DE-4FAA-801E-634DDDAF4B2B}" type="slidenum">
              <a:rPr lang="en-US" smtClean="0"/>
              <a:pPr/>
              <a:t>8</a:t>
            </a:fld>
            <a:endParaRPr lang="en-US"/>
          </a:p>
        </p:txBody>
      </p:sp>
      <p:pic>
        <p:nvPicPr>
          <p:cNvPr id="5" name="Picture 4">
            <a:extLst>
              <a:ext uri="{FF2B5EF4-FFF2-40B4-BE49-F238E27FC236}">
                <a16:creationId xmlns:a16="http://schemas.microsoft.com/office/drawing/2014/main" id="{B0B29971-A58B-114B-AD9E-30664D3F0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385083"/>
            <a:ext cx="11223290" cy="6652208"/>
          </a:xfrm>
          <a:prstGeom prst="rect">
            <a:avLst/>
          </a:prstGeom>
          <a:ln>
            <a:noFill/>
          </a:ln>
        </p:spPr>
      </p:pic>
    </p:spTree>
    <p:extLst>
      <p:ext uri="{BB962C8B-B14F-4D97-AF65-F5344CB8AC3E}">
        <p14:creationId xmlns:p14="http://schemas.microsoft.com/office/powerpoint/2010/main" val="306183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2A7C7BD7-3554-4E24-99C7-931FCD9D6AE5}"/>
              </a:ext>
            </a:extLst>
          </p:cNvPr>
          <p:cNvSpPr/>
          <p:nvPr/>
        </p:nvSpPr>
        <p:spPr>
          <a:xfrm flipV="1">
            <a:off x="-11461" y="-4"/>
            <a:ext cx="18257632" cy="369569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535455" y="3695695"/>
            <a:ext cx="15163800" cy="338554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Women and girls derive social and economic status by conforming to cultural expectations about womanhood and motherhood.</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Studies show that CGE can improve both men’s and women’s SRH knowledge.</a:t>
            </a:r>
          </a:p>
        </p:txBody>
      </p:sp>
      <p:sp>
        <p:nvSpPr>
          <p:cNvPr id="10" name="TextBox 10"/>
          <p:cNvSpPr txBox="1"/>
          <p:nvPr/>
        </p:nvSpPr>
        <p:spPr>
          <a:xfrm>
            <a:off x="838200" y="333715"/>
            <a:ext cx="85344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challenges can this HIP help address?</a:t>
            </a:r>
          </a:p>
        </p:txBody>
      </p:sp>
      <p:sp>
        <p:nvSpPr>
          <p:cNvPr id="4" name="Slide Number Placeholder 3">
            <a:extLst>
              <a:ext uri="{FF2B5EF4-FFF2-40B4-BE49-F238E27FC236}">
                <a16:creationId xmlns:a16="http://schemas.microsoft.com/office/drawing/2014/main" id="{0D79CA8F-BA17-4268-A6FB-8D2FF64109B4}"/>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528246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17448</TotalTime>
  <Words>2991</Words>
  <Application>Microsoft Macintosh PowerPoint</Application>
  <PresentationFormat>Custom</PresentationFormat>
  <Paragraphs>244</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Arial</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Microsoft Office User</cp:lastModifiedBy>
  <cp:revision>348</cp:revision>
  <dcterms:created xsi:type="dcterms:W3CDTF">2006-08-16T00:00:00Z</dcterms:created>
  <dcterms:modified xsi:type="dcterms:W3CDTF">2023-06-28T12:40:59Z</dcterms:modified>
  <dc:identifier>DAEXLFOVi-U</dc:identifier>
</cp:coreProperties>
</file>