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83" r:id="rId1"/>
  </p:sldMasterIdLst>
  <p:notesMasterIdLst>
    <p:notesMasterId r:id="rId24"/>
  </p:notesMasterIdLst>
  <p:handoutMasterIdLst>
    <p:handoutMasterId r:id="rId25"/>
  </p:handoutMasterIdLst>
  <p:sldIdLst>
    <p:sldId id="256" r:id="rId2"/>
    <p:sldId id="328" r:id="rId3"/>
    <p:sldId id="297" r:id="rId4"/>
    <p:sldId id="318" r:id="rId5"/>
    <p:sldId id="326" r:id="rId6"/>
    <p:sldId id="260" r:id="rId7"/>
    <p:sldId id="327" r:id="rId8"/>
    <p:sldId id="314" r:id="rId9"/>
    <p:sldId id="357" r:id="rId10"/>
    <p:sldId id="340" r:id="rId11"/>
    <p:sldId id="346" r:id="rId12"/>
    <p:sldId id="355" r:id="rId13"/>
    <p:sldId id="345" r:id="rId14"/>
    <p:sldId id="301" r:id="rId15"/>
    <p:sldId id="302" r:id="rId16"/>
    <p:sldId id="334" r:id="rId17"/>
    <p:sldId id="350" r:id="rId18"/>
    <p:sldId id="352" r:id="rId19"/>
    <p:sldId id="353" r:id="rId20"/>
    <p:sldId id="344" r:id="rId21"/>
    <p:sldId id="308" r:id="rId22"/>
    <p:sldId id="320" r:id="rId23"/>
  </p:sldIdLst>
  <p:sldSz cx="18288000" cy="10287000"/>
  <p:notesSz cx="6858000" cy="9144000"/>
  <p:embeddedFontLst>
    <p:embeddedFont>
      <p:font typeface="Calibri" panose="020F0502020204030204" pitchFamily="34" charset="0"/>
      <p:regular r:id="rId26"/>
      <p:bold r:id="rId27"/>
      <p:italic r:id="rId28"/>
      <p:boldItalic r:id="rId29"/>
    </p:embeddedFont>
    <p:embeddedFont>
      <p:font typeface="Open Sans" panose="020B0606030504020204" pitchFamily="34" charset="0"/>
      <p:regular r:id="rId30"/>
      <p:bold r:id="rId31"/>
      <p:italic r:id="rId32"/>
      <p:boldItalic r:id="rId33"/>
    </p:embeddedFont>
    <p:embeddedFont>
      <p:font typeface="Proxima Nova" panose="020B060402020202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sin, Emma D" initials="BED" lastIdx="1" clrIdx="0">
    <p:extLst>
      <p:ext uri="{19B8F6BF-5375-455C-9EA6-DF929625EA0E}">
        <p15:presenceInfo xmlns:p15="http://schemas.microsoft.com/office/powerpoint/2012/main" userId="Bassin, Emma D" providerId="None"/>
      </p:ext>
    </p:extLst>
  </p:cmAuthor>
  <p:cmAuthor id="2" name="Caitlin Thistle" initials="CT" lastIdx="5" clrIdx="1">
    <p:extLst>
      <p:ext uri="{19B8F6BF-5375-455C-9EA6-DF929625EA0E}">
        <p15:presenceInfo xmlns:p15="http://schemas.microsoft.com/office/powerpoint/2012/main" userId="3a14e556b2006362" providerId="Windows Live"/>
      </p:ext>
    </p:extLst>
  </p:cmAuthor>
  <p:cmAuthor id="3" name="Microsoft Office User" initials="MOU" lastIdx="9" clrIdx="2"/>
  <p:cmAuthor id="4" name="Natalie Apcar" initials="NA" lastIdx="12" clrIdx="3">
    <p:extLst>
      <p:ext uri="{19B8F6BF-5375-455C-9EA6-DF929625EA0E}">
        <p15:presenceInfo xmlns:p15="http://schemas.microsoft.com/office/powerpoint/2012/main" userId="Natalie Apcar" providerId="None"/>
      </p:ext>
    </p:extLst>
  </p:cmAuthor>
  <p:cmAuthor id="5" name="Ados May" initials="AM" lastIdx="2" clrIdx="4">
    <p:extLst>
      <p:ext uri="{19B8F6BF-5375-455C-9EA6-DF929625EA0E}">
        <p15:presenceInfo xmlns:p15="http://schemas.microsoft.com/office/powerpoint/2012/main" userId="fzJl+xyujlE+eZf/wQYcEwUGSrpT+e5gRaWkQRTITg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3C1"/>
    <a:srgbClr val="AD013E"/>
    <a:srgbClr val="054A8E"/>
    <a:srgbClr val="DD5D00"/>
    <a:srgbClr val="D60751"/>
    <a:srgbClr val="6E81AE"/>
    <a:srgbClr val="F3AE7B"/>
    <a:srgbClr val="00689D"/>
    <a:srgbClr val="6BBB99"/>
    <a:srgbClr val="E184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EBFB3E-6874-4FD4-9BA3-12C73FFFC487}" v="8" dt="2023-05-18T20:11:43.701"/>
    <p1510:client id="{346016FA-DA76-4DB9-863F-D78EC1356FFE}" v="3" dt="2023-06-22T21:26:34.0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15" autoAdjust="0"/>
    <p:restoredTop sz="71008" autoAdjust="0"/>
  </p:normalViewPr>
  <p:slideViewPr>
    <p:cSldViewPr>
      <p:cViewPr varScale="1">
        <p:scale>
          <a:sx n="41" d="100"/>
          <a:sy n="41" d="100"/>
        </p:scale>
        <p:origin x="240" y="4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Apcar" userId="f7870745-a778-4d76-9a9e-8f0b4469d8fd" providerId="ADAL" clId="{38EBFB3E-6874-4FD4-9BA3-12C73FFFC487}"/>
    <pc:docChg chg="undo custSel addSld delSld modSld">
      <pc:chgData name="Natalie Apcar" userId="f7870745-a778-4d76-9a9e-8f0b4469d8fd" providerId="ADAL" clId="{38EBFB3E-6874-4FD4-9BA3-12C73FFFC487}" dt="2023-05-18T20:12:54.608" v="185" actId="1592"/>
      <pc:docMkLst>
        <pc:docMk/>
      </pc:docMkLst>
      <pc:sldChg chg="delCm">
        <pc:chgData name="Natalie Apcar" userId="f7870745-a778-4d76-9a9e-8f0b4469d8fd" providerId="ADAL" clId="{38EBFB3E-6874-4FD4-9BA3-12C73FFFC487}" dt="2023-05-18T20:12:54.608" v="185" actId="1592"/>
        <pc:sldMkLst>
          <pc:docMk/>
          <pc:sldMk cId="851073997" sldId="308"/>
        </pc:sldMkLst>
      </pc:sldChg>
      <pc:sldChg chg="addSp delSp modSp mod addCm delCm modCm modNotesTx">
        <pc:chgData name="Natalie Apcar" userId="f7870745-a778-4d76-9a9e-8f0b4469d8fd" providerId="ADAL" clId="{38EBFB3E-6874-4FD4-9BA3-12C73FFFC487}" dt="2023-05-18T20:02:18.833" v="69" actId="1589"/>
        <pc:sldMkLst>
          <pc:docMk/>
          <pc:sldMk cId="3061834563" sldId="314"/>
        </pc:sldMkLst>
        <pc:spChg chg="mod">
          <ac:chgData name="Natalie Apcar" userId="f7870745-a778-4d76-9a9e-8f0b4469d8fd" providerId="ADAL" clId="{38EBFB3E-6874-4FD4-9BA3-12C73FFFC487}" dt="2023-05-18T19:59:21.947" v="44" actId="14100"/>
          <ac:spMkLst>
            <pc:docMk/>
            <pc:sldMk cId="3061834563" sldId="314"/>
            <ac:spMk id="9" creationId="{00000000-0000-0000-0000-000000000000}"/>
          </ac:spMkLst>
        </pc:spChg>
        <pc:spChg chg="del mod">
          <ac:chgData name="Natalie Apcar" userId="f7870745-a778-4d76-9a9e-8f0b4469d8fd" providerId="ADAL" clId="{38EBFB3E-6874-4FD4-9BA3-12C73FFFC487}" dt="2023-05-18T20:00:18.011" v="58" actId="478"/>
          <ac:spMkLst>
            <pc:docMk/>
            <pc:sldMk cId="3061834563" sldId="314"/>
            <ac:spMk id="10" creationId="{00000000-0000-0000-0000-000000000000}"/>
          </ac:spMkLst>
        </pc:spChg>
        <pc:picChg chg="add mod ord">
          <ac:chgData name="Natalie Apcar" userId="f7870745-a778-4d76-9a9e-8f0b4469d8fd" providerId="ADAL" clId="{38EBFB3E-6874-4FD4-9BA3-12C73FFFC487}" dt="2023-05-18T20:00:09.980" v="56" actId="962"/>
          <ac:picMkLst>
            <pc:docMk/>
            <pc:sldMk cId="3061834563" sldId="314"/>
            <ac:picMk id="3" creationId="{AD26D2AF-C27C-929B-F416-4B4500881F23}"/>
          </ac:picMkLst>
        </pc:picChg>
        <pc:picChg chg="del">
          <ac:chgData name="Natalie Apcar" userId="f7870745-a778-4d76-9a9e-8f0b4469d8fd" providerId="ADAL" clId="{38EBFB3E-6874-4FD4-9BA3-12C73FFFC487}" dt="2023-05-18T19:59:10.474" v="11" actId="478"/>
          <ac:picMkLst>
            <pc:docMk/>
            <pc:sldMk cId="3061834563" sldId="314"/>
            <ac:picMk id="5" creationId="{FCA7EB42-A7F4-6548-BE99-37921A0AA29E}"/>
          </ac:picMkLst>
        </pc:picChg>
      </pc:sldChg>
      <pc:sldChg chg="modSp mod addCm modCm">
        <pc:chgData name="Natalie Apcar" userId="f7870745-a778-4d76-9a9e-8f0b4469d8fd" providerId="ADAL" clId="{38EBFB3E-6874-4FD4-9BA3-12C73FFFC487}" dt="2023-05-18T19:55:47.425" v="3"/>
        <pc:sldMkLst>
          <pc:docMk/>
          <pc:sldMk cId="2291483176" sldId="318"/>
        </pc:sldMkLst>
        <pc:spChg chg="mod">
          <ac:chgData name="Natalie Apcar" userId="f7870745-a778-4d76-9a9e-8f0b4469d8fd" providerId="ADAL" clId="{38EBFB3E-6874-4FD4-9BA3-12C73FFFC487}" dt="2023-05-18T19:55:34.081" v="1" actId="20577"/>
          <ac:spMkLst>
            <pc:docMk/>
            <pc:sldMk cId="2291483176" sldId="318"/>
            <ac:spMk id="64" creationId="{170FDB7D-F254-4B52-A416-DF32A7B1ED9B}"/>
          </ac:spMkLst>
        </pc:spChg>
      </pc:sldChg>
      <pc:sldChg chg="addCm modCm">
        <pc:chgData name="Natalie Apcar" userId="f7870745-a778-4d76-9a9e-8f0b4469d8fd" providerId="ADAL" clId="{38EBFB3E-6874-4FD4-9BA3-12C73FFFC487}" dt="2023-05-18T19:55:55.605" v="5"/>
        <pc:sldMkLst>
          <pc:docMk/>
          <pc:sldMk cId="928807719" sldId="326"/>
        </pc:sldMkLst>
      </pc:sldChg>
      <pc:sldChg chg="delSp modSp mod addCm modNotesTx">
        <pc:chgData name="Natalie Apcar" userId="f7870745-a778-4d76-9a9e-8f0b4469d8fd" providerId="ADAL" clId="{38EBFB3E-6874-4FD4-9BA3-12C73FFFC487}" dt="2023-05-18T20:10:46.593" v="118" actId="14100"/>
        <pc:sldMkLst>
          <pc:docMk/>
          <pc:sldMk cId="2573756047" sldId="334"/>
        </pc:sldMkLst>
        <pc:spChg chg="mod">
          <ac:chgData name="Natalie Apcar" userId="f7870745-a778-4d76-9a9e-8f0b4469d8fd" providerId="ADAL" clId="{38EBFB3E-6874-4FD4-9BA3-12C73FFFC487}" dt="2023-05-18T20:10:46.593" v="118" actId="14100"/>
          <ac:spMkLst>
            <pc:docMk/>
            <pc:sldMk cId="2573756047" sldId="334"/>
            <ac:spMk id="28" creationId="{6B72E052-BCD2-4ECF-8B90-D2A9416F84A9}"/>
          </ac:spMkLst>
        </pc:spChg>
        <pc:picChg chg="del">
          <ac:chgData name="Natalie Apcar" userId="f7870745-a778-4d76-9a9e-8f0b4469d8fd" providerId="ADAL" clId="{38EBFB3E-6874-4FD4-9BA3-12C73FFFC487}" dt="2023-05-18T20:10:43.301" v="117" actId="478"/>
          <ac:picMkLst>
            <pc:docMk/>
            <pc:sldMk cId="2573756047" sldId="334"/>
            <ac:picMk id="5" creationId="{A949187A-5DFB-7F40-8E51-C6DF9E4FBD4A}"/>
          </ac:picMkLst>
        </pc:picChg>
      </pc:sldChg>
      <pc:sldChg chg="modSp mod addCm modCm modNotesTx">
        <pc:chgData name="Natalie Apcar" userId="f7870745-a778-4d76-9a9e-8f0b4469d8fd" providerId="ADAL" clId="{38EBFB3E-6874-4FD4-9BA3-12C73FFFC487}" dt="2023-05-18T20:03:37.003" v="83"/>
        <pc:sldMkLst>
          <pc:docMk/>
          <pc:sldMk cId="3874996643" sldId="340"/>
        </pc:sldMkLst>
        <pc:spChg chg="mod">
          <ac:chgData name="Natalie Apcar" userId="f7870745-a778-4d76-9a9e-8f0b4469d8fd" providerId="ADAL" clId="{38EBFB3E-6874-4FD4-9BA3-12C73FFFC487}" dt="2023-05-18T20:03:14.049" v="75" actId="1076"/>
          <ac:spMkLst>
            <pc:docMk/>
            <pc:sldMk cId="3874996643" sldId="340"/>
            <ac:spMk id="14" creationId="{365A6645-6488-4F69-A5B1-86495DB4EB11}"/>
          </ac:spMkLst>
        </pc:spChg>
      </pc:sldChg>
      <pc:sldChg chg="modSp mod addCm">
        <pc:chgData name="Natalie Apcar" userId="f7870745-a778-4d76-9a9e-8f0b4469d8fd" providerId="ADAL" clId="{38EBFB3E-6874-4FD4-9BA3-12C73FFFC487}" dt="2023-05-18T20:07:19.189" v="100" actId="1589"/>
        <pc:sldMkLst>
          <pc:docMk/>
          <pc:sldMk cId="360294915" sldId="345"/>
        </pc:sldMkLst>
        <pc:spChg chg="mod">
          <ac:chgData name="Natalie Apcar" userId="f7870745-a778-4d76-9a9e-8f0b4469d8fd" providerId="ADAL" clId="{38EBFB3E-6874-4FD4-9BA3-12C73FFFC487}" dt="2023-05-18T20:07:02.007" v="99" actId="1076"/>
          <ac:spMkLst>
            <pc:docMk/>
            <pc:sldMk cId="360294915" sldId="345"/>
            <ac:spMk id="12" creationId="{B14A29DD-7FCF-410D-9FFA-5D8462A7B535}"/>
          </ac:spMkLst>
        </pc:spChg>
        <pc:picChg chg="mod">
          <ac:chgData name="Natalie Apcar" userId="f7870745-a778-4d76-9a9e-8f0b4469d8fd" providerId="ADAL" clId="{38EBFB3E-6874-4FD4-9BA3-12C73FFFC487}" dt="2023-05-18T20:06:57.840" v="98" actId="14100"/>
          <ac:picMkLst>
            <pc:docMk/>
            <pc:sldMk cId="360294915" sldId="345"/>
            <ac:picMk id="6" creationId="{E31E07DE-E9FA-3E49-87C9-D18BC807DE53}"/>
          </ac:picMkLst>
        </pc:picChg>
      </pc:sldChg>
      <pc:sldChg chg="modSp mod addCm">
        <pc:chgData name="Natalie Apcar" userId="f7870745-a778-4d76-9a9e-8f0b4469d8fd" providerId="ADAL" clId="{38EBFB3E-6874-4FD4-9BA3-12C73FFFC487}" dt="2023-05-18T20:06:09.489" v="90" actId="1589"/>
        <pc:sldMkLst>
          <pc:docMk/>
          <pc:sldMk cId="984464773" sldId="346"/>
        </pc:sldMkLst>
        <pc:spChg chg="mod">
          <ac:chgData name="Natalie Apcar" userId="f7870745-a778-4d76-9a9e-8f0b4469d8fd" providerId="ADAL" clId="{38EBFB3E-6874-4FD4-9BA3-12C73FFFC487}" dt="2023-05-18T20:04:36.629" v="85" actId="15"/>
          <ac:spMkLst>
            <pc:docMk/>
            <pc:sldMk cId="984464773" sldId="346"/>
            <ac:spMk id="14" creationId="{365A6645-6488-4F69-A5B1-86495DB4EB11}"/>
          </ac:spMkLst>
        </pc:spChg>
      </pc:sldChg>
      <pc:sldChg chg="delSp modSp mod addCm modNotesTx">
        <pc:chgData name="Natalie Apcar" userId="f7870745-a778-4d76-9a9e-8f0b4469d8fd" providerId="ADAL" clId="{38EBFB3E-6874-4FD4-9BA3-12C73FFFC487}" dt="2023-05-18T20:10:01.683" v="110" actId="14100"/>
        <pc:sldMkLst>
          <pc:docMk/>
          <pc:sldMk cId="1695158381" sldId="350"/>
        </pc:sldMkLst>
        <pc:spChg chg="mod">
          <ac:chgData name="Natalie Apcar" userId="f7870745-a778-4d76-9a9e-8f0b4469d8fd" providerId="ADAL" clId="{38EBFB3E-6874-4FD4-9BA3-12C73FFFC487}" dt="2023-05-18T20:10:01.683" v="110" actId="14100"/>
          <ac:spMkLst>
            <pc:docMk/>
            <pc:sldMk cId="1695158381" sldId="350"/>
            <ac:spMk id="28" creationId="{6B72E052-BCD2-4ECF-8B90-D2A9416F84A9}"/>
          </ac:spMkLst>
        </pc:spChg>
        <pc:picChg chg="del">
          <ac:chgData name="Natalie Apcar" userId="f7870745-a778-4d76-9a9e-8f0b4469d8fd" providerId="ADAL" clId="{38EBFB3E-6874-4FD4-9BA3-12C73FFFC487}" dt="2023-05-18T20:09:58.737" v="109" actId="478"/>
          <ac:picMkLst>
            <pc:docMk/>
            <pc:sldMk cId="1695158381" sldId="350"/>
            <ac:picMk id="6" creationId="{6E6578BF-ADB4-214B-9051-DE3FA7020F46}"/>
          </ac:picMkLst>
        </pc:picChg>
      </pc:sldChg>
      <pc:sldChg chg="delSp modSp mod addCm modCm modNotesTx">
        <pc:chgData name="Natalie Apcar" userId="f7870745-a778-4d76-9a9e-8f0b4469d8fd" providerId="ADAL" clId="{38EBFB3E-6874-4FD4-9BA3-12C73FFFC487}" dt="2023-05-18T20:12:31.087" v="184" actId="20577"/>
        <pc:sldMkLst>
          <pc:docMk/>
          <pc:sldMk cId="238717140" sldId="353"/>
        </pc:sldMkLst>
        <pc:spChg chg="mod">
          <ac:chgData name="Natalie Apcar" userId="f7870745-a778-4d76-9a9e-8f0b4469d8fd" providerId="ADAL" clId="{38EBFB3E-6874-4FD4-9BA3-12C73FFFC487}" dt="2023-05-18T20:11:31.201" v="120" actId="14100"/>
          <ac:spMkLst>
            <pc:docMk/>
            <pc:sldMk cId="238717140" sldId="353"/>
            <ac:spMk id="28" creationId="{6B72E052-BCD2-4ECF-8B90-D2A9416F84A9}"/>
          </ac:spMkLst>
        </pc:spChg>
        <pc:picChg chg="del">
          <ac:chgData name="Natalie Apcar" userId="f7870745-a778-4d76-9a9e-8f0b4469d8fd" providerId="ADAL" clId="{38EBFB3E-6874-4FD4-9BA3-12C73FFFC487}" dt="2023-05-18T20:11:27.258" v="119" actId="478"/>
          <ac:picMkLst>
            <pc:docMk/>
            <pc:sldMk cId="238717140" sldId="353"/>
            <ac:picMk id="3" creationId="{D89BFA81-9F3A-8842-871A-F5D4FDDF4E65}"/>
          </ac:picMkLst>
        </pc:picChg>
      </pc:sldChg>
      <pc:sldChg chg="del">
        <pc:chgData name="Natalie Apcar" userId="f7870745-a778-4d76-9a9e-8f0b4469d8fd" providerId="ADAL" clId="{38EBFB3E-6874-4FD4-9BA3-12C73FFFC487}" dt="2023-05-18T20:03:43.301" v="84" actId="2696"/>
        <pc:sldMkLst>
          <pc:docMk/>
          <pc:sldMk cId="3214628050" sldId="354"/>
        </pc:sldMkLst>
      </pc:sldChg>
      <pc:sldChg chg="modSp mod">
        <pc:chgData name="Natalie Apcar" userId="f7870745-a778-4d76-9a9e-8f0b4469d8fd" providerId="ADAL" clId="{38EBFB3E-6874-4FD4-9BA3-12C73FFFC487}" dt="2023-05-18T20:06:32.110" v="94" actId="113"/>
        <pc:sldMkLst>
          <pc:docMk/>
          <pc:sldMk cId="2985998912" sldId="355"/>
        </pc:sldMkLst>
        <pc:spChg chg="mod">
          <ac:chgData name="Natalie Apcar" userId="f7870745-a778-4d76-9a9e-8f0b4469d8fd" providerId="ADAL" clId="{38EBFB3E-6874-4FD4-9BA3-12C73FFFC487}" dt="2023-05-18T20:06:32.110" v="94" actId="113"/>
          <ac:spMkLst>
            <pc:docMk/>
            <pc:sldMk cId="2985998912" sldId="355"/>
            <ac:spMk id="14" creationId="{365A6645-6488-4F69-A5B1-86495DB4EB11}"/>
          </ac:spMkLst>
        </pc:spChg>
      </pc:sldChg>
      <pc:sldChg chg="addSp delSp modSp new mod">
        <pc:chgData name="Natalie Apcar" userId="f7870745-a778-4d76-9a9e-8f0b4469d8fd" providerId="ADAL" clId="{38EBFB3E-6874-4FD4-9BA3-12C73FFFC487}" dt="2023-05-18T19:59:01.589" v="9" actId="962"/>
        <pc:sldMkLst>
          <pc:docMk/>
          <pc:sldMk cId="3256119766" sldId="356"/>
        </pc:sldMkLst>
        <pc:spChg chg="del">
          <ac:chgData name="Natalie Apcar" userId="f7870745-a778-4d76-9a9e-8f0b4469d8fd" providerId="ADAL" clId="{38EBFB3E-6874-4FD4-9BA3-12C73FFFC487}" dt="2023-05-18T19:58:59.601" v="7"/>
          <ac:spMkLst>
            <pc:docMk/>
            <pc:sldMk cId="3256119766" sldId="356"/>
            <ac:spMk id="3" creationId="{AD1229FF-EF21-2B61-D9A3-3BBB7011526E}"/>
          </ac:spMkLst>
        </pc:spChg>
        <pc:picChg chg="add mod">
          <ac:chgData name="Natalie Apcar" userId="f7870745-a778-4d76-9a9e-8f0b4469d8fd" providerId="ADAL" clId="{38EBFB3E-6874-4FD4-9BA3-12C73FFFC487}" dt="2023-05-18T19:59:01.589" v="9" actId="962"/>
          <ac:picMkLst>
            <pc:docMk/>
            <pc:sldMk cId="3256119766" sldId="356"/>
            <ac:picMk id="6" creationId="{CEEF3AFC-4341-9CB1-8D39-75B860315875}"/>
          </ac:picMkLst>
        </pc:picChg>
      </pc:sldChg>
      <pc:sldChg chg="add">
        <pc:chgData name="Natalie Apcar" userId="f7870745-a778-4d76-9a9e-8f0b4469d8fd" providerId="ADAL" clId="{38EBFB3E-6874-4FD4-9BA3-12C73FFFC487}" dt="2023-05-18T19:59:06.060" v="10" actId="2890"/>
        <pc:sldMkLst>
          <pc:docMk/>
          <pc:sldMk cId="1196604544" sldId="357"/>
        </pc:sldMkLst>
      </pc:sldChg>
    </pc:docChg>
  </pc:docChgLst>
  <pc:docChgLst>
    <pc:chgData name="Ados May" clId="Web-{346016FA-DA76-4DB9-863F-D78EC1356FFE}"/>
    <pc:docChg chg="">
      <pc:chgData name="Ados May" userId="" providerId="" clId="Web-{346016FA-DA76-4DB9-863F-D78EC1356FFE}" dt="2023-06-22T21:26:34.038" v="2"/>
      <pc:docMkLst>
        <pc:docMk/>
      </pc:docMkLst>
      <pc:sldChg chg="addCm">
        <pc:chgData name="Ados May" userId="" providerId="" clId="Web-{346016FA-DA76-4DB9-863F-D78EC1356FFE}" dt="2023-06-22T21:26:34.038" v="2"/>
        <pc:sldMkLst>
          <pc:docMk/>
          <pc:sldMk cId="3061834563" sldId="314"/>
        </pc:sldMkLst>
      </pc:sldChg>
      <pc:sldChg chg="addCm modCm">
        <pc:chgData name="Ados May" userId="" providerId="" clId="Web-{346016FA-DA76-4DB9-863F-D78EC1356FFE}" dt="2023-06-22T21:16:54.826" v="1"/>
        <pc:sldMkLst>
          <pc:docMk/>
          <pc:sldMk cId="2291483176" sldId="31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747926-5572-4FC6-8CE1-8C848A610A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2EFBDB1-E292-4309-AB24-14A30D8C8F2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55F86A-4155-4251-92CC-F904332697B7}" type="datetimeFigureOut">
              <a:rPr lang="en-US" smtClean="0"/>
              <a:t>6/28/23</a:t>
            </a:fld>
            <a:endParaRPr lang="en-US"/>
          </a:p>
        </p:txBody>
      </p:sp>
      <p:sp>
        <p:nvSpPr>
          <p:cNvPr id="4" name="Footer Placeholder 3">
            <a:extLst>
              <a:ext uri="{FF2B5EF4-FFF2-40B4-BE49-F238E27FC236}">
                <a16:creationId xmlns:a16="http://schemas.microsoft.com/office/drawing/2014/main" id="{2ADF2F69-651F-451B-9345-ACC4301D27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EDB0BD6-0215-4AC3-B46E-067D844F389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9438E0-CC75-4287-AE60-7728EA72D9D0}" type="slidenum">
              <a:rPr lang="en-US" smtClean="0"/>
              <a:t>‹#›</a:t>
            </a:fld>
            <a:endParaRPr lang="en-US"/>
          </a:p>
        </p:txBody>
      </p:sp>
    </p:spTree>
    <p:extLst>
      <p:ext uri="{BB962C8B-B14F-4D97-AF65-F5344CB8AC3E}">
        <p14:creationId xmlns:p14="http://schemas.microsoft.com/office/powerpoint/2010/main" val="796998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9BC7B-2D8E-4BB2-89C3-B564F599DAB4}" type="datetimeFigureOut">
              <a:rPr lang="en-US" smtClean="0"/>
              <a:t>6/28/23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9F06E-5C09-4463-ADDC-863B2CA6F140}" type="slidenum">
              <a:rPr lang="en-US" smtClean="0"/>
              <a:t>‹#›</a:t>
            </a:fld>
            <a:endParaRPr lang="en-US"/>
          </a:p>
        </p:txBody>
      </p:sp>
    </p:spTree>
    <p:extLst>
      <p:ext uri="{BB962C8B-B14F-4D97-AF65-F5344CB8AC3E}">
        <p14:creationId xmlns:p14="http://schemas.microsoft.com/office/powerpoint/2010/main" val="315845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phighimpactpractices.org/partnership-structur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Policies are often developed without adequate attention to the range of actions necessary to achieve the goals of the policy. When this happens, a policy remains a mere document. The actions necessary for policy success are collectively referred to in this brief as comprehensive policy development, implementation, and monitoring, or more succinctly as a comprehensive policy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1E1E1E"/>
                </a:solidFill>
                <a:latin typeface="Arial" panose="020B0604020202020204" pitchFamily="34" charset="0"/>
                <a:cs typeface="Arial" panose="020B0604020202020204" pitchFamily="34" charset="0"/>
              </a:rPr>
              <a:t>Photo credit: Images of Empowerment</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REVISED: 4/23</a:t>
            </a:r>
          </a:p>
        </p:txBody>
      </p:sp>
      <p:sp>
        <p:nvSpPr>
          <p:cNvPr id="4" name="Slide Number Placeholder 3"/>
          <p:cNvSpPr>
            <a:spLocks noGrp="1"/>
          </p:cNvSpPr>
          <p:nvPr>
            <p:ph type="sldNum" sz="quarter" idx="5"/>
          </p:nvPr>
        </p:nvSpPr>
        <p:spPr/>
        <p:txBody>
          <a:bodyPr/>
          <a:lstStyle/>
          <a:p>
            <a:fld id="{F519F06E-5C09-4463-ADDC-863B2CA6F140}" type="slidenum">
              <a:rPr lang="en-US" smtClean="0"/>
              <a:t>1</a:t>
            </a:fld>
            <a:endParaRPr lang="en-US"/>
          </a:p>
        </p:txBody>
      </p:sp>
    </p:spTree>
    <p:extLst>
      <p:ext uri="{BB962C8B-B14F-4D97-AF65-F5344CB8AC3E}">
        <p14:creationId xmlns:p14="http://schemas.microsoft.com/office/powerpoint/2010/main" val="2498793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Inattention to human rights and inequitable access to care can be addressed through comprehensive policy processes.</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Policies play an important role in </a:t>
            </a:r>
            <a:r>
              <a:rPr lang="en-US" sz="1200" b="1" i="0" kern="1200" dirty="0">
                <a:solidFill>
                  <a:schemeClr val="tx1"/>
                </a:solidFill>
                <a:effectLst/>
                <a:latin typeface="+mn-lt"/>
                <a:ea typeface="+mn-ea"/>
                <a:cs typeface="+mn-cs"/>
              </a:rPr>
              <a:t>ensuring equitable access and a rights-based approach to voluntary family planning for all people</a:t>
            </a:r>
            <a:r>
              <a:rPr lang="en-US" sz="1200" b="0" i="0" kern="1200" dirty="0">
                <a:solidFill>
                  <a:schemeClr val="tx1"/>
                </a:solidFill>
                <a:effectLst/>
                <a:latin typeface="+mn-lt"/>
                <a:ea typeface="+mn-ea"/>
                <a:cs typeface="+mn-cs"/>
              </a:rPr>
              <a:t>, especially those that have been historically underserved. </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Rights-based policies, when effectively implemented, support the obligations that governments make when ratifying international human rights treaties and </a:t>
            </a:r>
            <a:r>
              <a:rPr lang="en-US" sz="1200" b="1" i="0" kern="1200" dirty="0">
                <a:solidFill>
                  <a:schemeClr val="tx1"/>
                </a:solidFill>
                <a:effectLst/>
                <a:latin typeface="+mn-lt"/>
                <a:ea typeface="+mn-ea"/>
                <a:cs typeface="+mn-cs"/>
              </a:rPr>
              <a:t>articulate political commitment to ensuring rights and equity</a:t>
            </a:r>
            <a:r>
              <a:rPr lang="en-US" sz="1200" b="0" i="0" kern="1200" dirty="0">
                <a:solidFill>
                  <a:schemeClr val="tx1"/>
                </a:solidFill>
                <a:effectLst/>
                <a:latin typeface="+mn-lt"/>
                <a:ea typeface="+mn-ea"/>
                <a:cs typeface="+mn-cs"/>
              </a:rPr>
              <a:t>.</a:t>
            </a:r>
            <a:endParaRPr lang="en-US" sz="1200" dirty="0">
              <a:solidFill>
                <a:srgbClr val="000000"/>
              </a:solidFill>
              <a:latin typeface="Arial" panose="020B0604020202020204" pitchFamily="34" charset="0"/>
              <a:cs typeface="Arial" panose="020B0604020202020204" pitchFamily="34" charset="0"/>
            </a:endParaRP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Policy efforts that lack attention to the full range of actions within a comprehensive policy process are less likely to result in improvements in family planning outcomes.</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For example, a qualitative review of obstacles to advance women’s health in Mozambique found that “participants unanimously argued that women’s health is already sufficiently prioritized in national health policies and strategies (…); the problem, rather, is the implementation and execution of existing (…) policies and programs.”</a:t>
            </a:r>
            <a:endParaRPr lang="en-US" sz="1200" dirty="0">
              <a:solidFill>
                <a:srgbClr val="000000"/>
              </a:solidFill>
              <a:latin typeface="Arial" panose="020B0604020202020204" pitchFamily="34" charset="0"/>
              <a:cs typeface="Arial" panose="020B0604020202020204" pitchFamily="34" charset="0"/>
            </a:endParaRP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Evolving evidence and changing contexts can leave programs and services out-of-date.</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Use of a comprehensive policy process, including regular policy review and updates, can support safe, efficient, and quality services as new evidence, practices, and contraceptive methods emerge.</a:t>
            </a: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Despite ample evidence, proven best practices are not consistently scaled and sustained.</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Several studies describing the scale-up of new practices have highlighted the importance of comprehensive policy development, implementation, and monitoring.</a:t>
            </a:r>
            <a:endParaRPr lang="en-US" sz="1200" dirty="0">
              <a:solidFill>
                <a:srgbClr val="000000"/>
              </a:solidFill>
              <a:latin typeface="Arial" panose="020B0604020202020204" pitchFamily="34" charset="0"/>
              <a:cs typeface="Arial" panose="020B0604020202020204" pitchFamily="34" charset="0"/>
            </a:endParaRPr>
          </a:p>
          <a:p>
            <a:pPr marL="457200" lvl="1" indent="0">
              <a:spcAft>
                <a:spcPts val="2400"/>
              </a:spcAft>
              <a:buFont typeface="Arial" panose="020B0604020202020204" pitchFamily="34" charset="0"/>
              <a:buNone/>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10</a:t>
            </a:fld>
            <a:endParaRPr lang="en-US"/>
          </a:p>
        </p:txBody>
      </p:sp>
    </p:spTree>
    <p:extLst>
      <p:ext uri="{BB962C8B-B14F-4D97-AF65-F5344CB8AC3E}">
        <p14:creationId xmlns:p14="http://schemas.microsoft.com/office/powerpoint/2010/main" val="187372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Guinea has included </a:t>
            </a:r>
            <a:r>
              <a:rPr lang="en-US" sz="1200" dirty="0" err="1">
                <a:solidFill>
                  <a:srgbClr val="000000"/>
                </a:solidFill>
                <a:latin typeface="Arial" panose="020B0604020202020204" pitchFamily="34" charset="0"/>
                <a:cs typeface="Arial" panose="020B0604020202020204" pitchFamily="34" charset="0"/>
              </a:rPr>
              <a:t>postabortion</a:t>
            </a:r>
            <a:r>
              <a:rPr lang="en-US" sz="1200" dirty="0">
                <a:solidFill>
                  <a:srgbClr val="000000"/>
                </a:solidFill>
                <a:latin typeface="Arial" panose="020B0604020202020204" pitchFamily="34" charset="0"/>
                <a:cs typeface="Arial" panose="020B0604020202020204" pitchFamily="34" charset="0"/>
              </a:rPr>
              <a:t> care (PAC) (a proven HIP) within several policies and guidelines since it was piloted in 1998.</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A study with data collected in 2014 assessed provision of contraception as part of PAC services and found that more than 95% of PAC clients were counseled on family planning and 73% of clients voluntarily left the facility with a method. </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Based on stakeholder interviews, the study authors attribute these high rates of coverage and uptake to the comprehensive inclusion of the practice within national policies, standards, guidelines, and other tools; engagement of champions within and beyond the Ministry of Health to advocate for PAC and the financial resources to support PAC implementation; and roll-out of provider training on clinical PAC guidelines and standards.</a:t>
            </a:r>
          </a:p>
        </p:txBody>
      </p:sp>
      <p:sp>
        <p:nvSpPr>
          <p:cNvPr id="4" name="Slide Number Placeholder 3"/>
          <p:cNvSpPr>
            <a:spLocks noGrp="1"/>
          </p:cNvSpPr>
          <p:nvPr>
            <p:ph type="sldNum" sz="quarter" idx="5"/>
          </p:nvPr>
        </p:nvSpPr>
        <p:spPr/>
        <p:txBody>
          <a:bodyPr/>
          <a:lstStyle/>
          <a:p>
            <a:fld id="{F519F06E-5C09-4463-ADDC-863B2CA6F140}" type="slidenum">
              <a:rPr lang="en-US" smtClean="0"/>
              <a:t>11</a:t>
            </a:fld>
            <a:endParaRPr lang="en-US"/>
          </a:p>
        </p:txBody>
      </p:sp>
    </p:spTree>
    <p:extLst>
      <p:ext uri="{BB962C8B-B14F-4D97-AF65-F5344CB8AC3E}">
        <p14:creationId xmlns:p14="http://schemas.microsoft.com/office/powerpoint/2010/main" val="3983882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Guinea has included </a:t>
            </a:r>
            <a:r>
              <a:rPr lang="en-US" sz="1200" dirty="0" err="1">
                <a:solidFill>
                  <a:srgbClr val="000000"/>
                </a:solidFill>
                <a:latin typeface="Arial" panose="020B0604020202020204" pitchFamily="34" charset="0"/>
                <a:cs typeface="Arial" panose="020B0604020202020204" pitchFamily="34" charset="0"/>
              </a:rPr>
              <a:t>postabortion</a:t>
            </a:r>
            <a:r>
              <a:rPr lang="en-US" sz="1200" dirty="0">
                <a:solidFill>
                  <a:srgbClr val="000000"/>
                </a:solidFill>
                <a:latin typeface="Arial" panose="020B0604020202020204" pitchFamily="34" charset="0"/>
                <a:cs typeface="Arial" panose="020B0604020202020204" pitchFamily="34" charset="0"/>
              </a:rPr>
              <a:t> care (PAC) (a proven HIP) within several policies and guidelines since it was piloted in 1998.</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A study with data collected in 2014 assessed provision of contraception as part of PAC services and found that more than 95% of PAC clients were counseled on family planning and 73% of clients voluntarily left the facility with a method. </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Based on stakeholder interviews, the study authors attribute these high rates of coverage and uptake to the comprehensive inclusion of the practice within national policies, standards, guidelines, and other tools; engagement of champions within and beyond the Ministry of Health to advocate for PAC and the financial resources to support PAC implementation; and roll-out of provider training on clinical PAC guidelines and standards.</a:t>
            </a:r>
          </a:p>
        </p:txBody>
      </p:sp>
      <p:sp>
        <p:nvSpPr>
          <p:cNvPr id="4" name="Slide Number Placeholder 3"/>
          <p:cNvSpPr>
            <a:spLocks noGrp="1"/>
          </p:cNvSpPr>
          <p:nvPr>
            <p:ph type="sldNum" sz="quarter" idx="5"/>
          </p:nvPr>
        </p:nvSpPr>
        <p:spPr/>
        <p:txBody>
          <a:bodyPr/>
          <a:lstStyle/>
          <a:p>
            <a:fld id="{F519F06E-5C09-4463-ADDC-863B2CA6F140}" type="slidenum">
              <a:rPr lang="en-US" smtClean="0"/>
              <a:t>12</a:t>
            </a:fld>
            <a:endParaRPr lang="en-US"/>
          </a:p>
        </p:txBody>
      </p:sp>
    </p:spTree>
    <p:extLst>
      <p:ext uri="{BB962C8B-B14F-4D97-AF65-F5344CB8AC3E}">
        <p14:creationId xmlns:p14="http://schemas.microsoft.com/office/powerpoint/2010/main" val="3238719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13</a:t>
            </a:fld>
            <a:endParaRPr lang="en-US"/>
          </a:p>
        </p:txBody>
      </p:sp>
    </p:spTree>
    <p:extLst>
      <p:ext uri="{BB962C8B-B14F-4D97-AF65-F5344CB8AC3E}">
        <p14:creationId xmlns:p14="http://schemas.microsoft.com/office/powerpoint/2010/main" val="3246314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14</a:t>
            </a:fld>
            <a:endParaRPr lang="en-US"/>
          </a:p>
        </p:txBody>
      </p:sp>
    </p:spTree>
    <p:extLst>
      <p:ext uri="{BB962C8B-B14F-4D97-AF65-F5344CB8AC3E}">
        <p14:creationId xmlns:p14="http://schemas.microsoft.com/office/powerpoint/2010/main" val="1331480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 have put together a collection of </a:t>
            </a:r>
            <a:r>
              <a:rPr lang="en-US" b="0" dirty="0">
                <a:latin typeface="Arial" panose="020B0604020202020204" pitchFamily="34" charset="0"/>
                <a:cs typeface="Arial" panose="020B0604020202020204" pitchFamily="34" charset="0"/>
              </a:rPr>
              <a:t>implementation tips for Comprehensive Policy Processes, </a:t>
            </a:r>
            <a:r>
              <a:rPr lang="en-US" dirty="0">
                <a:latin typeface="Arial" panose="020B0604020202020204" pitchFamily="34" charset="0"/>
                <a:cs typeface="Arial" panose="020B0604020202020204" pitchFamily="34" charset="0"/>
              </a:rPr>
              <a:t>in case you have additional time in your meeting. Further information about these tips can be found in the HIP brief.</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References from the literature on this HIP can be found here (copy and paste this link into your web </a:t>
            </a:r>
            <a:r>
              <a:rPr lang="en-US" sz="1200" u="sng" kern="1200" dirty="0">
                <a:solidFill>
                  <a:schemeClr val="tx1"/>
                </a:solidFill>
                <a:effectLst/>
                <a:latin typeface="+mn-lt"/>
                <a:ea typeface="+mn-ea"/>
                <a:cs typeface="+mn-cs"/>
              </a:rPr>
              <a:t>browser): https://</a:t>
            </a:r>
            <a:r>
              <a:rPr lang="en-US" sz="1200" u="sng" kern="1200" dirty="0" err="1">
                <a:solidFill>
                  <a:schemeClr val="tx1"/>
                </a:solidFill>
                <a:effectLst/>
                <a:latin typeface="+mn-lt"/>
                <a:ea typeface="+mn-ea"/>
                <a:cs typeface="+mn-cs"/>
              </a:rPr>
              <a:t>www.fphighimpactpractices.org</a:t>
            </a:r>
            <a:r>
              <a:rPr lang="en-US" sz="1200" u="sng" kern="1200" dirty="0">
                <a:solidFill>
                  <a:schemeClr val="tx1"/>
                </a:solidFill>
                <a:effectLst/>
                <a:latin typeface="+mn-lt"/>
                <a:ea typeface="+mn-ea"/>
                <a:cs typeface="+mn-cs"/>
              </a:rPr>
              <a:t>/briefs/policy/</a:t>
            </a:r>
          </a:p>
        </p:txBody>
      </p:sp>
      <p:sp>
        <p:nvSpPr>
          <p:cNvPr id="4" name="Slide Number Placeholder 3"/>
          <p:cNvSpPr>
            <a:spLocks noGrp="1"/>
          </p:cNvSpPr>
          <p:nvPr>
            <p:ph type="sldNum" sz="quarter" idx="5"/>
          </p:nvPr>
        </p:nvSpPr>
        <p:spPr/>
        <p:txBody>
          <a:bodyPr/>
          <a:lstStyle/>
          <a:p>
            <a:fld id="{F519F06E-5C09-4463-ADDC-863B2CA6F140}" type="slidenum">
              <a:rPr lang="en-US" smtClean="0"/>
              <a:t>15</a:t>
            </a:fld>
            <a:endParaRPr lang="en-US"/>
          </a:p>
        </p:txBody>
      </p:sp>
    </p:spTree>
    <p:extLst>
      <p:ext uri="{BB962C8B-B14F-4D97-AF65-F5344CB8AC3E}">
        <p14:creationId xmlns:p14="http://schemas.microsoft.com/office/powerpoint/2010/main" val="3795354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Across all stages of a comprehensive policy process:</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Create inclusive dialogues that address concerns and prevent resistance. </a:t>
            </a:r>
          </a:p>
          <a:p>
            <a:pPr marL="1085850" lvl="2"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Resistance to a policy can be a barrier to the success of the policy.</a:t>
            </a:r>
            <a:endParaRPr lang="en-US" sz="1200" dirty="0">
              <a:solidFill>
                <a:srgbClr val="000000"/>
              </a:solidFill>
              <a:latin typeface="Arial" panose="020B0604020202020204" pitchFamily="34" charset="0"/>
              <a:cs typeface="Arial" panose="020B0604020202020204" pitchFamily="34" charset="0"/>
            </a:endParaRP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Build and sustain active coalitions to support the policy process.</a:t>
            </a:r>
          </a:p>
          <a:p>
            <a:pPr marL="1085850" lvl="2"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Collaborative partnerships that build on the relative strengths of a range of stakeholders can facilitate policy implementation.</a:t>
            </a:r>
            <a:endParaRPr lang="en-US" sz="1200" dirty="0">
              <a:solidFill>
                <a:srgbClr val="000000"/>
              </a:solidFill>
              <a:latin typeface="Arial" panose="020B0604020202020204" pitchFamily="34" charset="0"/>
              <a:cs typeface="Arial" panose="020B0604020202020204" pitchFamily="34" charset="0"/>
            </a:endParaRP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Establish political will and commitment.</a:t>
            </a:r>
          </a:p>
          <a:p>
            <a:pPr marL="1085850" lvl="2"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Ownership of a policy has been cited as a key determinant of policy outcomes.</a:t>
            </a:r>
            <a:endParaRPr lang="en-US" sz="1200" b="0" i="0" kern="1200" baseline="30000" dirty="0">
              <a:solidFill>
                <a:schemeClr val="tx1"/>
              </a:solidFill>
              <a:effectLst/>
              <a:latin typeface="+mn-lt"/>
              <a:ea typeface="+mn-ea"/>
              <a:cs typeface="+mn-cs"/>
            </a:endParaRPr>
          </a:p>
          <a:p>
            <a:pPr marL="1085850" lvl="2"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Identifying and asking champions to lead aspects of the comprehensive policy process can help build ownership and commitment. </a:t>
            </a:r>
            <a:r>
              <a:rPr lang="en-US" b="0" i="0" dirty="0">
                <a:solidFill>
                  <a:srgbClr val="3E3F42"/>
                </a:solidFill>
                <a:effectLst/>
                <a:latin typeface="Open Sans" panose="020B0606030504020204" pitchFamily="34" charset="0"/>
              </a:rPr>
              <a:t>See also the HIP brief on Galvanizing Political Commitment. (</a:t>
            </a:r>
            <a:r>
              <a:rPr lang="en-US" b="0" i="0" u="sng" dirty="0">
                <a:solidFill>
                  <a:srgbClr val="3E3F42"/>
                </a:solidFill>
                <a:effectLst/>
                <a:latin typeface="Open Sans" panose="020B0606030504020204" pitchFamily="34" charset="0"/>
              </a:rPr>
              <a:t>https://www.fphighimpactpractices.org/briefs/galvanizing-commitment/)</a:t>
            </a:r>
            <a:endParaRPr lang="en-US" sz="1200" u="sng" dirty="0">
              <a:solidFill>
                <a:srgbClr val="000000"/>
              </a:solidFill>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For more information about Comprehensive Policy Processes, please copy and paste this link into your web browser to visit the HIP Brief: </a:t>
            </a:r>
            <a:r>
              <a:rPr lang="en-US" sz="1200" u="sng"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https://</a:t>
            </a:r>
            <a:r>
              <a:rPr lang="en-US" sz="1200" u="sng"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www.fphighimpactpractices.org</a:t>
            </a:r>
            <a:r>
              <a:rPr lang="en-US" sz="1200" u="sng"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/briefs/policy/</a:t>
            </a:r>
            <a:endParaRPr lang="en-US" sz="12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16</a:t>
            </a:fld>
            <a:endParaRPr lang="en-US"/>
          </a:p>
        </p:txBody>
      </p:sp>
    </p:spTree>
    <p:extLst>
      <p:ext uri="{BB962C8B-B14F-4D97-AF65-F5344CB8AC3E}">
        <p14:creationId xmlns:p14="http://schemas.microsoft.com/office/powerpoint/2010/main" val="2784212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During policy development:</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Consider the policy environment and how it may be continually evolving.</a:t>
            </a:r>
          </a:p>
          <a:p>
            <a:pPr marL="1085850" lvl="2"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When engaging in a policy change process, advocates should learn how policy decisions are made, what approvals will be needed, and what the timeline might be.</a:t>
            </a:r>
            <a:endParaRPr lang="en-US" sz="1200" dirty="0">
              <a:solidFill>
                <a:srgbClr val="000000"/>
              </a:solidFill>
              <a:latin typeface="Arial" panose="020B0604020202020204" pitchFamily="34" charset="0"/>
              <a:cs typeface="Arial" panose="020B0604020202020204" pitchFamily="34" charset="0"/>
            </a:endParaRP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Design policies with implementation and monitoring in mind.</a:t>
            </a:r>
          </a:p>
          <a:p>
            <a:pPr marL="1085850" lvl="2"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Policies should address the root causes of agreed-upon problems; be realistic in relation to available resources; and be explicit about roles and expectations. </a:t>
            </a:r>
          </a:p>
          <a:p>
            <a:pPr marL="1085850" lvl="2"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If a new practice or program is included in the policy, it should be evidence-based, feasible at scale, and tailored to the context. </a:t>
            </a:r>
            <a:r>
              <a:rPr lang="en-US" b="0" i="0" dirty="0">
                <a:solidFill>
                  <a:srgbClr val="3E3F42"/>
                </a:solidFill>
                <a:effectLst/>
                <a:latin typeface="Open Sans" panose="020B0606030504020204" pitchFamily="34" charset="0"/>
              </a:rPr>
              <a:t>See also the HIP Strategic Planning Guide on Creating Equitable Access to High-Quality Family Planning </a:t>
            </a:r>
            <a:r>
              <a:rPr lang="en-US" b="0" i="0" dirty="0">
                <a:solidFill>
                  <a:srgbClr val="008EAD"/>
                </a:solidFill>
                <a:effectLst/>
                <a:latin typeface="Open Sans" panose="020B0606030504020204" pitchFamily="34" charset="0"/>
              </a:rPr>
              <a:t>(</a:t>
            </a:r>
            <a:r>
              <a:rPr lang="en-US" b="0" i="0" u="sng" dirty="0">
                <a:solidFill>
                  <a:srgbClr val="008EAD"/>
                </a:solidFill>
                <a:effectLst/>
                <a:latin typeface="Open Sans" panose="020B0606030504020204" pitchFamily="34" charset="0"/>
              </a:rPr>
              <a:t>https://www.fphighimpactpractices.org/guides/creating-equitable-access-to-high-quality-family-planning-information-and-services/</a:t>
            </a:r>
            <a:r>
              <a:rPr lang="en-US" b="0" i="0" dirty="0">
                <a:solidFill>
                  <a:srgbClr val="008EAD"/>
                </a:solidFill>
                <a:effectLst/>
                <a:latin typeface="Open Sans" panose="020B0606030504020204" pitchFamily="34" charset="0"/>
              </a:rPr>
              <a:t>)</a:t>
            </a:r>
            <a:r>
              <a:rPr lang="en-US" b="0" i="0" dirty="0">
                <a:solidFill>
                  <a:srgbClr val="3E3F42"/>
                </a:solidFill>
                <a:effectLst/>
                <a:latin typeface="Open Sans" panose="020B0606030504020204" pitchFamily="34" charset="0"/>
              </a:rPr>
              <a:t>. </a:t>
            </a:r>
            <a:endParaRPr lang="en-US" sz="1200" dirty="0">
              <a:solidFill>
                <a:srgbClr val="000000"/>
              </a:solidFill>
              <a:latin typeface="Arial" panose="020B0604020202020204" pitchFamily="34" charset="0"/>
              <a:cs typeface="Arial" panose="020B0604020202020204" pitchFamily="34" charset="0"/>
            </a:endParaRP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Plan for both regular updates and unanticipated changes to the policy.</a:t>
            </a:r>
          </a:p>
          <a:p>
            <a:pPr marL="1085850" lvl="2"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A comprehensive policy process includes a timeline and plan to regularly review the policy against monitoring data and emerging evidence and changing context, as well as to make updates as needed. </a:t>
            </a:r>
            <a:endParaRPr lang="en-US" sz="1200" dirty="0">
              <a:solidFill>
                <a:srgbClr val="000000"/>
              </a:solidFill>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For more information about Comprehensive Policy Processes, please copy and paste this link into your web browser to visit the HIP Brief: </a:t>
            </a:r>
            <a:r>
              <a:rPr lang="en-US" sz="1200" u="sng"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https://</a:t>
            </a:r>
            <a:r>
              <a:rPr lang="en-US" sz="1200" u="sng"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www.fphighimpactpractices.org</a:t>
            </a:r>
            <a:r>
              <a:rPr lang="en-US" sz="1200" u="sng"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/briefs/policy/</a:t>
            </a:r>
            <a:endParaRPr lang="en-US" sz="12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17</a:t>
            </a:fld>
            <a:endParaRPr lang="en-US"/>
          </a:p>
        </p:txBody>
      </p:sp>
    </p:spTree>
    <p:extLst>
      <p:ext uri="{BB962C8B-B14F-4D97-AF65-F5344CB8AC3E}">
        <p14:creationId xmlns:p14="http://schemas.microsoft.com/office/powerpoint/2010/main" val="3403467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During policy implementation:</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Consider the extent to which policy implementation should be centralized.</a:t>
            </a:r>
          </a:p>
          <a:p>
            <a:pPr marL="1085850" lvl="2"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Policies that are implemented in a top-down manner are often specific directives, while bottom-up policy approaches are often more complex and expansive, such as primary health care policies.</a:t>
            </a:r>
            <a:endParaRPr lang="en-US" sz="1200" b="0" i="0" kern="1200" baseline="30000" dirty="0">
              <a:solidFill>
                <a:schemeClr val="tx1"/>
              </a:solidFill>
              <a:effectLst/>
              <a:latin typeface="+mn-lt"/>
              <a:ea typeface="+mn-ea"/>
              <a:cs typeface="+mn-cs"/>
            </a:endParaRPr>
          </a:p>
          <a:p>
            <a:pPr marL="1085850" lvl="2"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The amount of ambiguity in the policy and level of contention elicited by the policy, as well as the extent to which decision-making powers have been devolved to subnational units, should be considered in determining whether policy implementation should be top-down and/or bottom-up.</a:t>
            </a:r>
            <a:endParaRPr lang="en-US" sz="1200" dirty="0">
              <a:solidFill>
                <a:srgbClr val="000000"/>
              </a:solidFill>
              <a:latin typeface="Arial" panose="020B0604020202020204" pitchFamily="34" charset="0"/>
              <a:cs typeface="Arial" panose="020B0604020202020204" pitchFamily="34" charset="0"/>
            </a:endParaRP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Harmonize policies and systems across levels and domains.</a:t>
            </a:r>
          </a:p>
          <a:p>
            <a:pPr marL="1085850" lvl="2"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As a policy is being developed and monitored, mapping of other relevant policies, systems, and tools should be done to determine if the policy is in alignment and if not, where changes will need to be made.</a:t>
            </a:r>
            <a:endParaRPr lang="en-US" sz="1200" dirty="0">
              <a:solidFill>
                <a:srgbClr val="000000"/>
              </a:solidFill>
              <a:latin typeface="Arial" panose="020B0604020202020204" pitchFamily="34" charset="0"/>
              <a:cs typeface="Arial" panose="020B0604020202020204" pitchFamily="34" charset="0"/>
            </a:endParaRP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Reflect resource needs and realities and develop strategies to act on them.</a:t>
            </a:r>
          </a:p>
          <a:p>
            <a:pPr marL="1085850" lvl="2"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The lack of financial resources is a common reason why policies are not implemented or do not meet their goals.</a:t>
            </a:r>
          </a:p>
          <a:p>
            <a:pPr marL="1085850" lvl="2"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A costing exercise should be done during the policy development stage, and reviewed during implementation and monitoring, to confirm that policies have realistic budget estimates.</a:t>
            </a:r>
            <a:endParaRPr lang="en-US" sz="1200" dirty="0">
              <a:solidFill>
                <a:srgbClr val="000000"/>
              </a:solidFill>
              <a:latin typeface="Arial" panose="020B0604020202020204" pitchFamily="34" charset="0"/>
              <a:cs typeface="Arial" panose="020B0604020202020204" pitchFamily="34" charset="0"/>
            </a:endParaRP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Disseminate policies widely, through all levels of the health system and to stakeholders.</a:t>
            </a:r>
          </a:p>
          <a:p>
            <a:pPr marL="1085850" lvl="2"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Frontline implementers must be aware of policies, have access to them in the appropriate language(s), and have support to follow them.</a:t>
            </a:r>
          </a:p>
          <a:p>
            <a:pPr marL="1085850" lvl="2"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In addition, policy information disseminated to the media and civil society organizations can create awareness at the community level, which is essential to social accountability for policy implementation. </a:t>
            </a:r>
            <a:endParaRPr lang="en-US" sz="1200" dirty="0">
              <a:solidFill>
                <a:srgbClr val="000000"/>
              </a:solidFill>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For more information about Comprehensive Policy Processes, please copy and paste this link into your web browser to visit the HIP Brief: </a:t>
            </a:r>
            <a:r>
              <a:rPr lang="en-US" sz="1200" u="sng"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https://</a:t>
            </a:r>
            <a:r>
              <a:rPr lang="en-US" sz="1200" u="sng"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www.fphighimpactpractices.org</a:t>
            </a:r>
            <a:r>
              <a:rPr lang="en-US" sz="1200" u="sng"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/briefs/policy/</a:t>
            </a:r>
            <a:endParaRPr lang="en-US" sz="12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18</a:t>
            </a:fld>
            <a:endParaRPr lang="en-US"/>
          </a:p>
        </p:txBody>
      </p:sp>
    </p:spTree>
    <p:extLst>
      <p:ext uri="{BB962C8B-B14F-4D97-AF65-F5344CB8AC3E}">
        <p14:creationId xmlns:p14="http://schemas.microsoft.com/office/powerpoint/2010/main" val="3497098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During policy monitoring:</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Strengthen monitoring and evaluation of the policy and its implementation.</a:t>
            </a:r>
          </a:p>
          <a:p>
            <a:pPr marL="1085850" lvl="2"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Policy monitoring should assess implementation milestones across the health systems and scan for operational barriers and areas in which policy implementation may be stalled. </a:t>
            </a:r>
            <a:r>
              <a:rPr lang="en-US" b="0" i="0" dirty="0">
                <a:solidFill>
                  <a:srgbClr val="3E3F42"/>
                </a:solidFill>
                <a:effectLst/>
                <a:latin typeface="Open Sans" panose="020B0606030504020204" pitchFamily="34" charset="0"/>
              </a:rPr>
              <a:t>A list of illustrative indicators for assessing policy efforts to support family planning programs can be found in the 2013 HIP Policy Brief (</a:t>
            </a:r>
            <a:r>
              <a:rPr lang="en-US" b="0" i="0" u="sng" dirty="0">
                <a:solidFill>
                  <a:srgbClr val="3E3F42"/>
                </a:solidFill>
                <a:effectLst/>
                <a:latin typeface="Open Sans" panose="020B0606030504020204" pitchFamily="34" charset="0"/>
              </a:rPr>
              <a:t>https://www.fphighimpactpractices.org/previous-brief-versions</a:t>
            </a:r>
            <a:r>
              <a:rPr lang="en-US" b="0" i="0" dirty="0">
                <a:solidFill>
                  <a:srgbClr val="3E3F42"/>
                </a:solidFill>
                <a:effectLst/>
                <a:latin typeface="Open Sans" panose="020B0606030504020204" pitchFamily="34" charset="0"/>
              </a:rPr>
              <a:t>). </a:t>
            </a:r>
            <a:endParaRPr lang="en-US" sz="1200" dirty="0">
              <a:solidFill>
                <a:srgbClr val="000000"/>
              </a:solidFill>
              <a:latin typeface="Arial" panose="020B0604020202020204" pitchFamily="34" charset="0"/>
              <a:cs typeface="Arial" panose="020B0604020202020204" pitchFamily="34" charset="0"/>
            </a:endParaRP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Strengthen accountability mechanisms.</a:t>
            </a:r>
          </a:p>
          <a:p>
            <a:pPr marL="1085850" marR="0" lvl="2"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Accountability mechanisms support transparent communication between community members and health system actors, including policy makers. More information </a:t>
            </a:r>
            <a:r>
              <a:rPr lang="en-US" b="0" i="0" dirty="0">
                <a:solidFill>
                  <a:srgbClr val="3E3F42"/>
                </a:solidFill>
                <a:effectLst/>
                <a:latin typeface="Open Sans" panose="020B0606030504020204" pitchFamily="34" charset="0"/>
              </a:rPr>
              <a:t>can be found in the 2013 HIP Policy Brief (</a:t>
            </a:r>
            <a:r>
              <a:rPr lang="en-US" b="0" i="0" u="sng" dirty="0">
                <a:solidFill>
                  <a:srgbClr val="3E3F42"/>
                </a:solidFill>
                <a:effectLst/>
                <a:latin typeface="Open Sans" panose="020B0606030504020204" pitchFamily="34" charset="0"/>
              </a:rPr>
              <a:t>https://www.fphighimpactpractices.org/previous-brief-versions</a:t>
            </a:r>
            <a:r>
              <a:rPr lang="en-US" b="0" i="0" dirty="0">
                <a:solidFill>
                  <a:srgbClr val="3E3F42"/>
                </a:solidFill>
                <a:effectLst/>
                <a:latin typeface="Open Sans" panose="020B0606030504020204" pitchFamily="34" charset="0"/>
              </a:rPr>
              <a:t>). </a:t>
            </a:r>
            <a:endParaRPr lang="en-US" sz="1200" dirty="0">
              <a:solidFill>
                <a:srgbClr val="000000"/>
              </a:solidFill>
              <a:latin typeface="Arial" panose="020B0604020202020204" pitchFamily="34" charset="0"/>
              <a:cs typeface="Arial" panose="020B0604020202020204" pitchFamily="34" charset="0"/>
            </a:endParaRPr>
          </a:p>
          <a:p>
            <a:pPr marL="1085850" lvl="2" indent="-171450">
              <a:spcAft>
                <a:spcPts val="2400"/>
              </a:spcAft>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For more information about Comprehensive Policy Processes, please copy and paste this link into your web browser to visit the HIP Brief: </a:t>
            </a:r>
            <a:r>
              <a:rPr lang="en-US" sz="1200" u="sng"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https://</a:t>
            </a:r>
            <a:r>
              <a:rPr lang="en-US" sz="1200" u="sng"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www.fphighimpactpractices.org</a:t>
            </a:r>
            <a:r>
              <a:rPr lang="en-US" sz="1200" u="sng"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/briefs/policy/</a:t>
            </a:r>
            <a:endParaRPr lang="en-US" sz="12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19</a:t>
            </a:fld>
            <a:endParaRPr lang="en-US"/>
          </a:p>
        </p:txBody>
      </p:sp>
    </p:spTree>
    <p:extLst>
      <p:ext uri="{BB962C8B-B14F-4D97-AF65-F5344CB8AC3E}">
        <p14:creationId xmlns:p14="http://schemas.microsoft.com/office/powerpoint/2010/main" val="3730307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Thank you for using this slide deck! This is a product derived from the HIP brief to assist you in presenting to a variety of audiences. Instructions and additional resources are included in the notes of each slide for your convenience. There is a wealth of information and resources in the “Notes” section of each slide.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presentation is divided in three parts: an Introduction to the High Impact Practices (HIPs) in Family Planning, Comprehensive Policy Processes, and Extra Slides.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logo for your organization or ministry may be added to these slides. The web addresses provided in the “Notes” section of each slide can be copied and pasted into your web browser.</a:t>
            </a:r>
          </a:p>
        </p:txBody>
      </p:sp>
      <p:sp>
        <p:nvSpPr>
          <p:cNvPr id="4" name="Slide Number Placeholder 3"/>
          <p:cNvSpPr>
            <a:spLocks noGrp="1"/>
          </p:cNvSpPr>
          <p:nvPr>
            <p:ph type="sldNum" sz="quarter" idx="5"/>
          </p:nvPr>
        </p:nvSpPr>
        <p:spPr/>
        <p:txBody>
          <a:bodyPr/>
          <a:lstStyle/>
          <a:p>
            <a:fld id="{F519F06E-5C09-4463-ADDC-863B2CA6F140}" type="slidenum">
              <a:rPr lang="en-US" smtClean="0"/>
              <a:t>2</a:t>
            </a:fld>
            <a:endParaRPr lang="en-US"/>
          </a:p>
        </p:txBody>
      </p:sp>
    </p:spTree>
    <p:extLst>
      <p:ext uri="{BB962C8B-B14F-4D97-AF65-F5344CB8AC3E}">
        <p14:creationId xmlns:p14="http://schemas.microsoft.com/office/powerpoint/2010/main" val="259503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baseline="0" dirty="0">
                <a:solidFill>
                  <a:srgbClr val="1E1E1E"/>
                </a:solidFill>
                <a:latin typeface="Arial" panose="020B0604020202020204" pitchFamily="34" charset="0"/>
                <a:cs typeface="Arial" panose="020B0604020202020204" pitchFamily="34" charset="0"/>
              </a:rPr>
              <a:t>These research questions, reviewed by the HIP technical advisory group, reflect the prioritized gaps in the evidence base specific to the topics reviewed in this brief and focus on the HIP criteria. </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20</a:t>
            </a:fld>
            <a:endParaRPr lang="en-US"/>
          </a:p>
        </p:txBody>
      </p:sp>
    </p:spTree>
    <p:extLst>
      <p:ext uri="{BB962C8B-B14F-4D97-AF65-F5344CB8AC3E}">
        <p14:creationId xmlns:p14="http://schemas.microsoft.com/office/powerpoint/2010/main" val="1875503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1" u="none" strike="noStrike" baseline="0" dirty="0">
                <a:solidFill>
                  <a:srgbClr val="211D1E"/>
                </a:solidFill>
                <a:latin typeface="Arial" panose="020B0604020202020204" pitchFamily="34" charset="0"/>
                <a:cs typeface="Arial" panose="020B0604020202020204" pitchFamily="34" charset="0"/>
              </a:rPr>
              <a:t>Sexual and Reproductive Health and Rights Policy Portal. </a:t>
            </a:r>
            <a:r>
              <a:rPr lang="en-US" sz="1200" b="0" i="0" u="none" strike="noStrike" baseline="0" dirty="0">
                <a:solidFill>
                  <a:srgbClr val="211D1E"/>
                </a:solidFill>
                <a:latin typeface="Arial" panose="020B0604020202020204" pitchFamily="34" charset="0"/>
                <a:cs typeface="Arial" panose="020B0604020202020204" pitchFamily="34" charset="0"/>
              </a:rPr>
              <a:t>Available from: </a:t>
            </a:r>
            <a:r>
              <a:rPr lang="en-US" sz="1200" b="0" i="0" u="sng" strike="noStrike" baseline="0" dirty="0">
                <a:solidFill>
                  <a:srgbClr val="211D1E"/>
                </a:solidFill>
                <a:latin typeface="Arial" panose="020B0604020202020204" pitchFamily="34" charset="0"/>
                <a:cs typeface="Arial" panose="020B0604020202020204" pitchFamily="34" charset="0"/>
              </a:rPr>
              <a:t>https://</a:t>
            </a:r>
            <a:r>
              <a:rPr lang="en-US" sz="1200" b="0" i="0" u="sng" strike="noStrike" baseline="0" dirty="0" err="1">
                <a:solidFill>
                  <a:srgbClr val="211D1E"/>
                </a:solidFill>
                <a:latin typeface="Arial" panose="020B0604020202020204" pitchFamily="34" charset="0"/>
                <a:cs typeface="Arial" panose="020B0604020202020204" pitchFamily="34" charset="0"/>
              </a:rPr>
              <a:t>platform.who.int</a:t>
            </a:r>
            <a:r>
              <a:rPr lang="en-US" sz="1200" b="0" i="0" u="sng" strike="noStrike" baseline="0" dirty="0">
                <a:solidFill>
                  <a:srgbClr val="211D1E"/>
                </a:solidFill>
                <a:latin typeface="Arial" panose="020B0604020202020204" pitchFamily="34" charset="0"/>
                <a:cs typeface="Arial" panose="020B0604020202020204" pitchFamily="34" charset="0"/>
              </a:rPr>
              <a:t>/data/sexual-and-reproductive-health-and-rights</a:t>
            </a:r>
          </a:p>
          <a:p>
            <a:pPr algn="l"/>
            <a:endParaRPr lang="en-US" sz="1200" b="0" i="0" u="none" strike="noStrike" baseline="0" dirty="0">
              <a:solidFill>
                <a:srgbClr val="0D55A7"/>
              </a:solidFill>
              <a:latin typeface="Arial" panose="020B0604020202020204" pitchFamily="34" charset="0"/>
              <a:cs typeface="Arial" panose="020B0604020202020204" pitchFamily="34" charset="0"/>
            </a:endParaRPr>
          </a:p>
          <a:p>
            <a:r>
              <a:rPr lang="en-US" sz="1200" b="1" i="1" u="none" strike="noStrike" baseline="0" dirty="0">
                <a:solidFill>
                  <a:srgbClr val="211D1E"/>
                </a:solidFill>
                <a:latin typeface="Arial" panose="020B0604020202020204" pitchFamily="34" charset="0"/>
                <a:cs typeface="Arial" panose="020B0604020202020204" pitchFamily="34" charset="0"/>
              </a:rPr>
              <a:t>From Capital to Clinic: A Resource for Effective Advocacy for Policy Implementation. </a:t>
            </a:r>
            <a:r>
              <a:rPr lang="en-US" sz="1200" b="0" i="0" u="none" strike="noStrike" baseline="0" dirty="0">
                <a:solidFill>
                  <a:srgbClr val="211D1E"/>
                </a:solidFill>
                <a:latin typeface="Arial" panose="020B0604020202020204" pitchFamily="34" charset="0"/>
                <a:cs typeface="Arial" panose="020B0604020202020204" pitchFamily="34" charset="0"/>
              </a:rPr>
              <a:t>Available from: </a:t>
            </a:r>
            <a:r>
              <a:rPr lang="en-US" sz="1200" b="0" i="0" u="sng" strike="noStrike" baseline="0" dirty="0">
                <a:solidFill>
                  <a:srgbClr val="211D1E"/>
                </a:solidFill>
                <a:latin typeface="Arial" panose="020B0604020202020204" pitchFamily="34" charset="0"/>
                <a:cs typeface="Arial" panose="020B0604020202020204" pitchFamily="34" charset="0"/>
              </a:rPr>
              <a:t>https://</a:t>
            </a:r>
            <a:r>
              <a:rPr lang="en-US" sz="1200" b="0" i="0" u="sng" strike="noStrike" baseline="0" dirty="0" err="1">
                <a:solidFill>
                  <a:srgbClr val="211D1E"/>
                </a:solidFill>
                <a:latin typeface="Arial" panose="020B0604020202020204" pitchFamily="34" charset="0"/>
                <a:cs typeface="Arial" panose="020B0604020202020204" pitchFamily="34" charset="0"/>
              </a:rPr>
              <a:t>www.path.org</a:t>
            </a:r>
            <a:r>
              <a:rPr lang="en-US" sz="1200" b="0" i="0" u="sng" strike="noStrike" baseline="0" dirty="0">
                <a:solidFill>
                  <a:srgbClr val="211D1E"/>
                </a:solidFill>
                <a:latin typeface="Arial" panose="020B0604020202020204" pitchFamily="34" charset="0"/>
                <a:cs typeface="Arial" panose="020B0604020202020204" pitchFamily="34" charset="0"/>
              </a:rPr>
              <a:t>/resources/capital-clinic-resource-effective-advocacy-policy-implementation/</a:t>
            </a:r>
          </a:p>
          <a:p>
            <a:endParaRPr lang="en-US" sz="1200" b="0" i="0" u="sng" strike="noStrike" baseline="0" dirty="0">
              <a:solidFill>
                <a:srgbClr val="0D55A7"/>
              </a:solidFill>
              <a:latin typeface="Arial" panose="020B0604020202020204" pitchFamily="34" charset="0"/>
              <a:cs typeface="Arial" panose="020B0604020202020204" pitchFamily="34" charset="0"/>
            </a:endParaRPr>
          </a:p>
          <a:p>
            <a:pPr algn="l"/>
            <a:r>
              <a:rPr lang="en-US" sz="1200" b="1" i="1" u="none" strike="noStrike" baseline="0" dirty="0">
                <a:solidFill>
                  <a:srgbClr val="221E1F"/>
                </a:solidFill>
                <a:latin typeface="Arial" panose="020B0604020202020204" pitchFamily="34" charset="0"/>
                <a:cs typeface="Arial" panose="020B0604020202020204" pitchFamily="34" charset="0"/>
              </a:rPr>
              <a:t>Taking the Pulse of Policy: The Policy Implementation Assessment Tool. </a:t>
            </a:r>
            <a:r>
              <a:rPr lang="en-US" sz="1200" b="0" i="0" u="none" strike="noStrike" baseline="0" dirty="0">
                <a:solidFill>
                  <a:srgbClr val="221E1F"/>
                </a:solidFill>
                <a:latin typeface="Arial" panose="020B0604020202020204" pitchFamily="34" charset="0"/>
                <a:cs typeface="Arial" panose="020B0604020202020204" pitchFamily="34" charset="0"/>
              </a:rPr>
              <a:t>Available from: </a:t>
            </a:r>
            <a:r>
              <a:rPr lang="en-US" sz="1200" b="0" i="0" u="sng" strike="noStrike" baseline="0" dirty="0">
                <a:solidFill>
                  <a:srgbClr val="221E1F"/>
                </a:solidFill>
                <a:latin typeface="Arial" panose="020B0604020202020204" pitchFamily="34" charset="0"/>
                <a:cs typeface="Arial" panose="020B0604020202020204" pitchFamily="34" charset="0"/>
              </a:rPr>
              <a:t>http://</a:t>
            </a:r>
            <a:r>
              <a:rPr lang="en-US" sz="1200" b="0" i="0" u="sng" strike="noStrike" baseline="0" dirty="0" err="1">
                <a:solidFill>
                  <a:srgbClr val="221E1F"/>
                </a:solidFill>
                <a:latin typeface="Arial" panose="020B0604020202020204" pitchFamily="34" charset="0"/>
                <a:cs typeface="Arial" panose="020B0604020202020204" pitchFamily="34" charset="0"/>
              </a:rPr>
              <a:t>www.healthpolicyplus.com</a:t>
            </a:r>
            <a:r>
              <a:rPr lang="en-US" sz="1200" b="0" i="0" u="sng" strike="noStrike" baseline="0" dirty="0">
                <a:solidFill>
                  <a:srgbClr val="221E1F"/>
                </a:solidFill>
                <a:latin typeface="Arial" panose="020B0604020202020204" pitchFamily="34" charset="0"/>
                <a:cs typeface="Arial" panose="020B0604020202020204" pitchFamily="34" charset="0"/>
              </a:rPr>
              <a:t>/archive/</a:t>
            </a:r>
            <a:r>
              <a:rPr lang="en-US" sz="1200" b="0" i="0" u="sng" strike="noStrike" baseline="0" dirty="0" err="1">
                <a:solidFill>
                  <a:srgbClr val="221E1F"/>
                </a:solidFill>
                <a:latin typeface="Arial" panose="020B0604020202020204" pitchFamily="34" charset="0"/>
                <a:cs typeface="Arial" panose="020B0604020202020204" pitchFamily="34" charset="0"/>
              </a:rPr>
              <a:t>browsehpi.cfm?get</a:t>
            </a:r>
            <a:r>
              <a:rPr lang="en-US" sz="1200" b="0" i="0" u="sng" strike="noStrike" baseline="0" dirty="0">
                <a:solidFill>
                  <a:srgbClr val="221E1F"/>
                </a:solidFill>
                <a:latin typeface="Arial" panose="020B0604020202020204" pitchFamily="34" charset="0"/>
                <a:cs typeface="Arial" panose="020B0604020202020204" pitchFamily="34" charset="0"/>
              </a:rPr>
              <a:t>=1565</a:t>
            </a:r>
          </a:p>
          <a:p>
            <a:pPr algn="l"/>
            <a:endParaRPr lang="en-US" sz="1200" b="0" i="0" u="sng"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baseline="0" dirty="0">
                <a:solidFill>
                  <a:srgbClr val="221E1F"/>
                </a:solidFill>
                <a:latin typeface="Arial" panose="020B0604020202020204" pitchFamily="34" charset="0"/>
                <a:cs typeface="Arial" panose="020B0604020202020204" pitchFamily="34" charset="0"/>
              </a:rPr>
              <a:t>The Costed Implementation Plan Resource Kit: Tools and Guidance to Develop and Execute Multi-Year Family Planning Plans.</a:t>
            </a:r>
            <a:r>
              <a:rPr lang="en-US" sz="1200" b="0" i="0" u="none" strike="noStrike" baseline="0" dirty="0">
                <a:solidFill>
                  <a:srgbClr val="221E1F"/>
                </a:solidFill>
                <a:latin typeface="Arial" panose="020B0604020202020204" pitchFamily="34" charset="0"/>
                <a:cs typeface="Arial" panose="020B0604020202020204" pitchFamily="34" charset="0"/>
              </a:rPr>
              <a:t> Available from: </a:t>
            </a:r>
            <a:r>
              <a:rPr lang="en-US" sz="1200" b="0" i="0" u="sng" strike="noStrike" baseline="0" dirty="0">
                <a:solidFill>
                  <a:srgbClr val="221E1F"/>
                </a:solidFill>
                <a:latin typeface="Arial" panose="020B0604020202020204" pitchFamily="34" charset="0"/>
                <a:cs typeface="Arial" panose="020B0604020202020204" pitchFamily="34" charset="0"/>
              </a:rPr>
              <a:t>https://fp2030.org/</a:t>
            </a:r>
            <a:r>
              <a:rPr lang="en-US" sz="1200" b="0" i="0" u="sng" strike="noStrike" baseline="0" dirty="0" err="1">
                <a:solidFill>
                  <a:srgbClr val="221E1F"/>
                </a:solidFill>
                <a:latin typeface="Arial" panose="020B0604020202020204" pitchFamily="34" charset="0"/>
                <a:cs typeface="Arial" panose="020B0604020202020204" pitchFamily="34" charset="0"/>
              </a:rPr>
              <a:t>cip</a:t>
            </a:r>
            <a:endParaRPr lang="en-US" sz="1200" b="0" i="0" u="sng" strike="noStrike" baseline="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21</a:t>
            </a:fld>
            <a:endParaRPr lang="en-US"/>
          </a:p>
        </p:txBody>
      </p:sp>
    </p:spTree>
    <p:extLst>
      <p:ext uri="{BB962C8B-B14F-4D97-AF65-F5344CB8AC3E}">
        <p14:creationId xmlns:p14="http://schemas.microsoft.com/office/powerpoint/2010/main" val="1737394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Subscribe to the HIPs Newsletter here (copy and paste this link into your web browser): </a:t>
            </a:r>
            <a:r>
              <a:rPr lang="en-US" u="sng" dirty="0">
                <a:latin typeface="Arial" panose="020B0604020202020204" pitchFamily="34" charset="0"/>
                <a:cs typeface="Arial" panose="020B0604020202020204" pitchFamily="34" charset="0"/>
              </a:rPr>
              <a:t>https://mailchi.mp/76703a3652c9/hips-newsletter-sign-up</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Please visit the five areas of our website to learn more about the HIPs: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HIP Products (copy and paste this link into your web browser): </a:t>
            </a:r>
            <a:r>
              <a:rPr lang="en-US" u="sng" dirty="0">
                <a:latin typeface="Arial" panose="020B0604020202020204" pitchFamily="34" charset="0"/>
                <a:cs typeface="Arial" panose="020B0604020202020204" pitchFamily="34" charset="0"/>
              </a:rPr>
              <a:t>https://www.fphighimpactpractices.org/hip-products/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Resources (copy and paste this link into your web browser): </a:t>
            </a:r>
            <a:r>
              <a:rPr lang="en-US" u="sng" dirty="0">
                <a:latin typeface="Arial" panose="020B0604020202020204" pitchFamily="34" charset="0"/>
                <a:cs typeface="Arial" panose="020B0604020202020204" pitchFamily="34" charset="0"/>
              </a:rPr>
              <a:t>https://www.fphighimpactpractices.org/resources/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Engage (copy and paste this link into your web browser): </a:t>
            </a:r>
            <a:r>
              <a:rPr lang="en-US" u="sng" dirty="0">
                <a:latin typeface="Arial" panose="020B0604020202020204" pitchFamily="34" charset="0"/>
                <a:cs typeface="Arial" panose="020B0604020202020204" pitchFamily="34" charset="0"/>
              </a:rPr>
              <a:t>https://www.fphighimpactpractices.org/engage-with-the-hips/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Overview (copy and paste this link into your web browser): </a:t>
            </a:r>
            <a:r>
              <a:rPr lang="en-US" u="sng" dirty="0">
                <a:latin typeface="Arial" panose="020B0604020202020204" pitchFamily="34" charset="0"/>
                <a:cs typeface="Arial" panose="020B0604020202020204" pitchFamily="34" charset="0"/>
              </a:rPr>
              <a:t>https://www.fphighimpactpractices.org/overview/</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About Us (copy and paste this link into your web browser): </a:t>
            </a:r>
            <a:r>
              <a:rPr lang="en-US" u="sng" dirty="0">
                <a:latin typeface="Arial" panose="020B0604020202020204" pitchFamily="34" charset="0"/>
                <a:cs typeface="Arial" panose="020B0604020202020204" pitchFamily="34" charset="0"/>
              </a:rPr>
              <a:t>https://www.fphighimpactpractices.org/partnership-structure/</a:t>
            </a:r>
          </a:p>
        </p:txBody>
      </p:sp>
      <p:sp>
        <p:nvSpPr>
          <p:cNvPr id="4" name="Slide Number Placeholder 3"/>
          <p:cNvSpPr>
            <a:spLocks noGrp="1"/>
          </p:cNvSpPr>
          <p:nvPr>
            <p:ph type="sldNum" sz="quarter" idx="5"/>
          </p:nvPr>
        </p:nvSpPr>
        <p:spPr/>
        <p:txBody>
          <a:bodyPr/>
          <a:lstStyle/>
          <a:p>
            <a:fld id="{F519F06E-5C09-4463-ADDC-863B2CA6F140}" type="slidenum">
              <a:rPr lang="en-US" smtClean="0"/>
              <a:t>22</a:t>
            </a:fld>
            <a:endParaRPr lang="en-US"/>
          </a:p>
        </p:txBody>
      </p:sp>
    </p:spTree>
    <p:extLst>
      <p:ext uri="{BB962C8B-B14F-4D97-AF65-F5344CB8AC3E}">
        <p14:creationId xmlns:p14="http://schemas.microsoft.com/office/powerpoint/2010/main" val="484151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Arial" panose="020B0604020202020204" pitchFamily="34" charset="0"/>
                <a:cs typeface="Arial" panose="020B0604020202020204" pitchFamily="34" charset="0"/>
              </a:rPr>
              <a:t>High Impact Practices (HIPs) are a set of evidence-based family planning practices vetted by experts against specific criteria and documented in an easy-to-use format.</a:t>
            </a:r>
          </a:p>
          <a:p>
            <a:br>
              <a:rPr lang="en-US" sz="1200" dirty="0">
                <a:solidFill>
                  <a:schemeClr val="tx1"/>
                </a:solidFill>
                <a:latin typeface="Arial" panose="020B0604020202020204" pitchFamily="34" charset="0"/>
                <a:cs typeface="Arial" panose="020B0604020202020204" pitchFamily="34" charset="0"/>
              </a:rPr>
            </a:br>
            <a:r>
              <a:rPr lang="en-US" sz="1200" b="0" i="0" dirty="0">
                <a:solidFill>
                  <a:schemeClr val="tx1"/>
                </a:solidFill>
                <a:effectLst/>
                <a:latin typeface="Arial" panose="020B0604020202020204" pitchFamily="34" charset="0"/>
                <a:cs typeface="Arial" panose="020B0604020202020204" pitchFamily="34" charset="0"/>
              </a:rPr>
              <a:t>The High Impact Practices in Family Planning (HIPs) were first created in 2010 after a survey of FP stakeholders revealed little consensus for “what works” in international FP programming. A small group of leaders in FP were brought together with the task of identifying a short list of HIPs that if implemented at scale would help countries address the unmet need for FP and thereby increase national contraceptive prevalence.</a:t>
            </a:r>
          </a:p>
          <a:p>
            <a:endParaRPr lang="en-US" sz="1200" b="0" i="0" dirty="0">
              <a:solidFill>
                <a:schemeClr val="tx1"/>
              </a:solidFill>
              <a:effectLst/>
              <a:latin typeface="Arial" panose="020B0604020202020204" pitchFamily="34" charset="0"/>
              <a:cs typeface="Arial" panose="020B0604020202020204" pitchFamily="34" charset="0"/>
            </a:endParaRPr>
          </a:p>
          <a:p>
            <a:pPr algn="l"/>
            <a:r>
              <a:rPr lang="en-US" sz="1200" b="0" i="0" u="none" strike="noStrike" baseline="0" dirty="0">
                <a:solidFill>
                  <a:schemeClr val="tx1"/>
                </a:solidFill>
                <a:latin typeface="Arial" panose="020B0604020202020204" pitchFamily="34" charset="0"/>
                <a:cs typeface="Arial" panose="020B0604020202020204" pitchFamily="34" charset="0"/>
              </a:rPr>
              <a:t>HIPs are identified based on demonstrated magnitude of </a:t>
            </a:r>
            <a:r>
              <a:rPr lang="en-US" sz="1200" b="0" i="1" u="none" strike="noStrike" baseline="0" dirty="0">
                <a:solidFill>
                  <a:schemeClr val="tx1"/>
                </a:solidFill>
                <a:latin typeface="Arial" panose="020B0604020202020204" pitchFamily="34" charset="0"/>
                <a:cs typeface="Arial" panose="020B0604020202020204" pitchFamily="34" charset="0"/>
              </a:rPr>
              <a:t>impact </a:t>
            </a:r>
            <a:r>
              <a:rPr lang="en-US" sz="1200" b="0" i="0" u="none" strike="noStrike" baseline="0" dirty="0">
                <a:solidFill>
                  <a:schemeClr val="tx1"/>
                </a:solidFill>
                <a:latin typeface="Arial" panose="020B0604020202020204" pitchFamily="34" charset="0"/>
                <a:cs typeface="Arial" panose="020B0604020202020204" pitchFamily="34" charset="0"/>
              </a:rPr>
              <a:t>on contraceptive use and potential application in a wide range of settings. Consideration is also given to other relevant outcome measures including unintended pregnancy, fertility, or one of the primary proximate determinants of fertility (delay of marriage, birth spacing, or breast feeding). Evidence of replicability, scalability, sustainability, and cost-effectiveness are also considered.</a:t>
            </a:r>
            <a:endParaRPr lang="en-US" sz="1200" dirty="0">
              <a:solidFill>
                <a:schemeClr val="tx1"/>
              </a:solidFill>
              <a:latin typeface="Arial" panose="020B0604020202020204" pitchFamily="34" charset="0"/>
              <a:cs typeface="Arial" panose="020B0604020202020204" pitchFamily="34" charset="0"/>
            </a:endParaRP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For more information, please copy and paste this link into your web browser to see this video: </a:t>
            </a:r>
            <a:r>
              <a:rPr lang="en-US" sz="1200" u="sng" dirty="0">
                <a:solidFill>
                  <a:schemeClr val="tx1"/>
                </a:solidFill>
                <a:latin typeface="Arial" panose="020B0604020202020204" pitchFamily="34" charset="0"/>
                <a:cs typeface="Arial" panose="020B0604020202020204" pitchFamily="34" charset="0"/>
              </a:rPr>
              <a:t>https://www.youtube.com/watch?v=N6V0gfl-V3k&amp;ab_channel=KnowledgeSUCCESS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chemeClr val="tx1"/>
                </a:solidFill>
                <a:latin typeface="Arial" panose="020B0604020202020204" pitchFamily="34" charset="0"/>
                <a:cs typeface="Arial" panose="020B0604020202020204" pitchFamily="34" charset="0"/>
              </a:rPr>
              <a:t>A 2-pager overview of the HIPs is available in an online and a downloadable PDF format here (</a:t>
            </a:r>
            <a:r>
              <a:rPr lang="en-US" sz="1200" dirty="0">
                <a:solidFill>
                  <a:schemeClr val="tx1"/>
                </a:solidFill>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https://www.fphighimpactpractices.org/high-impact-practices-in-family-planning-list/</a:t>
            </a:r>
            <a:endParaRPr lang="en-US"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3</a:t>
            </a:fld>
            <a:endParaRPr lang="en-US"/>
          </a:p>
        </p:txBody>
      </p:sp>
    </p:spTree>
    <p:extLst>
      <p:ext uri="{BB962C8B-B14F-4D97-AF65-F5344CB8AC3E}">
        <p14:creationId xmlns:p14="http://schemas.microsoft.com/office/powerpoint/2010/main" val="772890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chemeClr val="tx1"/>
                </a:solidFill>
                <a:latin typeface="Arial" panose="020B0604020202020204" pitchFamily="34" charset="0"/>
                <a:cs typeface="Arial" panose="020B0604020202020204" pitchFamily="34" charset="0"/>
              </a:rPr>
              <a:t>There are </a:t>
            </a:r>
            <a:r>
              <a:rPr lang="en-US" sz="1200" b="1" i="0" u="none" strike="noStrike" baseline="0" dirty="0">
                <a:solidFill>
                  <a:schemeClr val="tx1"/>
                </a:solidFill>
                <a:latin typeface="Arial" panose="020B0604020202020204" pitchFamily="34" charset="0"/>
                <a:cs typeface="Arial" panose="020B0604020202020204" pitchFamily="34" charset="0"/>
              </a:rPr>
              <a:t>three categories of HIPs</a:t>
            </a:r>
            <a:r>
              <a:rPr lang="en-US" sz="1200" b="0" i="0" u="none" strike="noStrike" baseline="0" dirty="0">
                <a:solidFill>
                  <a:schemeClr val="tx1"/>
                </a:solidFill>
                <a:latin typeface="Arial" panose="020B0604020202020204" pitchFamily="34" charset="0"/>
                <a:cs typeface="Arial" panose="020B0604020202020204" pitchFamily="34" charset="0"/>
              </a:rPr>
              <a:t>: Enabling Environment, Service Delivery and Social and Behavioral Change. Comprehensive Policy Processes is an Enabling Environment HIP. This information came from the HIP List (</a:t>
            </a:r>
            <a:r>
              <a:rPr lang="en-US" sz="1200" dirty="0">
                <a:solidFill>
                  <a:schemeClr val="tx1"/>
                </a:solidFill>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https://www.fphighimpactpractices.org/high-impact-practices-in-family-planning-list/</a:t>
            </a:r>
            <a:endParaRPr lang="en-US" sz="1200" dirty="0">
              <a:solidFill>
                <a:schemeClr val="tx1"/>
              </a:solidFill>
              <a:latin typeface="Arial" panose="020B0604020202020204" pitchFamily="34" charset="0"/>
              <a:cs typeface="Arial" panose="020B0604020202020204" pitchFamily="34" charset="0"/>
            </a:endParaRPr>
          </a:p>
          <a:p>
            <a:pPr algn="l"/>
            <a:endParaRPr lang="en-US" sz="1200" b="0" i="0" u="none" strike="noStrike" baseline="0" dirty="0">
              <a:solidFill>
                <a:schemeClr val="tx1"/>
              </a:solidFill>
              <a:latin typeface="Arial" panose="020B0604020202020204" pitchFamily="34" charset="0"/>
              <a:cs typeface="Arial" panose="020B0604020202020204" pitchFamily="34" charset="0"/>
            </a:endParaRPr>
          </a:p>
          <a:p>
            <a:pPr algn="l"/>
            <a:r>
              <a:rPr lang="en-US" sz="1200" b="0" i="0" u="none" strike="noStrike" baseline="0" dirty="0">
                <a:solidFill>
                  <a:schemeClr val="tx1"/>
                </a:solidFill>
                <a:latin typeface="Arial" panose="020B0604020202020204" pitchFamily="34" charset="0"/>
                <a:cs typeface="Arial" panose="020B0604020202020204" pitchFamily="34" charset="0"/>
              </a:rPr>
              <a:t>A </a:t>
            </a:r>
            <a:r>
              <a:rPr lang="en-US" sz="1200" b="1" i="1" u="none" strike="noStrike" baseline="0" dirty="0">
                <a:solidFill>
                  <a:schemeClr val="tx1"/>
                </a:solidFill>
                <a:latin typeface="Arial" panose="020B0604020202020204" pitchFamily="34" charset="0"/>
                <a:cs typeface="Arial" panose="020B0604020202020204" pitchFamily="34" charset="0"/>
              </a:rPr>
              <a:t>HIP Enhancement </a:t>
            </a:r>
            <a:r>
              <a:rPr lang="en-US" sz="1200" b="0" i="0" u="none" strike="noStrike" baseline="0" dirty="0">
                <a:solidFill>
                  <a:schemeClr val="tx1"/>
                </a:solidFill>
                <a:latin typeface="Arial" panose="020B0604020202020204" pitchFamily="34" charset="0"/>
                <a:cs typeface="Arial" panose="020B0604020202020204" pitchFamily="34" charset="0"/>
              </a:rPr>
              <a:t>is a tool or approach that is not a standalone practice, but it is often used in conjunction with HIPs to maximize the impact of HIP implementation or increase the reach and access for specific audiences. The intended purpose and impact of enhancements are focused and, therefore the evidence-based and impact of an enhancement is subjected to different standards than a HIP.</a:t>
            </a:r>
          </a:p>
          <a:p>
            <a:pPr algn="l"/>
            <a:endParaRPr lang="en-US" sz="1200" b="0" i="0" u="none" strike="noStrike" baseline="0" dirty="0">
              <a:solidFill>
                <a:schemeClr val="tx1"/>
              </a:solidFill>
              <a:latin typeface="Arial" panose="020B0604020202020204" pitchFamily="34" charset="0"/>
              <a:cs typeface="Arial" panose="020B0604020202020204" pitchFamily="34" charset="0"/>
            </a:endParaRPr>
          </a:p>
          <a:p>
            <a:r>
              <a:rPr lang="en-US" sz="1200" b="0" i="0" u="none" strike="noStrike" baseline="0" dirty="0">
                <a:solidFill>
                  <a:schemeClr val="tx1"/>
                </a:solidFill>
                <a:latin typeface="Arial" panose="020B0604020202020204" pitchFamily="34" charset="0"/>
                <a:cs typeface="Arial" panose="020B0604020202020204" pitchFamily="34" charset="0"/>
              </a:rPr>
              <a:t>For more information about the HIP Categories and Enhancements, please </a:t>
            </a:r>
            <a:r>
              <a:rPr lang="en-US" sz="1200" dirty="0">
                <a:solidFill>
                  <a:schemeClr val="tx1"/>
                </a:solidFill>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https://www.fphighimpactpractices.org/high-impact-practices-in-family-planning-list/</a:t>
            </a:r>
            <a:endParaRPr lang="en-US" sz="1200" dirty="0">
              <a:solidFill>
                <a:schemeClr val="tx1"/>
              </a:solidFill>
              <a:latin typeface="Arial" panose="020B0604020202020204" pitchFamily="34" charset="0"/>
              <a:cs typeface="Arial" panose="020B0604020202020204" pitchFamily="34" charset="0"/>
            </a:endParaRPr>
          </a:p>
          <a:p>
            <a:pPr algn="l"/>
            <a:endParaRPr lang="en-US" sz="1200" b="0" i="0" u="none" strike="noStrike" baseline="0" dirty="0">
              <a:solidFill>
                <a:schemeClr val="tx1"/>
              </a:solidFill>
              <a:latin typeface="Arial" panose="020B0604020202020204" pitchFamily="34" charset="0"/>
              <a:cs typeface="Arial" panose="020B0604020202020204" pitchFamily="34" charset="0"/>
            </a:endParaRPr>
          </a:p>
          <a:p>
            <a:pPr marL="0" indent="0">
              <a:lnSpc>
                <a:spcPct val="100000"/>
              </a:lnSpc>
              <a:spcBef>
                <a:spcPts val="1600"/>
              </a:spcBef>
              <a:buSzPts val="1800"/>
              <a:buFont typeface="Arial" panose="020B0604020202020204" pitchFamily="34" charset="0"/>
              <a:buNone/>
            </a:pPr>
            <a:r>
              <a:rPr lang="en-US" sz="1200" b="0" dirty="0">
                <a:solidFill>
                  <a:schemeClr val="tx1"/>
                </a:solidFill>
                <a:latin typeface="Arial" panose="020B0604020202020204" pitchFamily="34" charset="0"/>
                <a:ea typeface="Proxima Nova"/>
                <a:cs typeface="Arial" panose="020B0604020202020204" pitchFamily="34" charset="0"/>
                <a:sym typeface="Proxima Nova"/>
              </a:rPr>
              <a:t>Here are a few examples of HIPs from each category:</a:t>
            </a:r>
          </a:p>
          <a:p>
            <a:pPr marL="0" indent="0">
              <a:lnSpc>
                <a:spcPct val="100000"/>
              </a:lnSpc>
              <a:spcBef>
                <a:spcPts val="1600"/>
              </a:spcBef>
              <a:buSzPts val="1800"/>
              <a:buFont typeface="Arial" panose="020B0604020202020204" pitchFamily="34" charset="0"/>
              <a:buNone/>
            </a:pPr>
            <a:r>
              <a:rPr lang="en-US" sz="1200" b="1" dirty="0">
                <a:solidFill>
                  <a:schemeClr val="tx1"/>
                </a:solidFill>
                <a:latin typeface="Arial" panose="020B0604020202020204" pitchFamily="34" charset="0"/>
                <a:ea typeface="Proxima Nova"/>
                <a:cs typeface="Arial" panose="020B0604020202020204" pitchFamily="34" charset="0"/>
                <a:sym typeface="Proxima Nova"/>
              </a:rPr>
              <a:t>Service Delivery:</a:t>
            </a:r>
            <a:r>
              <a:rPr lang="en-US" sz="1200" dirty="0">
                <a:solidFill>
                  <a:schemeClr val="tx1"/>
                </a:solidFill>
                <a:latin typeface="Arial" panose="020B0604020202020204" pitchFamily="34" charset="0"/>
                <a:ea typeface="Proxima Nova"/>
                <a:cs typeface="Arial" panose="020B0604020202020204" pitchFamily="34" charset="0"/>
                <a:sym typeface="Proxima Nova"/>
              </a:rPr>
              <a:t> </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Immediate Postpartum Family Planning</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Mobile Outreach Services</a:t>
            </a:r>
          </a:p>
          <a:p>
            <a:pPr marL="171450" indent="-171450">
              <a:lnSpc>
                <a:spcPct val="100000"/>
              </a:lnSpc>
              <a:spcBef>
                <a:spcPts val="1600"/>
              </a:spcBef>
              <a:buSzPts val="1800"/>
              <a:buFont typeface="Arial" panose="020B0604020202020204" pitchFamily="34" charset="0"/>
              <a:buChar char="•"/>
            </a:pPr>
            <a:r>
              <a:rPr lang="en-US" sz="1200" dirty="0" err="1">
                <a:solidFill>
                  <a:schemeClr val="tx1"/>
                </a:solidFill>
                <a:latin typeface="Arial" panose="020B0604020202020204" pitchFamily="34" charset="0"/>
                <a:ea typeface="Proxima Nova"/>
                <a:cs typeface="Arial" panose="020B0604020202020204" pitchFamily="34" charset="0"/>
                <a:sym typeface="Proxima Nova"/>
              </a:rPr>
              <a:t>Postabortion</a:t>
            </a:r>
            <a:r>
              <a:rPr lang="en-US" sz="1200" dirty="0">
                <a:solidFill>
                  <a:schemeClr val="tx1"/>
                </a:solidFill>
                <a:latin typeface="Arial" panose="020B0604020202020204" pitchFamily="34" charset="0"/>
                <a:ea typeface="Proxima Nova"/>
                <a:cs typeface="Arial" panose="020B0604020202020204" pitchFamily="34" charset="0"/>
                <a:sym typeface="Proxima Nova"/>
              </a:rPr>
              <a:t> Family Planning</a:t>
            </a:r>
          </a:p>
          <a:p>
            <a:pPr indent="-50800">
              <a:spcBef>
                <a:spcPts val="0"/>
              </a:spcBef>
              <a:buClr>
                <a:schemeClr val="dk1"/>
              </a:buClr>
              <a:buSzPts val="2800"/>
              <a:buFont typeface="Arial"/>
              <a:buNone/>
            </a:pPr>
            <a:endParaRPr lang="en-US" sz="1200" dirty="0">
              <a:solidFill>
                <a:schemeClr val="tx1"/>
              </a:solidFill>
              <a:latin typeface="Arial" panose="020B0604020202020204" pitchFamily="34" charset="0"/>
              <a:cs typeface="Arial" panose="020B0604020202020204" pitchFamily="34" charset="0"/>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chemeClr val="tx1"/>
                </a:solidFill>
                <a:latin typeface="Arial" panose="020B0604020202020204" pitchFamily="34" charset="0"/>
                <a:ea typeface="Proxima Nova"/>
                <a:cs typeface="Arial" panose="020B0604020202020204" pitchFamily="34" charset="0"/>
                <a:sym typeface="Proxima Nova"/>
              </a:rPr>
              <a:t>Enabling Environment: </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Domestic Public Financing</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Educating Girls</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Supply Chain Management</a:t>
            </a:r>
          </a:p>
          <a:p>
            <a:pPr marL="101600" marR="0" lvl="0" indent="0" algn="l" rtl="0">
              <a:lnSpc>
                <a:spcPct val="100000"/>
              </a:lnSpc>
              <a:spcBef>
                <a:spcPts val="0"/>
              </a:spcBef>
              <a:spcAft>
                <a:spcPts val="0"/>
              </a:spcAft>
              <a:buClr>
                <a:srgbClr val="000000"/>
              </a:buClr>
              <a:buSzPts val="2000"/>
              <a:buFont typeface="Proxima Nova"/>
              <a:buNone/>
            </a:pPr>
            <a:endParaRPr lang="en-US" sz="1000" b="1" i="0" u="none" strike="noStrike" cap="none" dirty="0">
              <a:solidFill>
                <a:schemeClr val="tx1"/>
              </a:solidFill>
              <a:latin typeface="Arial" panose="020B0604020202020204" pitchFamily="34" charset="0"/>
              <a:ea typeface="Proxima Nova"/>
              <a:cs typeface="Arial" panose="020B0604020202020204" pitchFamily="34" charset="0"/>
              <a:sym typeface="Proxima Nova"/>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chemeClr val="tx1"/>
                </a:solidFill>
                <a:latin typeface="Arial" panose="020B0604020202020204" pitchFamily="34" charset="0"/>
                <a:ea typeface="Proxima Nova"/>
                <a:cs typeface="Arial" panose="020B0604020202020204" pitchFamily="34" charset="0"/>
                <a:sym typeface="Proxima Nova"/>
              </a:rPr>
              <a:t>Social and Behavior Change: </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Community Group Engagement</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Digital Health for SBC</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Mass Media</a:t>
            </a:r>
          </a:p>
          <a:p>
            <a:pPr marL="101600" marR="0" lvl="0" indent="0" algn="l" rtl="0">
              <a:lnSpc>
                <a:spcPct val="100000"/>
              </a:lnSpc>
              <a:spcBef>
                <a:spcPts val="0"/>
              </a:spcBef>
              <a:spcAft>
                <a:spcPts val="0"/>
              </a:spcAft>
              <a:buClr>
                <a:srgbClr val="212121"/>
              </a:buClr>
              <a:buSzPts val="2000"/>
              <a:buFont typeface="Proxima Nova"/>
              <a:buNone/>
            </a:pPr>
            <a:endPar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endParaRPr>
          </a:p>
          <a:p>
            <a:pPr marL="0" indent="0">
              <a:lnSpc>
                <a:spcPct val="100000"/>
              </a:lnSpc>
              <a:spcBef>
                <a:spcPts val="1600"/>
              </a:spcBef>
              <a:buSzPts val="1800"/>
              <a:buFont typeface="Arial" panose="020B0604020202020204" pitchFamily="34" charset="0"/>
              <a:buNone/>
            </a:pPr>
            <a:r>
              <a:rPr lang="en-US" sz="1200" b="1" dirty="0">
                <a:solidFill>
                  <a:schemeClr val="tx1"/>
                </a:solidFill>
                <a:latin typeface="Arial" panose="020B0604020202020204" pitchFamily="34" charset="0"/>
                <a:ea typeface="Proxima Nova"/>
                <a:cs typeface="Arial" panose="020B0604020202020204" pitchFamily="34" charset="0"/>
                <a:sym typeface="Proxima Nova"/>
              </a:rPr>
              <a:t>Enhancements:</a:t>
            </a:r>
            <a:r>
              <a:rPr lang="en-US" sz="1200" dirty="0">
                <a:solidFill>
                  <a:schemeClr val="tx1"/>
                </a:solidFill>
                <a:latin typeface="Arial" panose="020B0604020202020204" pitchFamily="34" charset="0"/>
                <a:ea typeface="Proxima Nova"/>
                <a:cs typeface="Arial" panose="020B0604020202020204" pitchFamily="34" charset="0"/>
                <a:sym typeface="Proxima Nova"/>
              </a:rPr>
              <a:t> </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Digital Health for Systems</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Adolescent-Responsive Contraceptive Services</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Family Planning Vouchers</a:t>
            </a:r>
            <a:endPar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endParaRPr>
          </a:p>
          <a:p>
            <a:pPr marL="457200" marR="0" lvl="0" indent="0" algn="l" rtl="0">
              <a:lnSpc>
                <a:spcPct val="100000"/>
              </a:lnSpc>
              <a:spcBef>
                <a:spcPts val="1600"/>
              </a:spcBef>
              <a:spcAft>
                <a:spcPts val="0"/>
              </a:spcAft>
              <a:buClr>
                <a:srgbClr val="000000"/>
              </a:buClr>
              <a:buSzPts val="2000"/>
              <a:buFont typeface="Arial"/>
              <a:buNone/>
            </a:pPr>
            <a:endPar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endParaRPr>
          </a:p>
          <a:p>
            <a:pPr marL="0" marR="0" lvl="0" indent="0" algn="l" defTabSz="914400" rtl="0" eaLnBrk="1" fontAlgn="auto" latinLnBrk="0" hangingPunct="1">
              <a:lnSpc>
                <a:spcPct val="100000"/>
              </a:lnSpc>
              <a:spcBef>
                <a:spcPts val="0"/>
              </a:spcBef>
              <a:spcAft>
                <a:spcPts val="0"/>
              </a:spcAft>
              <a:buClrTx/>
              <a:buSzPts val="1800"/>
              <a:buFont typeface="Arial" panose="020B0604020202020204" pitchFamily="34" charset="0"/>
              <a:buNone/>
              <a:tabLst/>
              <a:defRPr/>
            </a:pPr>
            <a:r>
              <a:rPr lang="en-US" sz="1200" b="0" i="0" u="none" strike="noStrike" cap="none" dirty="0">
                <a:solidFill>
                  <a:schemeClr val="tx1"/>
                </a:solidFill>
                <a:latin typeface="Arial" panose="020B0604020202020204" pitchFamily="34" charset="0"/>
                <a:ea typeface="Arial"/>
                <a:cs typeface="Arial" panose="020B0604020202020204" pitchFamily="34" charset="0"/>
                <a:sym typeface="Arial"/>
              </a:rPr>
              <a:t>All HIPs are Available in English, Spanish, French, and Portuguese.</a:t>
            </a:r>
          </a:p>
        </p:txBody>
      </p:sp>
      <p:sp>
        <p:nvSpPr>
          <p:cNvPr id="4" name="Slide Number Placeholder 3"/>
          <p:cNvSpPr>
            <a:spLocks noGrp="1"/>
          </p:cNvSpPr>
          <p:nvPr>
            <p:ph type="sldNum" sz="quarter" idx="5"/>
          </p:nvPr>
        </p:nvSpPr>
        <p:spPr/>
        <p:txBody>
          <a:bodyPr/>
          <a:lstStyle/>
          <a:p>
            <a:fld id="{F519F06E-5C09-4463-ADDC-863B2CA6F140}" type="slidenum">
              <a:rPr lang="en-US" smtClean="0"/>
              <a:t>4</a:t>
            </a:fld>
            <a:endParaRPr lang="en-US"/>
          </a:p>
        </p:txBody>
      </p:sp>
    </p:spTree>
    <p:extLst>
      <p:ext uri="{BB962C8B-B14F-4D97-AF65-F5344CB8AC3E}">
        <p14:creationId xmlns:p14="http://schemas.microsoft.com/office/powerpoint/2010/main" val="370181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effectLst/>
                <a:latin typeface="Arial" panose="020B0604020202020204" pitchFamily="34" charset="0"/>
                <a:cs typeface="Arial" panose="020B0604020202020204" pitchFamily="34" charset="0"/>
              </a:rPr>
              <a:t>The High Impact Practices in Family Planning (HIPs) are supported by over 65 organizations. These organizations play a vital role in developing, reviewing, disseminating, and implementing HIPs in family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effectLst/>
                <a:latin typeface="Arial" panose="020B0604020202020204" pitchFamily="34" charset="0"/>
                <a:cs typeface="Arial" panose="020B0604020202020204" pitchFamily="34" charset="0"/>
              </a:rPr>
              <a:t>The HIPs partnership includes various structures to ensure HIP products are developed, kept up to date, and disseminated widely. These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Co-sponsors – Serve as the secretariat for the HIPs.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Partners – Contribute to key HIP products and endorse the HIPs.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Technical Advisory Group – Ensure high technical quality of key HIP products and approve HIP brief and SPG concepts for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P&amp;D Team – Support the production and dissemination (P&amp;D) of HIP products.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Technical Expert Groups – Write new HIP briefs and ensure they are up-to-date.</a:t>
            </a: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Arial" panose="020B0604020202020204" pitchFamily="34" charset="0"/>
                <a:cs typeface="Arial" panose="020B0604020202020204" pitchFamily="34" charset="0"/>
              </a:rPr>
              <a:t>For more information about the HIP Partnership, please copy and paste this link into your web browser: </a:t>
            </a:r>
            <a:r>
              <a:rPr lang="en-US"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https://www.fphighimpactpractices.org/partnership-structure/</a:t>
            </a:r>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5</a:t>
            </a:fld>
            <a:endParaRPr lang="en-US"/>
          </a:p>
        </p:txBody>
      </p:sp>
    </p:spTree>
    <p:extLst>
      <p:ext uri="{BB962C8B-B14F-4D97-AF65-F5344CB8AC3E}">
        <p14:creationId xmlns:p14="http://schemas.microsoft.com/office/powerpoint/2010/main" val="3302517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Policies are often developed without adequate attention to the range of actions necessary to achieve the goals of the policy. When this happens, a policy remains a mere document. The actions necessary for policy success are collectively referred to in this brief as comprehensive policy development, implementation, and monitoring, or more succinctly as a comprehensive policy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baseline="0" dirty="0">
              <a:solidFill>
                <a:srgbClr val="FFFFFF"/>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6</a:t>
            </a:fld>
            <a:endParaRPr lang="en-US"/>
          </a:p>
        </p:txBody>
      </p:sp>
    </p:spTree>
    <p:extLst>
      <p:ext uri="{BB962C8B-B14F-4D97-AF65-F5344CB8AC3E}">
        <p14:creationId xmlns:p14="http://schemas.microsoft.com/office/powerpoint/2010/main" val="2598480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The development, implementation, and monitoring of policies supportive of rights-based family planning is essential in creating an enabling environment for and guiding the provision of high-quality family planning programs and services. </a:t>
            </a: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For instance, national family planning programs are often enshrined in reproductive health policies that codify reproductive health as a right, establish goals and objectives, and outline what systems should be developed and what programs and services should be implemented to meet those goals and objectives. </a:t>
            </a:r>
          </a:p>
          <a:p>
            <a:pPr marL="628650" lvl="1" indent="-171450">
              <a:spcAft>
                <a:spcPts val="2400"/>
              </a:spcAft>
              <a:buFont typeface="Arial" panose="020B0604020202020204" pitchFamily="34" charset="0"/>
              <a:buChar char="•"/>
            </a:pPr>
            <a:r>
              <a:rPr lang="en-US" sz="1200" b="1" i="0" kern="1200" dirty="0">
                <a:solidFill>
                  <a:schemeClr val="tx1"/>
                </a:solidFill>
                <a:effectLst/>
                <a:latin typeface="+mn-lt"/>
                <a:ea typeface="+mn-ea"/>
                <a:cs typeface="+mn-cs"/>
              </a:rPr>
              <a:t>The application of a comprehensive policy process usually falls along a spectrum between “inadequate” and “strong,” with some stages and actions well addressed and others not, or partially so.</a:t>
            </a:r>
            <a:endParaRPr lang="en-US" sz="1200" dirty="0">
              <a:solidFill>
                <a:srgbClr val="000000"/>
              </a:solidFill>
              <a:latin typeface="Arial" panose="020B0604020202020204" pitchFamily="34" charset="0"/>
              <a:cs typeface="Arial" panose="020B0604020202020204" pitchFamily="34" charset="0"/>
            </a:endParaRPr>
          </a:p>
          <a:p>
            <a:pPr marL="457200" marR="0" lvl="1"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latin typeface="Arial" panose="020B0604020202020204" pitchFamily="34" charset="0"/>
                <a:cs typeface="Arial" panose="020B0604020202020204" pitchFamily="34" charset="0"/>
              </a:rPr>
              <a:t>For more information, please copy and paste this link into your web browser to reference the “Background” section on the HIP brief: </a:t>
            </a:r>
            <a:r>
              <a:rPr lang="en-US" sz="1200" b="0" u="sng" dirty="0">
                <a:solidFill>
                  <a:schemeClr val="tx1"/>
                </a:solidFill>
                <a:latin typeface="Arial" panose="020B0604020202020204" pitchFamily="34" charset="0"/>
                <a:cs typeface="Arial" panose="020B0604020202020204" pitchFamily="34" charset="0"/>
              </a:rPr>
              <a:t>https://</a:t>
            </a:r>
            <a:r>
              <a:rPr lang="en-US" sz="1200" b="0" u="sng" dirty="0" err="1">
                <a:solidFill>
                  <a:schemeClr val="tx1"/>
                </a:solidFill>
                <a:latin typeface="Arial" panose="020B0604020202020204" pitchFamily="34" charset="0"/>
                <a:cs typeface="Arial" panose="020B0604020202020204" pitchFamily="34" charset="0"/>
              </a:rPr>
              <a:t>www.fphighimpactpractices.org</a:t>
            </a:r>
            <a:r>
              <a:rPr lang="en-US" sz="1200" b="0" u="sng" dirty="0">
                <a:solidFill>
                  <a:schemeClr val="tx1"/>
                </a:solidFill>
                <a:latin typeface="Arial" panose="020B0604020202020204" pitchFamily="34" charset="0"/>
                <a:cs typeface="Arial" panose="020B0604020202020204" pitchFamily="34" charset="0"/>
              </a:rPr>
              <a:t>/briefs/policy/</a:t>
            </a:r>
          </a:p>
        </p:txBody>
      </p:sp>
      <p:sp>
        <p:nvSpPr>
          <p:cNvPr id="4" name="Slide Number Placeholder 3"/>
          <p:cNvSpPr>
            <a:spLocks noGrp="1"/>
          </p:cNvSpPr>
          <p:nvPr>
            <p:ph type="sldNum" sz="quarter" idx="5"/>
          </p:nvPr>
        </p:nvSpPr>
        <p:spPr/>
        <p:txBody>
          <a:bodyPr/>
          <a:lstStyle/>
          <a:p>
            <a:fld id="{F519F06E-5C09-4463-ADDC-863B2CA6F140}" type="slidenum">
              <a:rPr lang="en-US" smtClean="0"/>
              <a:t>7</a:t>
            </a:fld>
            <a:endParaRPr lang="en-US"/>
          </a:p>
        </p:txBody>
      </p:sp>
    </p:spTree>
    <p:extLst>
      <p:ext uri="{BB962C8B-B14F-4D97-AF65-F5344CB8AC3E}">
        <p14:creationId xmlns:p14="http://schemas.microsoft.com/office/powerpoint/2010/main" val="2473821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b="0" i="0" dirty="0">
                <a:solidFill>
                  <a:srgbClr val="3E3F42"/>
                </a:solidFill>
                <a:effectLst/>
                <a:latin typeface="Open Sans" panose="020B0606030504020204" pitchFamily="34" charset="0"/>
              </a:rPr>
              <a:t>Comprehensive policy development, implementation, and monitoring involves attention to all three policy stages and the specific actions of each stage. The visual representation of this practice (Figure 1) draws from several policy implementation frameworks.</a:t>
            </a:r>
            <a:endParaRPr lang="en-US" b="0" i="0" baseline="30000" dirty="0">
              <a:solidFill>
                <a:srgbClr val="3E3F42"/>
              </a:solidFill>
              <a:effectLst/>
              <a:latin typeface="Open Sans" panose="020B0606030504020204" pitchFamily="34" charset="0"/>
            </a:endParaRPr>
          </a:p>
          <a:p>
            <a:pPr marL="628650" lvl="1" indent="-171450" algn="l">
              <a:buFont typeface="Arial" panose="020B0604020202020204" pitchFamily="34" charset="0"/>
              <a:buChar char="•"/>
            </a:pPr>
            <a:r>
              <a:rPr lang="en-US" b="0" i="0" dirty="0">
                <a:solidFill>
                  <a:srgbClr val="3E3F42"/>
                </a:solidFill>
                <a:effectLst/>
                <a:latin typeface="Open Sans" panose="020B0606030504020204" pitchFamily="34" charset="0"/>
              </a:rPr>
              <a:t>While depicted as a cycle, it is often an iterative process, with multiple stages and actions happening at once. For instance, planning for policy monitoring should begin when the policy is still in development. </a:t>
            </a:r>
          </a:p>
          <a:p>
            <a:pPr marL="171450" indent="-171450" algn="l">
              <a:buFont typeface="Arial" panose="020B0604020202020204" pitchFamily="34" charset="0"/>
              <a:buChar char="•"/>
            </a:pPr>
            <a:r>
              <a:rPr lang="en-US" b="1" i="0" dirty="0">
                <a:solidFill>
                  <a:srgbClr val="3E3F42"/>
                </a:solidFill>
                <a:effectLst/>
                <a:latin typeface="Open Sans" panose="020B0606030504020204" pitchFamily="34" charset="0"/>
              </a:rPr>
              <a:t>The application of a comprehensive policy process usually falls along a spectrum between “inadequate” and “strong,” with some stages and actions well addressed and others not, or partially so. </a:t>
            </a:r>
          </a:p>
          <a:p>
            <a:pPr marL="628650" lvl="1" indent="-171450" algn="l">
              <a:buFont typeface="Arial" panose="020B0604020202020204" pitchFamily="34" charset="0"/>
              <a:buChar char="•"/>
            </a:pPr>
            <a:r>
              <a:rPr lang="en-US" b="0" i="0" dirty="0">
                <a:solidFill>
                  <a:srgbClr val="3E3F42"/>
                </a:solidFill>
                <a:effectLst/>
                <a:latin typeface="Open Sans" panose="020B0606030504020204" pitchFamily="34" charset="0"/>
              </a:rPr>
              <a:t>For instance, conclusions from a study on the scale-up of a youth-friendly service delivery model in Ethiopia were that “despite a conducive policy environment, supportive stakeholders, favorable environment, and financial support for trainings, statistically significant increases in long-acting reversible contraceptive uptake occurred at only 2 of the 8 health centers.” This limited success was attributed primarily to lack of broader financial resources and operational barriers within the health system. </a:t>
            </a:r>
            <a:endParaRPr lang="en-US" sz="1200" b="0" i="0" u="none" strike="noStrike" baseline="0" dirty="0">
              <a:solidFill>
                <a:srgbClr val="211D1E"/>
              </a:solidFill>
              <a:latin typeface="Arial" panose="020B0604020202020204" pitchFamily="34" charset="0"/>
              <a:cs typeface="Arial" panose="020B0604020202020204" pitchFamily="34" charset="0"/>
            </a:endParaRPr>
          </a:p>
          <a:p>
            <a:endParaRPr lang="en-US" sz="1200" b="0" i="0" u="none" strike="noStrike" baseline="0" dirty="0">
              <a:solidFill>
                <a:srgbClr val="211D1E"/>
              </a:solidFill>
              <a:latin typeface="Arial" panose="020B0604020202020204" pitchFamily="34" charset="0"/>
              <a:cs typeface="Arial" panose="020B0604020202020204" pitchFamily="34" charset="0"/>
            </a:endParaRPr>
          </a:p>
          <a:p>
            <a:r>
              <a:rPr lang="en-US" sz="1200" b="0" i="0" u="none" strike="noStrike" baseline="0" dirty="0">
                <a:solidFill>
                  <a:srgbClr val="211D1E"/>
                </a:solidFill>
                <a:latin typeface="Arial" panose="020B0604020202020204" pitchFamily="34" charset="0"/>
                <a:cs typeface="Arial" panose="020B0604020202020204" pitchFamily="34" charset="0"/>
              </a:rPr>
              <a:t>View Figure 1 in the HIP brief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sz="1200" b="0" i="0" u="sng" strike="noStrike" baseline="0" dirty="0">
                <a:solidFill>
                  <a:srgbClr val="211D1E"/>
                </a:solidFill>
                <a:latin typeface="Arial" panose="020B0604020202020204" pitchFamily="34" charset="0"/>
                <a:cs typeface="Arial" panose="020B0604020202020204" pitchFamily="34" charset="0"/>
              </a:rPr>
              <a:t>https://www.fphighimpactpractices.org/briefs/policy/</a:t>
            </a:r>
            <a:endParaRPr lang="en-US" sz="1200"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8</a:t>
            </a:fld>
            <a:endParaRPr lang="en-US"/>
          </a:p>
        </p:txBody>
      </p:sp>
    </p:spTree>
    <p:extLst>
      <p:ext uri="{BB962C8B-B14F-4D97-AF65-F5344CB8AC3E}">
        <p14:creationId xmlns:p14="http://schemas.microsoft.com/office/powerpoint/2010/main" val="3351150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211D1E"/>
                </a:solidFill>
                <a:latin typeface="Arial" panose="020B0604020202020204" pitchFamily="34" charset="0"/>
                <a:cs typeface="Arial" panose="020B0604020202020204" pitchFamily="34" charset="0"/>
              </a:rPr>
              <a:t>View Figure 2 in the HIP brief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sz="1200" b="0" i="0" u="sng" strike="noStrike" baseline="0" dirty="0">
                <a:solidFill>
                  <a:srgbClr val="211D1E"/>
                </a:solidFill>
                <a:latin typeface="Arial" panose="020B0604020202020204" pitchFamily="34" charset="0"/>
                <a:cs typeface="Arial" panose="020B0604020202020204" pitchFamily="34" charset="0"/>
              </a:rPr>
              <a:t>https://</a:t>
            </a:r>
            <a:r>
              <a:rPr lang="en-US" sz="1200" b="0" i="0" u="sng" strike="noStrike" baseline="0" dirty="0" err="1">
                <a:solidFill>
                  <a:srgbClr val="211D1E"/>
                </a:solidFill>
                <a:latin typeface="Arial" panose="020B0604020202020204" pitchFamily="34" charset="0"/>
                <a:cs typeface="Arial" panose="020B0604020202020204" pitchFamily="34" charset="0"/>
              </a:rPr>
              <a:t>www.fphighimpactpractices.org</a:t>
            </a:r>
            <a:r>
              <a:rPr lang="en-US" sz="1200" b="0" i="0" u="sng" strike="noStrike" baseline="0" dirty="0">
                <a:solidFill>
                  <a:srgbClr val="211D1E"/>
                </a:solidFill>
                <a:latin typeface="Arial" panose="020B0604020202020204" pitchFamily="34" charset="0"/>
                <a:cs typeface="Arial" panose="020B0604020202020204" pitchFamily="34" charset="0"/>
              </a:rPr>
              <a:t>/briefs/policy/</a:t>
            </a:r>
            <a:endParaRPr lang="en-US" sz="1200"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9</a:t>
            </a:fld>
            <a:endParaRPr lang="en-US"/>
          </a:p>
        </p:txBody>
      </p:sp>
    </p:spTree>
    <p:extLst>
      <p:ext uri="{BB962C8B-B14F-4D97-AF65-F5344CB8AC3E}">
        <p14:creationId xmlns:p14="http://schemas.microsoft.com/office/powerpoint/2010/main" val="15347176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4229100"/>
            <a:ext cx="9982200" cy="2613025"/>
          </a:xfrm>
        </p:spPr>
        <p:txBody>
          <a:bodyPr>
            <a:noAutofit/>
          </a:bodyPr>
          <a:lstStyle>
            <a:lvl1pPr>
              <a:defRPr sz="8000"/>
            </a:lvl1pPr>
          </a:lstStyle>
          <a:p>
            <a:r>
              <a:rPr lang="en-US" dirty="0"/>
              <a:t>Click to edit Master title style</a:t>
            </a:r>
          </a:p>
        </p:txBody>
      </p:sp>
      <p:sp>
        <p:nvSpPr>
          <p:cNvPr id="3" name="Subtitle 2"/>
          <p:cNvSpPr>
            <a:spLocks noGrp="1"/>
          </p:cNvSpPr>
          <p:nvPr>
            <p:ph type="subTitle" idx="1"/>
          </p:nvPr>
        </p:nvSpPr>
        <p:spPr>
          <a:xfrm>
            <a:off x="2057400" y="7064263"/>
            <a:ext cx="6400800" cy="800100"/>
          </a:xfrm>
        </p:spPr>
        <p:txBody>
          <a:bodyP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Rectangle 8">
            <a:extLst>
              <a:ext uri="{FF2B5EF4-FFF2-40B4-BE49-F238E27FC236}">
                <a16:creationId xmlns:a16="http://schemas.microsoft.com/office/drawing/2014/main" id="{4CC54CB7-6AF3-45F8-9B96-57A478B25D6A}"/>
              </a:ext>
            </a:extLst>
          </p:cNvPr>
          <p:cNvSpPr/>
          <p:nvPr userDrawn="1"/>
        </p:nvSpPr>
        <p:spPr>
          <a:xfrm>
            <a:off x="1371600" y="8648700"/>
            <a:ext cx="123444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2">
            <a:extLst>
              <a:ext uri="{FF2B5EF4-FFF2-40B4-BE49-F238E27FC236}">
                <a16:creationId xmlns:a16="http://schemas.microsoft.com/office/drawing/2014/main" id="{00576717-3F65-4E76-BE75-8CD5251B2777}"/>
              </a:ext>
            </a:extLst>
          </p:cNvPr>
          <p:cNvSpPr/>
          <p:nvPr userDrawn="1"/>
        </p:nvSpPr>
        <p:spPr>
          <a:xfrm rot="5400000" flipV="1">
            <a:off x="-1" y="7064243"/>
            <a:ext cx="3223927" cy="3223968"/>
          </a:xfrm>
          <a:custGeom>
            <a:avLst/>
            <a:gdLst>
              <a:gd name="connsiteX0" fmla="*/ 1611956 w 3223927"/>
              <a:gd name="connsiteY0" fmla="*/ 0 h 3223968"/>
              <a:gd name="connsiteX1" fmla="*/ 0 w 3223927"/>
              <a:gd name="connsiteY1" fmla="*/ 0 h 3223968"/>
              <a:gd name="connsiteX2" fmla="*/ 1611956 w 3223927"/>
              <a:gd name="connsiteY2" fmla="*/ 1611997 h 3223968"/>
              <a:gd name="connsiteX3" fmla="*/ 3223928 w 3223927"/>
              <a:gd name="connsiteY3" fmla="*/ 3223969 h 3223968"/>
              <a:gd name="connsiteX4" fmla="*/ 3223928 w 3223927"/>
              <a:gd name="connsiteY4" fmla="*/ 1611997 h 3223968"/>
              <a:gd name="connsiteX5" fmla="*/ 3223928 w 3223927"/>
              <a:gd name="connsiteY5" fmla="*/ 0 h 322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3927" h="3223968">
                <a:moveTo>
                  <a:pt x="1611956" y="0"/>
                </a:moveTo>
                <a:lnTo>
                  <a:pt x="0" y="0"/>
                </a:lnTo>
                <a:lnTo>
                  <a:pt x="1611956" y="1611997"/>
                </a:lnTo>
                <a:lnTo>
                  <a:pt x="3223928" y="3223969"/>
                </a:lnTo>
                <a:lnTo>
                  <a:pt x="3223928" y="1611997"/>
                </a:lnTo>
                <a:lnTo>
                  <a:pt x="3223928" y="0"/>
                </a:lnTo>
                <a:close/>
              </a:path>
            </a:pathLst>
          </a:custGeom>
          <a:solidFill>
            <a:srgbClr val="000000"/>
          </a:solidFill>
          <a:ln w="8213" cap="flat">
            <a:solidFill>
              <a:srgbClr val="000000"/>
            </a:solidFill>
            <a:prstDash val="solid"/>
            <a:miter/>
          </a:ln>
        </p:spPr>
        <p:txBody>
          <a:bodyPr rtlCol="0" anchor="ctr"/>
          <a:lstStyle/>
          <a:p>
            <a:endParaRPr lang="en-US">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3B571657-CCAD-49CE-9DB7-B94E4B7EDCF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1162301" y="3135547"/>
            <a:ext cx="7151453" cy="715145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8A9535-0C65-4341-9776-580E356AA403}" type="datetime1">
              <a:rPr lang="en-US" smtClean="0"/>
              <a:t>6/28/23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4076700"/>
            <a:ext cx="7772400" cy="1362075"/>
          </a:xfrm>
        </p:spPr>
        <p:txBody>
          <a:bodyPr anchor="t">
            <a:noAutofit/>
          </a:bodyPr>
          <a:lstStyle>
            <a:lvl1pPr algn="l">
              <a:defRPr sz="6000" b="1" cap="none"/>
            </a:lvl1pPr>
          </a:lstStyle>
          <a:p>
            <a:r>
              <a:rPr lang="en-US" dirty="0"/>
              <a:t>High Impact Practice</a:t>
            </a:r>
          </a:p>
        </p:txBody>
      </p:sp>
      <p:sp>
        <p:nvSpPr>
          <p:cNvPr id="3" name="Text Placeholder 2"/>
          <p:cNvSpPr>
            <a:spLocks noGrp="1"/>
          </p:cNvSpPr>
          <p:nvPr>
            <p:ph type="body" idx="1"/>
          </p:nvPr>
        </p:nvSpPr>
        <p:spPr>
          <a:xfrm>
            <a:off x="1219200" y="5600700"/>
            <a:ext cx="7772400" cy="1500187"/>
          </a:xfrm>
        </p:spPr>
        <p:txBody>
          <a:bodyPr anchor="t">
            <a:normAutofit/>
          </a:bodyPr>
          <a:lstStyle>
            <a:lvl1pPr marL="0" indent="0">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7" name="Group 6">
            <a:extLst>
              <a:ext uri="{FF2B5EF4-FFF2-40B4-BE49-F238E27FC236}">
                <a16:creationId xmlns:a16="http://schemas.microsoft.com/office/drawing/2014/main" id="{073FB1AD-7673-44AA-B4E6-748FF08A5B2D}"/>
              </a:ext>
            </a:extLst>
          </p:cNvPr>
          <p:cNvGrpSpPr/>
          <p:nvPr userDrawn="1"/>
        </p:nvGrpSpPr>
        <p:grpSpPr>
          <a:xfrm flipH="1">
            <a:off x="10515600" y="0"/>
            <a:ext cx="7772400" cy="10287000"/>
            <a:chOff x="0" y="-14289"/>
            <a:chExt cx="8982646" cy="8997039"/>
          </a:xfrm>
          <a:solidFill>
            <a:srgbClr val="D60751"/>
          </a:solidFill>
        </p:grpSpPr>
        <p:grpSp>
          <p:nvGrpSpPr>
            <p:cNvPr id="8" name="Group 2">
              <a:extLst>
                <a:ext uri="{FF2B5EF4-FFF2-40B4-BE49-F238E27FC236}">
                  <a16:creationId xmlns:a16="http://schemas.microsoft.com/office/drawing/2014/main" id="{728B428B-6C06-445F-8F81-A80CFFC88BDB}"/>
                </a:ext>
              </a:extLst>
            </p:cNvPr>
            <p:cNvGrpSpPr/>
            <p:nvPr/>
          </p:nvGrpSpPr>
          <p:grpSpPr>
            <a:xfrm rot="5400000">
              <a:off x="-7196" y="-7091"/>
              <a:ext cx="8997039" cy="8982644"/>
              <a:chOff x="0" y="0"/>
              <a:chExt cx="6350000" cy="6339840"/>
            </a:xfrm>
            <a:grpFill/>
          </p:grpSpPr>
          <p:sp>
            <p:nvSpPr>
              <p:cNvPr id="10" name="Freeform 3">
                <a:extLst>
                  <a:ext uri="{FF2B5EF4-FFF2-40B4-BE49-F238E27FC236}">
                    <a16:creationId xmlns:a16="http://schemas.microsoft.com/office/drawing/2014/main" id="{B280E742-9DEF-40AD-85CE-AE414AC90BD6}"/>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AD013E"/>
              </a:solidFill>
              <a:ln>
                <a:solidFill>
                  <a:srgbClr val="AD013E"/>
                </a:solidFill>
              </a:ln>
            </p:spPr>
          </p:sp>
        </p:grpSp>
        <p:sp>
          <p:nvSpPr>
            <p:cNvPr id="9" name="Right Triangle 8">
              <a:extLst>
                <a:ext uri="{FF2B5EF4-FFF2-40B4-BE49-F238E27FC236}">
                  <a16:creationId xmlns:a16="http://schemas.microsoft.com/office/drawing/2014/main" id="{D3F762F9-BAD6-4B9F-9451-13A7FB6C353C}"/>
                </a:ext>
              </a:extLst>
            </p:cNvPr>
            <p:cNvSpPr/>
            <p:nvPr/>
          </p:nvSpPr>
          <p:spPr>
            <a:xfrm>
              <a:off x="0" y="-1"/>
              <a:ext cx="4403258" cy="448422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60751"/>
                </a:solidFill>
                <a:latin typeface="Arial" panose="020B0604020202020204" pitchFamily="34" charset="0"/>
                <a:cs typeface="Arial" panose="020B0604020202020204" pitchFamily="34" charset="0"/>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Rectangle 4">
            <a:extLst>
              <a:ext uri="{FF2B5EF4-FFF2-40B4-BE49-F238E27FC236}">
                <a16:creationId xmlns:a16="http://schemas.microsoft.com/office/drawing/2014/main" id="{C73C75DC-BB5B-4781-9EF6-DDB8473C7444}"/>
              </a:ext>
            </a:extLst>
          </p:cNvPr>
          <p:cNvSpPr/>
          <p:nvPr userDrawn="1"/>
        </p:nvSpPr>
        <p:spPr>
          <a:xfrm>
            <a:off x="0" y="6515100"/>
            <a:ext cx="18288000" cy="3771900"/>
          </a:xfrm>
          <a:prstGeom prst="rect">
            <a:avLst/>
          </a:pr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6" name="Graphic 5" descr="World outline">
            <a:extLst>
              <a:ext uri="{FF2B5EF4-FFF2-40B4-BE49-F238E27FC236}">
                <a16:creationId xmlns:a16="http://schemas.microsoft.com/office/drawing/2014/main" id="{D43B55E2-02B7-4938-B92B-85A4271136C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84373" y="7834205"/>
            <a:ext cx="1133690" cy="1133690"/>
          </a:xfrm>
          <a:prstGeom prst="rect">
            <a:avLst/>
          </a:prstGeom>
        </p:spPr>
      </p:pic>
      <p:pic>
        <p:nvPicPr>
          <p:cNvPr id="7" name="Picture 22">
            <a:extLst>
              <a:ext uri="{FF2B5EF4-FFF2-40B4-BE49-F238E27FC236}">
                <a16:creationId xmlns:a16="http://schemas.microsoft.com/office/drawing/2014/main" id="{35FD6000-77ED-4932-9962-EA92C6823A9E}"/>
              </a:ext>
            </a:extLst>
          </p:cNvPr>
          <p:cNvPicPr>
            <a:picLocks noChangeAspect="1"/>
          </p:cNvPicPr>
          <p:nvPr userDrawn="1"/>
        </p:nvPicPr>
        <p:blipFill>
          <a:blip r:embed="rId4"/>
          <a:srcRect/>
          <a:stretch>
            <a:fillRect/>
          </a:stretch>
        </p:blipFill>
        <p:spPr>
          <a:xfrm>
            <a:off x="2707225" y="1918596"/>
            <a:ext cx="12873550" cy="321838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95300"/>
            <a:ext cx="8229600" cy="20494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3000" y="2880518"/>
            <a:ext cx="14935200" cy="55395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4432045" y="9554835"/>
            <a:ext cx="767579" cy="302896"/>
          </a:xfrm>
          <a:prstGeom prst="rect">
            <a:avLst/>
          </a:prstGeom>
        </p:spPr>
        <p:txBody>
          <a:bodyPr vert="horz" lIns="91440" tIns="45720" rIns="91440" bIns="45720" rtlCol="0" anchor="ctr"/>
          <a:lstStyle>
            <a:lvl1pPr algn="r">
              <a:defRPr sz="1800" b="1">
                <a:solidFill>
                  <a:schemeClr val="tx1"/>
                </a:solidFill>
                <a:latin typeface="Arial" panose="020B0604020202020204" pitchFamily="34" charset="0"/>
                <a:cs typeface="Arial" panose="020B0604020202020204" pitchFamily="34" charset="0"/>
              </a:defRPr>
            </a:lvl1pPr>
          </a:lstStyle>
          <a:p>
            <a:fld id="{B6F15528-21DE-4FAA-801E-634DDDAF4B2B}" type="slidenum">
              <a:rPr lang="en-US" smtClean="0"/>
              <a:pPr/>
              <a:t>‹#›</a:t>
            </a:fld>
            <a:endParaRPr lang="en-US"/>
          </a:p>
        </p:txBody>
      </p:sp>
      <p:grpSp>
        <p:nvGrpSpPr>
          <p:cNvPr id="7" name="Group 6">
            <a:extLst>
              <a:ext uri="{FF2B5EF4-FFF2-40B4-BE49-F238E27FC236}">
                <a16:creationId xmlns:a16="http://schemas.microsoft.com/office/drawing/2014/main" id="{37397BDD-E817-460E-8092-D62A5912671B}"/>
              </a:ext>
            </a:extLst>
          </p:cNvPr>
          <p:cNvGrpSpPr/>
          <p:nvPr userDrawn="1"/>
        </p:nvGrpSpPr>
        <p:grpSpPr>
          <a:xfrm>
            <a:off x="1752600" y="9182100"/>
            <a:ext cx="14325600" cy="833948"/>
            <a:chOff x="1752600" y="9182100"/>
            <a:chExt cx="14325600" cy="833948"/>
          </a:xfrm>
        </p:grpSpPr>
        <p:pic>
          <p:nvPicPr>
            <p:cNvPr id="8" name="Picture 22">
              <a:extLst>
                <a:ext uri="{FF2B5EF4-FFF2-40B4-BE49-F238E27FC236}">
                  <a16:creationId xmlns:a16="http://schemas.microsoft.com/office/drawing/2014/main" id="{F3B3F54E-480F-4E3F-B766-2862B62B2C9C}"/>
                </a:ext>
              </a:extLst>
            </p:cNvPr>
            <p:cNvPicPr>
              <a:picLocks noChangeAspect="1"/>
            </p:cNvPicPr>
            <p:nvPr/>
          </p:nvPicPr>
          <p:blipFill>
            <a:blip r:embed="rId6"/>
            <a:srcRect/>
            <a:stretch>
              <a:fillRect/>
            </a:stretch>
          </p:blipFill>
          <p:spPr>
            <a:xfrm>
              <a:off x="2469294" y="9396516"/>
              <a:ext cx="2478129" cy="619532"/>
            </a:xfrm>
            <a:prstGeom prst="rect">
              <a:avLst/>
            </a:prstGeom>
          </p:spPr>
        </p:pic>
        <p:sp>
          <p:nvSpPr>
            <p:cNvPr id="9" name="TextBox 23">
              <a:extLst>
                <a:ext uri="{FF2B5EF4-FFF2-40B4-BE49-F238E27FC236}">
                  <a16:creationId xmlns:a16="http://schemas.microsoft.com/office/drawing/2014/main" id="{DFB41255-96BD-47C4-BFDC-9DAB7D941230}"/>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Comprehensive Policy Processes</a:t>
              </a:r>
            </a:p>
          </p:txBody>
        </p:sp>
        <p:cxnSp>
          <p:nvCxnSpPr>
            <p:cNvPr id="11" name="Straight Connector 10">
              <a:extLst>
                <a:ext uri="{FF2B5EF4-FFF2-40B4-BE49-F238E27FC236}">
                  <a16:creationId xmlns:a16="http://schemas.microsoft.com/office/drawing/2014/main" id="{60993D4D-E68B-4922-B2DC-E248E17659A5}"/>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Lst>
  <p:hf hdr="0" ftr="0" dt="0"/>
  <p:txStyles>
    <p:titleStyle>
      <a:lvl1pPr algn="l" defTabSz="914400" rtl="0" eaLnBrk="1" latinLnBrk="0" hangingPunct="1">
        <a:spcBef>
          <a:spcPct val="0"/>
        </a:spcBef>
        <a:buNone/>
        <a:defRPr sz="50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4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4.xml.rels><?xml version="1.0" encoding="UTF-8" standalone="yes"?>
<Relationships xmlns="http://schemas.openxmlformats.org/package/2006/relationships"><Relationship Id="rId3" Type="http://schemas.openxmlformats.org/officeDocument/2006/relationships/hyperlink" Target="https://www.fphighimpactpractices.org/briefs/policy/"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www.healthpolicyplus.com/archive/browsehpi.cfm?get=1565" TargetMode="External"/><Relationship Id="rId13"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hyperlink" Target="https://www.path.org/resources/capital-clinic-resource-effective-advocacy-policy-implementation/" TargetMode="External"/><Relationship Id="rId12"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platform.who.int/data/sexual-and-reproductive-health-and-rights" TargetMode="External"/><Relationship Id="rId11" Type="http://schemas.openxmlformats.org/officeDocument/2006/relationships/image" Target="../media/image23.png"/><Relationship Id="rId5" Type="http://schemas.openxmlformats.org/officeDocument/2006/relationships/hyperlink" Target="https://globalhealthlearning.org/course/social-marketing-health" TargetMode="External"/><Relationship Id="rId10" Type="http://schemas.openxmlformats.org/officeDocument/2006/relationships/image" Target="../media/image22.png"/><Relationship Id="rId4" Type="http://schemas.openxmlformats.org/officeDocument/2006/relationships/image" Target="../media/image21.svg"/><Relationship Id="rId9" Type="http://schemas.openxmlformats.org/officeDocument/2006/relationships/hyperlink" Target="https://fp2030.org/cip"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fphighimpactpractices.org/"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B91EF5-286E-B04D-B394-0132CA606B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3024" y="-32624"/>
            <a:ext cx="11424976" cy="7616651"/>
          </a:xfrm>
          <a:prstGeom prst="rect">
            <a:avLst/>
          </a:prstGeom>
        </p:spPr>
      </p:pic>
      <p:grpSp>
        <p:nvGrpSpPr>
          <p:cNvPr id="4" name="Group 4"/>
          <p:cNvGrpSpPr/>
          <p:nvPr/>
        </p:nvGrpSpPr>
        <p:grpSpPr>
          <a:xfrm rot="18705092">
            <a:off x="7538128" y="-324850"/>
            <a:ext cx="4053517" cy="10924783"/>
            <a:chOff x="0" y="0"/>
            <a:chExt cx="35276568" cy="15213202"/>
          </a:xfrm>
        </p:grpSpPr>
        <p:sp>
          <p:nvSpPr>
            <p:cNvPr id="5" name="Freeform 5"/>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latin typeface="Arial" panose="020B0604020202020204" pitchFamily="34" charset="0"/>
                <a:cs typeface="Arial" panose="020B0604020202020204" pitchFamily="34" charset="0"/>
              </a:endParaRPr>
            </a:p>
          </p:txBody>
        </p:sp>
      </p:grpSp>
      <p:sp>
        <p:nvSpPr>
          <p:cNvPr id="11" name="Freeform 5">
            <a:extLst>
              <a:ext uri="{FF2B5EF4-FFF2-40B4-BE49-F238E27FC236}">
                <a16:creationId xmlns:a16="http://schemas.microsoft.com/office/drawing/2014/main" id="{063AF8E7-6655-4ADF-8534-D3317F24A569}"/>
              </a:ext>
            </a:extLst>
          </p:cNvPr>
          <p:cNvSpPr/>
          <p:nvPr/>
        </p:nvSpPr>
        <p:spPr>
          <a:xfrm rot="16200000">
            <a:off x="5657268" y="2933431"/>
            <a:ext cx="3884299" cy="8602169"/>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1136547" y="3156253"/>
            <a:ext cx="7151453" cy="7151453"/>
          </a:xfrm>
          <a:prstGeom prst="rect">
            <a:avLst/>
          </a:prstGeom>
        </p:spPr>
      </p:pic>
      <p:pic>
        <p:nvPicPr>
          <p:cNvPr id="8" name="Picture 8"/>
          <p:cNvPicPr>
            <a:picLocks noChangeAspect="1"/>
          </p:cNvPicPr>
          <p:nvPr/>
        </p:nvPicPr>
        <p:blipFill>
          <a:blip r:embed="rId6"/>
          <a:srcRect/>
          <a:stretch>
            <a:fillRect/>
          </a:stretch>
        </p:blipFill>
        <p:spPr>
          <a:xfrm>
            <a:off x="1914399" y="3759100"/>
            <a:ext cx="4451409" cy="1112852"/>
          </a:xfrm>
          <a:prstGeom prst="rect">
            <a:avLst/>
          </a:prstGeom>
        </p:spPr>
      </p:pic>
      <p:sp>
        <p:nvSpPr>
          <p:cNvPr id="10" name="TextBox 6">
            <a:extLst>
              <a:ext uri="{FF2B5EF4-FFF2-40B4-BE49-F238E27FC236}">
                <a16:creationId xmlns:a16="http://schemas.microsoft.com/office/drawing/2014/main" id="{F35A2F1C-73CF-4887-AD8E-C39D73891B90}"/>
              </a:ext>
            </a:extLst>
          </p:cNvPr>
          <p:cNvSpPr txBox="1"/>
          <p:nvPr/>
        </p:nvSpPr>
        <p:spPr>
          <a:xfrm>
            <a:off x="1850729" y="4881892"/>
            <a:ext cx="12105154" cy="2436564"/>
          </a:xfrm>
          <a:prstGeom prst="rect">
            <a:avLst/>
          </a:prstGeom>
        </p:spPr>
        <p:txBody>
          <a:bodyPr wrap="square" lIns="0" tIns="0" rIns="0" bIns="0" rtlCol="0" anchor="t">
            <a:spAutoFit/>
          </a:bodyPr>
          <a:lstStyle/>
          <a:p>
            <a:pPr>
              <a:lnSpc>
                <a:spcPts val="9500"/>
              </a:lnSpc>
            </a:pPr>
            <a:r>
              <a:rPr lang="en-US" sz="8000" b="1" spc="-95" dirty="0">
                <a:solidFill>
                  <a:srgbClr val="000000"/>
                </a:solidFill>
                <a:latin typeface="Arial" panose="020B0604020202020204" pitchFamily="34" charset="0"/>
                <a:cs typeface="Arial" panose="020B0604020202020204" pitchFamily="34" charset="0"/>
              </a:rPr>
              <a:t>Comprehensive Policy Processes</a:t>
            </a:r>
          </a:p>
        </p:txBody>
      </p:sp>
      <p:sp>
        <p:nvSpPr>
          <p:cNvPr id="12" name="TextBox 9">
            <a:extLst>
              <a:ext uri="{FF2B5EF4-FFF2-40B4-BE49-F238E27FC236}">
                <a16:creationId xmlns:a16="http://schemas.microsoft.com/office/drawing/2014/main" id="{3493DA9A-A99A-4F6D-BCCB-BAE718743043}"/>
              </a:ext>
            </a:extLst>
          </p:cNvPr>
          <p:cNvSpPr txBox="1"/>
          <p:nvPr/>
        </p:nvSpPr>
        <p:spPr>
          <a:xfrm>
            <a:off x="1914399" y="7315677"/>
            <a:ext cx="9986103" cy="1103315"/>
          </a:xfrm>
          <a:prstGeom prst="rect">
            <a:avLst/>
          </a:prstGeom>
        </p:spPr>
        <p:txBody>
          <a:bodyPr wrap="square" lIns="0" tIns="0" rIns="0" bIns="0" rtlCol="0" anchor="t">
            <a:spAutoFit/>
          </a:bodyPr>
          <a:lstStyle/>
          <a:p>
            <a:pPr lvl="0">
              <a:lnSpc>
                <a:spcPts val="4480"/>
              </a:lnSpc>
              <a:spcBef>
                <a:spcPct val="0"/>
              </a:spcBef>
            </a:pPr>
            <a:r>
              <a:rPr lang="en-US" sz="3200" spc="64" dirty="0">
                <a:solidFill>
                  <a:srgbClr val="000000"/>
                </a:solidFill>
                <a:latin typeface="Arial" panose="020B0604020202020204" pitchFamily="34" charset="0"/>
                <a:cs typeface="Arial" panose="020B0604020202020204" pitchFamily="34" charset="0"/>
              </a:rPr>
              <a:t>The agreements that outline health goals and the actions to realize them.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4CF0791F-808E-4AB3-BF75-B22659FC95C4}"/>
              </a:ext>
            </a:extLst>
          </p:cNvPr>
          <p:cNvSpPr/>
          <p:nvPr/>
        </p:nvSpPr>
        <p:spPr>
          <a:xfrm flipV="1">
            <a:off x="-41829" y="-1"/>
            <a:ext cx="18288000" cy="3727642"/>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17588" h="10309895">
                <a:moveTo>
                  <a:pt x="19120" y="10309895"/>
                </a:moveTo>
                <a:cubicBezTo>
                  <a:pt x="12747" y="6873263"/>
                  <a:pt x="6373" y="3436632"/>
                  <a:pt x="0" y="0"/>
                </a:cubicBezTo>
                <a:lnTo>
                  <a:pt x="10417588" y="10309895"/>
                </a:lnTo>
                <a:lnTo>
                  <a:pt x="19120"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TextBox 10"/>
          <p:cNvSpPr txBox="1"/>
          <p:nvPr/>
        </p:nvSpPr>
        <p:spPr>
          <a:xfrm>
            <a:off x="685800" y="592983"/>
            <a:ext cx="8001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What challenges can this HIP help address?</a:t>
            </a:r>
          </a:p>
        </p:txBody>
      </p:sp>
      <p:sp>
        <p:nvSpPr>
          <p:cNvPr id="14" name="TextBox 8">
            <a:extLst>
              <a:ext uri="{FF2B5EF4-FFF2-40B4-BE49-F238E27FC236}">
                <a16:creationId xmlns:a16="http://schemas.microsoft.com/office/drawing/2014/main" id="{365A6645-6488-4F69-A5B1-86495DB4EB11}"/>
              </a:ext>
            </a:extLst>
          </p:cNvPr>
          <p:cNvSpPr txBox="1"/>
          <p:nvPr/>
        </p:nvSpPr>
        <p:spPr>
          <a:xfrm>
            <a:off x="2209800" y="3314700"/>
            <a:ext cx="15510429" cy="5909310"/>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3600" dirty="0">
                <a:solidFill>
                  <a:srgbClr val="000000"/>
                </a:solidFill>
                <a:latin typeface="Arial" panose="020B0604020202020204" pitchFamily="34" charset="0"/>
                <a:cs typeface="Arial" panose="020B0604020202020204" pitchFamily="34" charset="0"/>
              </a:rPr>
              <a:t>Inattention to human rights and inequitable access to care can be addressed through comprehensive policy processes.</a:t>
            </a:r>
          </a:p>
          <a:p>
            <a:pPr marL="571500" indent="-571500">
              <a:spcAft>
                <a:spcPts val="2400"/>
              </a:spcAft>
              <a:buFont typeface="Arial" panose="020B0604020202020204" pitchFamily="34" charset="0"/>
              <a:buChar char="•"/>
            </a:pPr>
            <a:r>
              <a:rPr lang="en-US" sz="3600" dirty="0">
                <a:solidFill>
                  <a:srgbClr val="000000"/>
                </a:solidFill>
                <a:latin typeface="Arial" panose="020B0604020202020204" pitchFamily="34" charset="0"/>
                <a:cs typeface="Arial" panose="020B0604020202020204" pitchFamily="34" charset="0"/>
              </a:rPr>
              <a:t>Policy efforts that lack attention to the full range of actions within a comprehensive policy process are less likely to result in improvements in family planning outcomes.</a:t>
            </a:r>
          </a:p>
          <a:p>
            <a:pPr marL="571500" indent="-571500">
              <a:spcAft>
                <a:spcPts val="2400"/>
              </a:spcAft>
              <a:buFont typeface="Arial" panose="020B0604020202020204" pitchFamily="34" charset="0"/>
              <a:buChar char="•"/>
            </a:pPr>
            <a:r>
              <a:rPr lang="en-US" sz="3600" dirty="0">
                <a:solidFill>
                  <a:srgbClr val="000000"/>
                </a:solidFill>
                <a:latin typeface="Arial" panose="020B0604020202020204" pitchFamily="34" charset="0"/>
                <a:cs typeface="Arial" panose="020B0604020202020204" pitchFamily="34" charset="0"/>
              </a:rPr>
              <a:t>Evolving evidence and changing contexts can leave programs and services out-of-date.</a:t>
            </a:r>
          </a:p>
          <a:p>
            <a:pPr marL="571500" indent="-571500">
              <a:spcAft>
                <a:spcPts val="2400"/>
              </a:spcAft>
              <a:buFont typeface="Arial" panose="020B0604020202020204" pitchFamily="34" charset="0"/>
              <a:buChar char="•"/>
            </a:pPr>
            <a:r>
              <a:rPr lang="en-US" sz="3600" dirty="0">
                <a:solidFill>
                  <a:srgbClr val="000000"/>
                </a:solidFill>
                <a:latin typeface="Arial" panose="020B0604020202020204" pitchFamily="34" charset="0"/>
                <a:cs typeface="Arial" panose="020B0604020202020204" pitchFamily="34" charset="0"/>
              </a:rPr>
              <a:t>Despite ample evidence, proven best practices are not consistently scaled and sustained.</a:t>
            </a:r>
          </a:p>
        </p:txBody>
      </p:sp>
    </p:spTree>
    <p:extLst>
      <p:ext uri="{BB962C8B-B14F-4D97-AF65-F5344CB8AC3E}">
        <p14:creationId xmlns:p14="http://schemas.microsoft.com/office/powerpoint/2010/main" val="3874996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4CF0791F-808E-4AB3-BF75-B22659FC95C4}"/>
              </a:ext>
            </a:extLst>
          </p:cNvPr>
          <p:cNvSpPr/>
          <p:nvPr/>
        </p:nvSpPr>
        <p:spPr>
          <a:xfrm flipV="1">
            <a:off x="-41829" y="-1"/>
            <a:ext cx="18288000" cy="3727642"/>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17588" h="10309895">
                <a:moveTo>
                  <a:pt x="19120" y="10309895"/>
                </a:moveTo>
                <a:cubicBezTo>
                  <a:pt x="12747" y="6873263"/>
                  <a:pt x="6373" y="3436632"/>
                  <a:pt x="0" y="0"/>
                </a:cubicBezTo>
                <a:lnTo>
                  <a:pt x="10417588" y="10309895"/>
                </a:lnTo>
                <a:lnTo>
                  <a:pt x="19120"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TextBox 10"/>
          <p:cNvSpPr txBox="1"/>
          <p:nvPr/>
        </p:nvSpPr>
        <p:spPr>
          <a:xfrm>
            <a:off x="685800" y="592983"/>
            <a:ext cx="8001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Evidence of Impact:</a:t>
            </a:r>
          </a:p>
          <a:p>
            <a:pPr>
              <a:lnSpc>
                <a:spcPts val="6500"/>
              </a:lnSpc>
            </a:pPr>
            <a:r>
              <a:rPr lang="en-US" sz="4000" b="1" dirty="0">
                <a:solidFill>
                  <a:schemeClr val="bg1"/>
                </a:solidFill>
                <a:latin typeface="Arial" panose="020B0604020202020204" pitchFamily="34" charset="0"/>
                <a:cs typeface="Arial" panose="020B0604020202020204" pitchFamily="34" charset="0"/>
              </a:rPr>
              <a:t>Guinea</a:t>
            </a:r>
          </a:p>
        </p:txBody>
      </p:sp>
      <p:sp>
        <p:nvSpPr>
          <p:cNvPr id="14" name="TextBox 8">
            <a:extLst>
              <a:ext uri="{FF2B5EF4-FFF2-40B4-BE49-F238E27FC236}">
                <a16:creationId xmlns:a16="http://schemas.microsoft.com/office/drawing/2014/main" id="{365A6645-6488-4F69-A5B1-86495DB4EB11}"/>
              </a:ext>
            </a:extLst>
          </p:cNvPr>
          <p:cNvSpPr txBox="1"/>
          <p:nvPr/>
        </p:nvSpPr>
        <p:spPr>
          <a:xfrm>
            <a:off x="1444071" y="3727641"/>
            <a:ext cx="15316200" cy="4616648"/>
          </a:xfrm>
          <a:prstGeom prst="rect">
            <a:avLst/>
          </a:prstGeom>
        </p:spPr>
        <p:txBody>
          <a:bodyPr wrap="square" lIns="0" tIns="0" rIns="0" bIns="0" rtlCol="0" anchor="t">
            <a:spAutoFit/>
          </a:bodyPr>
          <a:lstStyle/>
          <a:p>
            <a:pPr marL="1028700" lvl="1"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Guinea has included </a:t>
            </a:r>
            <a:r>
              <a:rPr lang="en-US" sz="4000" dirty="0" err="1">
                <a:solidFill>
                  <a:srgbClr val="000000"/>
                </a:solidFill>
                <a:latin typeface="Arial" panose="020B0604020202020204" pitchFamily="34" charset="0"/>
                <a:cs typeface="Arial" panose="020B0604020202020204" pitchFamily="34" charset="0"/>
              </a:rPr>
              <a:t>postabortion</a:t>
            </a:r>
            <a:r>
              <a:rPr lang="en-US" sz="4000" dirty="0">
                <a:solidFill>
                  <a:srgbClr val="000000"/>
                </a:solidFill>
                <a:latin typeface="Arial" panose="020B0604020202020204" pitchFamily="34" charset="0"/>
                <a:cs typeface="Arial" panose="020B0604020202020204" pitchFamily="34" charset="0"/>
              </a:rPr>
              <a:t> care (PAC) (a proven HIP) within several policies and guidelines since it was piloted in 1998.</a:t>
            </a:r>
          </a:p>
          <a:p>
            <a:pPr marL="1485900" lvl="2"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A study with data collected in 2014 assessed provision of contraception as part of PAC services and found that more than 95% of PAC clients were counseled on family planning and 73% of clients voluntarily left the facility with a method. </a:t>
            </a:r>
          </a:p>
        </p:txBody>
      </p:sp>
    </p:spTree>
    <p:extLst>
      <p:ext uri="{BB962C8B-B14F-4D97-AF65-F5344CB8AC3E}">
        <p14:creationId xmlns:p14="http://schemas.microsoft.com/office/powerpoint/2010/main" val="984464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4CF0791F-808E-4AB3-BF75-B22659FC95C4}"/>
              </a:ext>
            </a:extLst>
          </p:cNvPr>
          <p:cNvSpPr/>
          <p:nvPr/>
        </p:nvSpPr>
        <p:spPr>
          <a:xfrm flipV="1">
            <a:off x="-41829" y="-1"/>
            <a:ext cx="18288000" cy="3727642"/>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17588" h="10309895">
                <a:moveTo>
                  <a:pt x="19120" y="10309895"/>
                </a:moveTo>
                <a:cubicBezTo>
                  <a:pt x="12747" y="6873263"/>
                  <a:pt x="6373" y="3436632"/>
                  <a:pt x="0" y="0"/>
                </a:cubicBezTo>
                <a:lnTo>
                  <a:pt x="10417588" y="10309895"/>
                </a:lnTo>
                <a:lnTo>
                  <a:pt x="19120"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TextBox 10"/>
          <p:cNvSpPr txBox="1"/>
          <p:nvPr/>
        </p:nvSpPr>
        <p:spPr>
          <a:xfrm>
            <a:off x="685800" y="592983"/>
            <a:ext cx="8001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Evidence of Impact:</a:t>
            </a:r>
          </a:p>
          <a:p>
            <a:pPr>
              <a:lnSpc>
                <a:spcPts val="6500"/>
              </a:lnSpc>
            </a:pPr>
            <a:r>
              <a:rPr lang="en-US" sz="4000" b="1" dirty="0">
                <a:solidFill>
                  <a:schemeClr val="bg1"/>
                </a:solidFill>
                <a:latin typeface="Arial" panose="020B0604020202020204" pitchFamily="34" charset="0"/>
                <a:cs typeface="Arial" panose="020B0604020202020204" pitchFamily="34" charset="0"/>
              </a:rPr>
              <a:t>Guinea (cont.)</a:t>
            </a:r>
          </a:p>
        </p:txBody>
      </p:sp>
      <p:sp>
        <p:nvSpPr>
          <p:cNvPr id="14" name="TextBox 8">
            <a:extLst>
              <a:ext uri="{FF2B5EF4-FFF2-40B4-BE49-F238E27FC236}">
                <a16:creationId xmlns:a16="http://schemas.microsoft.com/office/drawing/2014/main" id="{365A6645-6488-4F69-A5B1-86495DB4EB11}"/>
              </a:ext>
            </a:extLst>
          </p:cNvPr>
          <p:cNvSpPr txBox="1"/>
          <p:nvPr/>
        </p:nvSpPr>
        <p:spPr>
          <a:xfrm>
            <a:off x="1444071" y="3727641"/>
            <a:ext cx="15316200" cy="4308872"/>
          </a:xfrm>
          <a:prstGeom prst="rect">
            <a:avLst/>
          </a:prstGeom>
        </p:spPr>
        <p:txBody>
          <a:bodyPr wrap="square" lIns="0" tIns="0" rIns="0" bIns="0" rtlCol="0" anchor="t">
            <a:spAutoFit/>
          </a:bodyPr>
          <a:lstStyle/>
          <a:p>
            <a:pPr marL="1028700" lvl="1"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Study authors attribute these high rates of coverage and uptake to </a:t>
            </a:r>
            <a:r>
              <a:rPr lang="en-US" sz="4000" b="1" dirty="0">
                <a:solidFill>
                  <a:srgbClr val="AD013E"/>
                </a:solidFill>
                <a:latin typeface="Arial" panose="020B0604020202020204" pitchFamily="34" charset="0"/>
                <a:cs typeface="Arial" panose="020B0604020202020204" pitchFamily="34" charset="0"/>
              </a:rPr>
              <a:t>the comprehensive inclusion of the practice within national policies, standards, guidelines, and other tools</a:t>
            </a:r>
            <a:r>
              <a:rPr lang="en-US" sz="4000" dirty="0">
                <a:solidFill>
                  <a:srgbClr val="000000"/>
                </a:solidFill>
                <a:latin typeface="Arial" panose="020B0604020202020204" pitchFamily="34" charset="0"/>
                <a:cs typeface="Arial" panose="020B0604020202020204" pitchFamily="34" charset="0"/>
              </a:rPr>
              <a:t>; </a:t>
            </a:r>
            <a:r>
              <a:rPr lang="en-US" sz="4000" b="1" dirty="0">
                <a:solidFill>
                  <a:srgbClr val="AD013E"/>
                </a:solidFill>
                <a:latin typeface="Arial" panose="020B0604020202020204" pitchFamily="34" charset="0"/>
                <a:cs typeface="Arial" panose="020B0604020202020204" pitchFamily="34" charset="0"/>
              </a:rPr>
              <a:t>engagement of champions within and beyond the Ministry of Health </a:t>
            </a:r>
            <a:r>
              <a:rPr lang="en-US" sz="4000" dirty="0">
                <a:latin typeface="Arial" panose="020B0604020202020204" pitchFamily="34" charset="0"/>
                <a:cs typeface="Arial" panose="020B0604020202020204" pitchFamily="34" charset="0"/>
              </a:rPr>
              <a:t>to advocate for PAC </a:t>
            </a:r>
            <a:r>
              <a:rPr lang="en-US" sz="4000" b="1" dirty="0">
                <a:solidFill>
                  <a:srgbClr val="AD013E"/>
                </a:solidFill>
                <a:latin typeface="Arial" panose="020B0604020202020204" pitchFamily="34" charset="0"/>
                <a:cs typeface="Arial" panose="020B0604020202020204" pitchFamily="34" charset="0"/>
              </a:rPr>
              <a:t>and the financial resources to support PAC implementation; </a:t>
            </a:r>
            <a:r>
              <a:rPr lang="en-US" sz="4000" dirty="0">
                <a:latin typeface="Arial" panose="020B0604020202020204" pitchFamily="34" charset="0"/>
                <a:cs typeface="Arial" panose="020B0604020202020204" pitchFamily="34" charset="0"/>
              </a:rPr>
              <a:t>and</a:t>
            </a:r>
            <a:r>
              <a:rPr lang="en-US" sz="4000" b="1" dirty="0">
                <a:solidFill>
                  <a:srgbClr val="AD013E"/>
                </a:solidFill>
                <a:latin typeface="Arial" panose="020B0604020202020204" pitchFamily="34" charset="0"/>
                <a:cs typeface="Arial" panose="020B0604020202020204" pitchFamily="34" charset="0"/>
              </a:rPr>
              <a:t> roll-out of provider training on clinical PAC guidelines and standards.</a:t>
            </a:r>
          </a:p>
        </p:txBody>
      </p:sp>
    </p:spTree>
    <p:extLst>
      <p:ext uri="{BB962C8B-B14F-4D97-AF65-F5344CB8AC3E}">
        <p14:creationId xmlns:p14="http://schemas.microsoft.com/office/powerpoint/2010/main" val="2985998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sosceles Triangle 31">
            <a:extLst>
              <a:ext uri="{FF2B5EF4-FFF2-40B4-BE49-F238E27FC236}">
                <a16:creationId xmlns:a16="http://schemas.microsoft.com/office/drawing/2014/main" id="{9DFF1FBC-FB01-4744-AC27-D0981EA2A1F4}"/>
              </a:ext>
            </a:extLst>
          </p:cNvPr>
          <p:cNvSpPr/>
          <p:nvPr/>
        </p:nvSpPr>
        <p:spPr>
          <a:xfrm flipV="1">
            <a:off x="-11461" y="-3"/>
            <a:ext cx="18257632" cy="3371762"/>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69" name="TextBox 10">
            <a:extLst>
              <a:ext uri="{FF2B5EF4-FFF2-40B4-BE49-F238E27FC236}">
                <a16:creationId xmlns:a16="http://schemas.microsoft.com/office/drawing/2014/main" id="{485C1431-6EF1-4EA0-89F1-C60656C74D46}"/>
              </a:ext>
            </a:extLst>
          </p:cNvPr>
          <p:cNvSpPr txBox="1"/>
          <p:nvPr/>
        </p:nvSpPr>
        <p:spPr>
          <a:xfrm>
            <a:off x="784920" y="478793"/>
            <a:ext cx="7396933"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Measurement</a:t>
            </a:r>
            <a:endParaRPr lang="en-US" sz="4000" b="1" dirty="0">
              <a:solidFill>
                <a:schemeClr val="bg1"/>
              </a:solidFill>
              <a:latin typeface="Arial" panose="020B0604020202020204" pitchFamily="34" charset="0"/>
              <a:cs typeface="Arial" panose="020B0604020202020204" pitchFamily="34" charset="0"/>
            </a:endParaRPr>
          </a:p>
        </p:txBody>
      </p:sp>
      <p:sp>
        <p:nvSpPr>
          <p:cNvPr id="12" name="TextBox 8">
            <a:extLst>
              <a:ext uri="{FF2B5EF4-FFF2-40B4-BE49-F238E27FC236}">
                <a16:creationId xmlns:a16="http://schemas.microsoft.com/office/drawing/2014/main" id="{B14A29DD-7FCF-410D-9FFA-5D8462A7B535}"/>
              </a:ext>
            </a:extLst>
          </p:cNvPr>
          <p:cNvSpPr txBox="1"/>
          <p:nvPr/>
        </p:nvSpPr>
        <p:spPr>
          <a:xfrm>
            <a:off x="1035151" y="3371759"/>
            <a:ext cx="13224919" cy="5047536"/>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3600" dirty="0">
                <a:solidFill>
                  <a:srgbClr val="000000"/>
                </a:solidFill>
                <a:latin typeface="Arial" panose="020B0604020202020204" pitchFamily="34" charset="0"/>
                <a:cs typeface="Arial" panose="020B0604020202020204" pitchFamily="34" charset="0"/>
              </a:rPr>
              <a:t>Extent to which policies are up-to-date and harmonized across the health system, e.g., in training curricula, supervision tools, supply and logistics management systems, monitoring systems, and budgets. </a:t>
            </a:r>
          </a:p>
          <a:p>
            <a:pPr marL="571500" indent="-571500">
              <a:spcAft>
                <a:spcPts val="2400"/>
              </a:spcAft>
              <a:buFont typeface="Arial" panose="020B0604020202020204" pitchFamily="34" charset="0"/>
              <a:buChar char="•"/>
            </a:pPr>
            <a:r>
              <a:rPr lang="en-US" sz="3600" dirty="0">
                <a:solidFill>
                  <a:srgbClr val="000000"/>
                </a:solidFill>
                <a:latin typeface="Arial" panose="020B0604020202020204" pitchFamily="34" charset="0"/>
                <a:cs typeface="Arial" panose="020B0604020202020204" pitchFamily="34" charset="0"/>
              </a:rPr>
              <a:t>Annual budget expenditures to support policy implementation.</a:t>
            </a:r>
          </a:p>
          <a:p>
            <a:pPr marL="571500" indent="-571500">
              <a:spcAft>
                <a:spcPts val="2400"/>
              </a:spcAft>
              <a:buFont typeface="Arial" panose="020B0604020202020204" pitchFamily="34" charset="0"/>
              <a:buChar char="•"/>
            </a:pPr>
            <a:r>
              <a:rPr lang="en-US" sz="3600" dirty="0">
                <a:solidFill>
                  <a:srgbClr val="000000"/>
                </a:solidFill>
                <a:latin typeface="Arial" panose="020B0604020202020204" pitchFamily="34" charset="0"/>
                <a:cs typeface="Arial" panose="020B0604020202020204" pitchFamily="34" charset="0"/>
              </a:rPr>
              <a:t>Percentage/number of facilities or implementation sites that have the financial, human, and physical resources available to implement the policy.</a:t>
            </a:r>
          </a:p>
        </p:txBody>
      </p:sp>
      <p:sp>
        <p:nvSpPr>
          <p:cNvPr id="2" name="Slide Number Placeholder 1">
            <a:extLst>
              <a:ext uri="{FF2B5EF4-FFF2-40B4-BE49-F238E27FC236}">
                <a16:creationId xmlns:a16="http://schemas.microsoft.com/office/drawing/2014/main" id="{014BB43E-168A-42D3-BA47-82AAD19DFED8}"/>
              </a:ext>
            </a:extLst>
          </p:cNvPr>
          <p:cNvSpPr>
            <a:spLocks noGrp="1"/>
          </p:cNvSpPr>
          <p:nvPr>
            <p:ph type="sldNum" sz="quarter" idx="12"/>
          </p:nvPr>
        </p:nvSpPr>
        <p:spPr/>
        <p:txBody>
          <a:bodyPr/>
          <a:lstStyle/>
          <a:p>
            <a:fld id="{B6F15528-21DE-4FAA-801E-634DDDAF4B2B}" type="slidenum">
              <a:rPr lang="en-US" smtClean="0"/>
              <a:pPr/>
              <a:t>13</a:t>
            </a:fld>
            <a:endParaRPr lang="en-US"/>
          </a:p>
        </p:txBody>
      </p:sp>
      <p:pic>
        <p:nvPicPr>
          <p:cNvPr id="6" name="Graphic 5" descr="Alterations &amp; Tailoring outline">
            <a:extLst>
              <a:ext uri="{FF2B5EF4-FFF2-40B4-BE49-F238E27FC236}">
                <a16:creationId xmlns:a16="http://schemas.microsoft.com/office/drawing/2014/main" id="{E31E07DE-E9FA-3E49-87C9-D18BC807DE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260070" y="3443996"/>
            <a:ext cx="3371762" cy="3371762"/>
          </a:xfrm>
          <a:prstGeom prst="rect">
            <a:avLst/>
          </a:prstGeom>
        </p:spPr>
      </p:pic>
    </p:spTree>
    <p:extLst>
      <p:ext uri="{BB962C8B-B14F-4D97-AF65-F5344CB8AC3E}">
        <p14:creationId xmlns:p14="http://schemas.microsoft.com/office/powerpoint/2010/main" val="360294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2545988"/>
            <a:chOff x="-1192946" y="454439"/>
            <a:chExt cx="14009365" cy="3394651"/>
          </a:xfrm>
        </p:grpSpPr>
        <p:sp>
          <p:nvSpPr>
            <p:cNvPr id="5" name="TextBox 5"/>
            <p:cNvSpPr txBox="1"/>
            <p:nvPr/>
          </p:nvSpPr>
          <p:spPr>
            <a:xfrm>
              <a:off x="-1161685" y="2139220"/>
              <a:ext cx="13501365" cy="1709870"/>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Continue to the extra slides or access the </a:t>
              </a:r>
              <a:r>
                <a:rPr lang="en-US" sz="4400" dirty="0">
                  <a:solidFill>
                    <a:srgbClr val="AD013E"/>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HIP brief</a:t>
              </a:r>
              <a:r>
                <a:rPr lang="en-US" sz="4400" dirty="0">
                  <a:solidFill>
                    <a:srgbClr val="DD5D00"/>
                  </a:solidFill>
                  <a:latin typeface="Arial" panose="020B0604020202020204" pitchFamily="34" charset="0"/>
                  <a:cs typeface="Arial" panose="020B0604020202020204" pitchFamily="34" charset="0"/>
                </a:rPr>
                <a:t> </a:t>
              </a:r>
              <a:r>
                <a:rPr lang="en-US" sz="4400" dirty="0">
                  <a:solidFill>
                    <a:srgbClr val="000000"/>
                  </a:solidFill>
                  <a:latin typeface="Arial" panose="020B0604020202020204" pitchFamily="34" charset="0"/>
                  <a:cs typeface="Arial" panose="020B0604020202020204" pitchFamily="34" charset="0"/>
                </a:rPr>
                <a:t>for more information.</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Thank You</a:t>
              </a:r>
            </a:p>
          </p:txBody>
        </p:sp>
      </p:grpSp>
      <p:sp>
        <p:nvSpPr>
          <p:cNvPr id="2" name="Slide Number Placeholder 1">
            <a:extLst>
              <a:ext uri="{FF2B5EF4-FFF2-40B4-BE49-F238E27FC236}">
                <a16:creationId xmlns:a16="http://schemas.microsoft.com/office/drawing/2014/main" id="{20D369D3-5241-48C0-A4DD-8FB03B373DA1}"/>
              </a:ext>
            </a:extLst>
          </p:cNvPr>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945500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3187190"/>
            <a:chOff x="-1192946" y="454439"/>
            <a:chExt cx="14009365" cy="4249583"/>
          </a:xfrm>
        </p:grpSpPr>
        <p:sp>
          <p:nvSpPr>
            <p:cNvPr id="5" name="TextBox 5"/>
            <p:cNvSpPr txBox="1"/>
            <p:nvPr/>
          </p:nvSpPr>
          <p:spPr>
            <a:xfrm>
              <a:off x="-1161686" y="2139219"/>
              <a:ext cx="13501365" cy="2564803"/>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Implementation Tips</a:t>
              </a:r>
            </a:p>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Priority Research Questions</a:t>
              </a:r>
            </a:p>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Tools &amp; Resources</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Extra Slides</a:t>
              </a:r>
            </a:p>
          </p:txBody>
        </p:sp>
      </p:grpSp>
      <p:sp>
        <p:nvSpPr>
          <p:cNvPr id="2" name="Slide Number Placeholder 1">
            <a:extLst>
              <a:ext uri="{FF2B5EF4-FFF2-40B4-BE49-F238E27FC236}">
                <a16:creationId xmlns:a16="http://schemas.microsoft.com/office/drawing/2014/main" id="{84BA52B9-683E-4BBF-A2D4-4934E53E8CCA}"/>
              </a:ext>
            </a:extLst>
          </p:cNvPr>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3086545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49D507F2-A328-4599-A480-8D5893AF48C4}"/>
              </a:ext>
            </a:extLst>
          </p:cNvPr>
          <p:cNvSpPr/>
          <p:nvPr/>
        </p:nvSpPr>
        <p:spPr>
          <a:xfrm flipV="1">
            <a:off x="-11461" y="-5"/>
            <a:ext cx="18257632" cy="346709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567824" y="3551864"/>
            <a:ext cx="15424776" cy="4001095"/>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Across all stages of a comprehensive policy process: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Create inclusive dialogues that address concerns and prevent resistance. </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Build and sustain active coalitions to support the policy process.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Establish political will and commitment.</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4" name="Graphic 13" descr="Lightbulb with solid fill">
            <a:extLst>
              <a:ext uri="{FF2B5EF4-FFF2-40B4-BE49-F238E27FC236}">
                <a16:creationId xmlns:a16="http://schemas.microsoft.com/office/drawing/2014/main" id="{04E9AF8F-6F2E-4806-B64E-8A410BC3D2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Tree>
    <p:extLst>
      <p:ext uri="{BB962C8B-B14F-4D97-AF65-F5344CB8AC3E}">
        <p14:creationId xmlns:p14="http://schemas.microsoft.com/office/powerpoint/2010/main" val="2573756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49D507F2-A328-4599-A480-8D5893AF48C4}"/>
              </a:ext>
            </a:extLst>
          </p:cNvPr>
          <p:cNvSpPr/>
          <p:nvPr/>
        </p:nvSpPr>
        <p:spPr>
          <a:xfrm flipV="1">
            <a:off x="-11461" y="-5"/>
            <a:ext cx="18257632" cy="346709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529723" y="3551864"/>
            <a:ext cx="14777077" cy="4616648"/>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During policy development:</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Consider the policy environment and how it may be continually evolving.</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Design policies with implementation and monitoring in mind.</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Plan for both regular updates and unanticipated changes to the policy.</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4" name="Graphic 13" descr="Lightbulb with solid fill">
            <a:extLst>
              <a:ext uri="{FF2B5EF4-FFF2-40B4-BE49-F238E27FC236}">
                <a16:creationId xmlns:a16="http://schemas.microsoft.com/office/drawing/2014/main" id="{04E9AF8F-6F2E-4806-B64E-8A410BC3D2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Tree>
    <p:extLst>
      <p:ext uri="{BB962C8B-B14F-4D97-AF65-F5344CB8AC3E}">
        <p14:creationId xmlns:p14="http://schemas.microsoft.com/office/powerpoint/2010/main" val="1695158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49D507F2-A328-4599-A480-8D5893AF48C4}"/>
              </a:ext>
            </a:extLst>
          </p:cNvPr>
          <p:cNvSpPr/>
          <p:nvPr/>
        </p:nvSpPr>
        <p:spPr>
          <a:xfrm flipV="1">
            <a:off x="-11461" y="-5"/>
            <a:ext cx="18257632" cy="346709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828800" y="3086100"/>
            <a:ext cx="15099063" cy="6155531"/>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During policy implementation:</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Consider the extent to which policy implementation should be centralized.</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Harmonize policies and systems across levels and domains.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Reflect resource needs and realities and develop strategies to act on them.</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Disseminate policies widely, through all levels of the health system and to stakeholders.</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4" name="Graphic 13" descr="Lightbulb with solid fill">
            <a:extLst>
              <a:ext uri="{FF2B5EF4-FFF2-40B4-BE49-F238E27FC236}">
                <a16:creationId xmlns:a16="http://schemas.microsoft.com/office/drawing/2014/main" id="{04E9AF8F-6F2E-4806-B64E-8A410BC3D2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Tree>
    <p:extLst>
      <p:ext uri="{BB962C8B-B14F-4D97-AF65-F5344CB8AC3E}">
        <p14:creationId xmlns:p14="http://schemas.microsoft.com/office/powerpoint/2010/main" val="2077237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49D507F2-A328-4599-A480-8D5893AF48C4}"/>
              </a:ext>
            </a:extLst>
          </p:cNvPr>
          <p:cNvSpPr/>
          <p:nvPr/>
        </p:nvSpPr>
        <p:spPr>
          <a:xfrm flipV="1">
            <a:off x="-11461" y="-5"/>
            <a:ext cx="18257632" cy="346709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840255" y="3467088"/>
            <a:ext cx="15228545" cy="3077766"/>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During policy monitoring:</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Strengthen monitoring and evaluation of the policy and its implementation.</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Strengthen accountability mechanisms.</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4" name="Graphic 13" descr="Lightbulb with solid fill">
            <a:extLst>
              <a:ext uri="{FF2B5EF4-FFF2-40B4-BE49-F238E27FC236}">
                <a16:creationId xmlns:a16="http://schemas.microsoft.com/office/drawing/2014/main" id="{04E9AF8F-6F2E-4806-B64E-8A410BC3D2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Tree>
    <p:extLst>
      <p:ext uri="{BB962C8B-B14F-4D97-AF65-F5344CB8AC3E}">
        <p14:creationId xmlns:p14="http://schemas.microsoft.com/office/powerpoint/2010/main" val="238717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Isosceles Triangle 31">
            <a:extLst>
              <a:ext uri="{FF2B5EF4-FFF2-40B4-BE49-F238E27FC236}">
                <a16:creationId xmlns:a16="http://schemas.microsoft.com/office/drawing/2014/main" id="{8C79F7E3-9EAC-4D3C-9C3F-FD202FD50711}"/>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rial" panose="020B0604020202020204" pitchFamily="34" charset="0"/>
                <a:cs typeface="Arial" panose="020B0604020202020204" pitchFamily="34" charset="0"/>
              </a:rPr>
              <a:t>PART </a:t>
            </a:r>
          </a:p>
        </p:txBody>
      </p:sp>
      <p:sp>
        <p:nvSpPr>
          <p:cNvPr id="10" name="TextBox 10"/>
          <p:cNvSpPr txBox="1"/>
          <p:nvPr/>
        </p:nvSpPr>
        <p:spPr>
          <a:xfrm>
            <a:off x="685800" y="555089"/>
            <a:ext cx="5198039" cy="974626"/>
          </a:xfrm>
          <a:prstGeom prst="rect">
            <a:avLst/>
          </a:prstGeom>
        </p:spPr>
        <p:txBody>
          <a:bodyPr wrap="square" lIns="0" tIns="0" rIns="0" bIns="0" rtlCol="0" anchor="t">
            <a:spAutoFit/>
          </a:bodyPr>
          <a:lstStyle/>
          <a:p>
            <a:pPr>
              <a:lnSpc>
                <a:spcPts val="7560"/>
              </a:lnSpc>
            </a:pPr>
            <a:r>
              <a:rPr lang="en-US" sz="6600" b="1" dirty="0">
                <a:solidFill>
                  <a:srgbClr val="FFFFFF"/>
                </a:solidFill>
                <a:latin typeface="Arial" panose="020B0604020202020204" pitchFamily="34" charset="0"/>
                <a:cs typeface="Arial" panose="020B0604020202020204" pitchFamily="34" charset="0"/>
              </a:rPr>
              <a:t>Overview</a:t>
            </a:r>
          </a:p>
        </p:txBody>
      </p:sp>
      <p:sp>
        <p:nvSpPr>
          <p:cNvPr id="29" name="TextBox 15">
            <a:extLst>
              <a:ext uri="{FF2B5EF4-FFF2-40B4-BE49-F238E27FC236}">
                <a16:creationId xmlns:a16="http://schemas.microsoft.com/office/drawing/2014/main" id="{E86F894D-BA57-430C-BFA5-E945B3E13FD3}"/>
              </a:ext>
            </a:extLst>
          </p:cNvPr>
          <p:cNvSpPr txBox="1"/>
          <p:nvPr/>
        </p:nvSpPr>
        <p:spPr>
          <a:xfrm>
            <a:off x="10648771" y="4458395"/>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rial" panose="020B0604020202020204" pitchFamily="34" charset="0"/>
                <a:cs typeface="Arial" panose="020B0604020202020204" pitchFamily="34" charset="0"/>
              </a:rPr>
              <a:t>PART </a:t>
            </a:r>
          </a:p>
        </p:txBody>
      </p:sp>
      <p:grpSp>
        <p:nvGrpSpPr>
          <p:cNvPr id="40" name="Group 39">
            <a:extLst>
              <a:ext uri="{FF2B5EF4-FFF2-40B4-BE49-F238E27FC236}">
                <a16:creationId xmlns:a16="http://schemas.microsoft.com/office/drawing/2014/main" id="{8A198D41-1ECD-40CF-99C1-874C00ED69FC}"/>
              </a:ext>
            </a:extLst>
          </p:cNvPr>
          <p:cNvGrpSpPr/>
          <p:nvPr/>
        </p:nvGrpSpPr>
        <p:grpSpPr>
          <a:xfrm>
            <a:off x="4099560" y="4441573"/>
            <a:ext cx="11978640" cy="2614563"/>
            <a:chOff x="5475050" y="4457913"/>
            <a:chExt cx="10635426" cy="3088080"/>
          </a:xfrm>
        </p:grpSpPr>
        <p:grpSp>
          <p:nvGrpSpPr>
            <p:cNvPr id="41" name="Group 40">
              <a:extLst>
                <a:ext uri="{FF2B5EF4-FFF2-40B4-BE49-F238E27FC236}">
                  <a16:creationId xmlns:a16="http://schemas.microsoft.com/office/drawing/2014/main" id="{979A878A-5EB7-4F6F-935E-E20214D4D07B}"/>
                </a:ext>
              </a:extLst>
            </p:cNvPr>
            <p:cNvGrpSpPr/>
            <p:nvPr/>
          </p:nvGrpSpPr>
          <p:grpSpPr>
            <a:xfrm>
              <a:off x="5475050" y="4457913"/>
              <a:ext cx="5228424" cy="3087598"/>
              <a:chOff x="9421078" y="5937946"/>
              <a:chExt cx="4774466" cy="3087598"/>
            </a:xfrm>
            <a:solidFill>
              <a:srgbClr val="054A8E"/>
            </a:solidFill>
          </p:grpSpPr>
          <p:sp>
            <p:nvSpPr>
              <p:cNvPr id="45" name="Rectangle 44">
                <a:extLst>
                  <a:ext uri="{FF2B5EF4-FFF2-40B4-BE49-F238E27FC236}">
                    <a16:creationId xmlns:a16="http://schemas.microsoft.com/office/drawing/2014/main" id="{4F06B9A0-1373-43BB-B3DA-E633B43A0535}"/>
                  </a:ext>
                </a:extLst>
              </p:cNvPr>
              <p:cNvSpPr/>
              <p:nvPr/>
            </p:nvSpPr>
            <p:spPr>
              <a:xfrm>
                <a:off x="9421078" y="5937946"/>
                <a:ext cx="4774466" cy="3087598"/>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51" name="TextBox 12">
                <a:extLst>
                  <a:ext uri="{FF2B5EF4-FFF2-40B4-BE49-F238E27FC236}">
                    <a16:creationId xmlns:a16="http://schemas.microsoft.com/office/drawing/2014/main" id="{F2AF10B6-5429-4B52-995A-6C064CEACA9B}"/>
                  </a:ext>
                </a:extLst>
              </p:cNvPr>
              <p:cNvSpPr txBox="1"/>
              <p:nvPr/>
            </p:nvSpPr>
            <p:spPr>
              <a:xfrm>
                <a:off x="9629370" y="6874694"/>
                <a:ext cx="4211124" cy="1103730"/>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2"/>
                </a:pPr>
                <a:r>
                  <a:rPr lang="en-US" sz="2800" b="1" dirty="0">
                    <a:solidFill>
                      <a:schemeClr val="bg1"/>
                    </a:solidFill>
                    <a:latin typeface="Arial" panose="020B0604020202020204" pitchFamily="34" charset="0"/>
                    <a:cs typeface="Arial" panose="020B0604020202020204" pitchFamily="34" charset="0"/>
                  </a:rPr>
                  <a:t>Comprehensive Policy Processes</a:t>
                </a:r>
              </a:p>
            </p:txBody>
          </p:sp>
        </p:grpSp>
        <p:grpSp>
          <p:nvGrpSpPr>
            <p:cNvPr id="42" name="Group 41">
              <a:extLst>
                <a:ext uri="{FF2B5EF4-FFF2-40B4-BE49-F238E27FC236}">
                  <a16:creationId xmlns:a16="http://schemas.microsoft.com/office/drawing/2014/main" id="{99986EB6-4E18-4F18-BF28-1789F79CF98A}"/>
                </a:ext>
              </a:extLst>
            </p:cNvPr>
            <p:cNvGrpSpPr/>
            <p:nvPr/>
          </p:nvGrpSpPr>
          <p:grpSpPr>
            <a:xfrm>
              <a:off x="10703474" y="4458395"/>
              <a:ext cx="5407002" cy="3087598"/>
              <a:chOff x="6822162" y="4864175"/>
              <a:chExt cx="5228424" cy="3087598"/>
            </a:xfrm>
          </p:grpSpPr>
          <p:sp>
            <p:nvSpPr>
              <p:cNvPr id="43" name="Rectangle 42">
                <a:extLst>
                  <a:ext uri="{FF2B5EF4-FFF2-40B4-BE49-F238E27FC236}">
                    <a16:creationId xmlns:a16="http://schemas.microsoft.com/office/drawing/2014/main" id="{B9C9A7E5-5A3A-489F-900D-E7815A11DD72}"/>
                  </a:ext>
                </a:extLst>
              </p:cNvPr>
              <p:cNvSpPr/>
              <p:nvPr/>
            </p:nvSpPr>
            <p:spPr>
              <a:xfrm>
                <a:off x="6822162" y="4864175"/>
                <a:ext cx="5228424" cy="3087598"/>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44" name="TextBox 12">
                <a:extLst>
                  <a:ext uri="{FF2B5EF4-FFF2-40B4-BE49-F238E27FC236}">
                    <a16:creationId xmlns:a16="http://schemas.microsoft.com/office/drawing/2014/main" id="{D9D550DE-487A-411E-995D-290C50D77175}"/>
                  </a:ext>
                </a:extLst>
              </p:cNvPr>
              <p:cNvSpPr txBox="1"/>
              <p:nvPr/>
            </p:nvSpPr>
            <p:spPr>
              <a:xfrm>
                <a:off x="7239405" y="4938005"/>
                <a:ext cx="4393937" cy="2820136"/>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Background</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What challenges can this HIP help address?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Evidence of Impact</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Implementation Measurement</a:t>
                </a:r>
              </a:p>
            </p:txBody>
          </p:sp>
        </p:grpSp>
      </p:grpSp>
      <p:grpSp>
        <p:nvGrpSpPr>
          <p:cNvPr id="52" name="Group 51">
            <a:extLst>
              <a:ext uri="{FF2B5EF4-FFF2-40B4-BE49-F238E27FC236}">
                <a16:creationId xmlns:a16="http://schemas.microsoft.com/office/drawing/2014/main" id="{18CA8B1E-504F-4A2E-8A87-92162CE55368}"/>
              </a:ext>
            </a:extLst>
          </p:cNvPr>
          <p:cNvGrpSpPr/>
          <p:nvPr/>
        </p:nvGrpSpPr>
        <p:grpSpPr>
          <a:xfrm>
            <a:off x="4099560" y="7297874"/>
            <a:ext cx="11978640" cy="1568463"/>
            <a:chOff x="5430154" y="7476088"/>
            <a:chExt cx="10698651" cy="2360810"/>
          </a:xfrm>
        </p:grpSpPr>
        <p:grpSp>
          <p:nvGrpSpPr>
            <p:cNvPr id="53" name="Group 52">
              <a:extLst>
                <a:ext uri="{FF2B5EF4-FFF2-40B4-BE49-F238E27FC236}">
                  <a16:creationId xmlns:a16="http://schemas.microsoft.com/office/drawing/2014/main" id="{BF95B35C-02E7-4880-9FD1-A15947C64BC3}"/>
                </a:ext>
              </a:extLst>
            </p:cNvPr>
            <p:cNvGrpSpPr/>
            <p:nvPr/>
          </p:nvGrpSpPr>
          <p:grpSpPr>
            <a:xfrm>
              <a:off x="5430154" y="7476088"/>
              <a:ext cx="5245907" cy="2360809"/>
              <a:chOff x="14020800" y="4321508"/>
              <a:chExt cx="4447322" cy="3994252"/>
            </a:xfrm>
          </p:grpSpPr>
          <p:sp>
            <p:nvSpPr>
              <p:cNvPr id="60" name="Rectangle 59">
                <a:extLst>
                  <a:ext uri="{FF2B5EF4-FFF2-40B4-BE49-F238E27FC236}">
                    <a16:creationId xmlns:a16="http://schemas.microsoft.com/office/drawing/2014/main" id="{A0B73AEF-E298-4551-8234-16B1DAF4C26C}"/>
                  </a:ext>
                </a:extLst>
              </p:cNvPr>
              <p:cNvSpPr/>
              <p:nvPr/>
            </p:nvSpPr>
            <p:spPr>
              <a:xfrm>
                <a:off x="14020800" y="4321508"/>
                <a:ext cx="4447322" cy="399425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61" name="TextBox 12">
                <a:extLst>
                  <a:ext uri="{FF2B5EF4-FFF2-40B4-BE49-F238E27FC236}">
                    <a16:creationId xmlns:a16="http://schemas.microsoft.com/office/drawing/2014/main" id="{D9F177E3-CCC0-4CE3-B648-1CA66F81E0F4}"/>
                  </a:ext>
                </a:extLst>
              </p:cNvPr>
              <p:cNvSpPr txBox="1"/>
              <p:nvPr/>
            </p:nvSpPr>
            <p:spPr>
              <a:xfrm>
                <a:off x="14219939" y="5265785"/>
                <a:ext cx="3852139" cy="725256"/>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3"/>
                </a:pPr>
                <a:r>
                  <a:rPr lang="en-US" sz="2800" b="1" dirty="0">
                    <a:solidFill>
                      <a:schemeClr val="bg1"/>
                    </a:solidFill>
                    <a:latin typeface="Arial" panose="020B0604020202020204" pitchFamily="34" charset="0"/>
                    <a:cs typeface="Arial" panose="020B0604020202020204" pitchFamily="34" charset="0"/>
                  </a:rPr>
                  <a:t>Extra Slides</a:t>
                </a:r>
              </a:p>
            </p:txBody>
          </p:sp>
        </p:grpSp>
        <p:grpSp>
          <p:nvGrpSpPr>
            <p:cNvPr id="54" name="Group 53">
              <a:extLst>
                <a:ext uri="{FF2B5EF4-FFF2-40B4-BE49-F238E27FC236}">
                  <a16:creationId xmlns:a16="http://schemas.microsoft.com/office/drawing/2014/main" id="{11DB4B3B-8946-4DE4-8B19-CDC8B50F3961}"/>
                </a:ext>
              </a:extLst>
            </p:cNvPr>
            <p:cNvGrpSpPr/>
            <p:nvPr/>
          </p:nvGrpSpPr>
          <p:grpSpPr>
            <a:xfrm>
              <a:off x="10676062" y="7476089"/>
              <a:ext cx="5452743" cy="2360809"/>
              <a:chOff x="12030950" y="5400146"/>
              <a:chExt cx="5675191" cy="2360809"/>
            </a:xfrm>
          </p:grpSpPr>
          <p:sp>
            <p:nvSpPr>
              <p:cNvPr id="55" name="Rectangle 54">
                <a:extLst>
                  <a:ext uri="{FF2B5EF4-FFF2-40B4-BE49-F238E27FC236}">
                    <a16:creationId xmlns:a16="http://schemas.microsoft.com/office/drawing/2014/main" id="{DA1D6DD9-EC15-4F73-B57D-97002C458503}"/>
                  </a:ext>
                </a:extLst>
              </p:cNvPr>
              <p:cNvSpPr/>
              <p:nvPr/>
            </p:nvSpPr>
            <p:spPr>
              <a:xfrm>
                <a:off x="12030950" y="5400146"/>
                <a:ext cx="5675191" cy="2360809"/>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56" name="TextBox 12">
                <a:extLst>
                  <a:ext uri="{FF2B5EF4-FFF2-40B4-BE49-F238E27FC236}">
                    <a16:creationId xmlns:a16="http://schemas.microsoft.com/office/drawing/2014/main" id="{E8F3B403-5EE7-44B8-9BF1-91FAF64E9DE0}"/>
                  </a:ext>
                </a:extLst>
              </p:cNvPr>
              <p:cNvSpPr txBox="1"/>
              <p:nvPr/>
            </p:nvSpPr>
            <p:spPr>
              <a:xfrm>
                <a:off x="12496869" y="5517083"/>
                <a:ext cx="5123605" cy="2126930"/>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Implementation Tips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Priority Research Questions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Tools &amp; Resources</a:t>
                </a:r>
                <a:endParaRPr lang="en-US" sz="2500" dirty="0">
                  <a:latin typeface="Arial" panose="020B0604020202020204" pitchFamily="34" charset="0"/>
                  <a:cs typeface="Arial" panose="020B0604020202020204" pitchFamily="34" charset="0"/>
                </a:endParaRPr>
              </a:p>
            </p:txBody>
          </p:sp>
        </p:grpSp>
      </p:grpSp>
      <p:grpSp>
        <p:nvGrpSpPr>
          <p:cNvPr id="68" name="Group 67">
            <a:extLst>
              <a:ext uri="{FF2B5EF4-FFF2-40B4-BE49-F238E27FC236}">
                <a16:creationId xmlns:a16="http://schemas.microsoft.com/office/drawing/2014/main" id="{2661F8C2-BC32-4C06-AF0F-4F208BEA7E14}"/>
              </a:ext>
            </a:extLst>
          </p:cNvPr>
          <p:cNvGrpSpPr/>
          <p:nvPr/>
        </p:nvGrpSpPr>
        <p:grpSpPr>
          <a:xfrm>
            <a:off x="4099560" y="2465244"/>
            <a:ext cx="11978640" cy="1692656"/>
            <a:chOff x="5475050" y="2377793"/>
            <a:chExt cx="10635426" cy="1692656"/>
          </a:xfrm>
        </p:grpSpPr>
        <p:grpSp>
          <p:nvGrpSpPr>
            <p:cNvPr id="69" name="Group 68">
              <a:extLst>
                <a:ext uri="{FF2B5EF4-FFF2-40B4-BE49-F238E27FC236}">
                  <a16:creationId xmlns:a16="http://schemas.microsoft.com/office/drawing/2014/main" id="{3BEA875A-8A9C-47AC-B117-D2BAC8686EF1}"/>
                </a:ext>
              </a:extLst>
            </p:cNvPr>
            <p:cNvGrpSpPr/>
            <p:nvPr/>
          </p:nvGrpSpPr>
          <p:grpSpPr>
            <a:xfrm>
              <a:off x="5475050" y="2378497"/>
              <a:ext cx="5228424" cy="1691952"/>
              <a:chOff x="9421078" y="6433254"/>
              <a:chExt cx="4937538" cy="1691952"/>
            </a:xfrm>
          </p:grpSpPr>
          <p:sp>
            <p:nvSpPr>
              <p:cNvPr id="73" name="Rectangle 72">
                <a:extLst>
                  <a:ext uri="{FF2B5EF4-FFF2-40B4-BE49-F238E27FC236}">
                    <a16:creationId xmlns:a16="http://schemas.microsoft.com/office/drawing/2014/main" id="{290A48EE-75A6-4A5D-9CF2-3981A23B5D97}"/>
                  </a:ext>
                </a:extLst>
              </p:cNvPr>
              <p:cNvSpPr/>
              <p:nvPr/>
            </p:nvSpPr>
            <p:spPr>
              <a:xfrm>
                <a:off x="9421078" y="6433254"/>
                <a:ext cx="4937538" cy="169195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74" name="TextBox 12">
                <a:extLst>
                  <a:ext uri="{FF2B5EF4-FFF2-40B4-BE49-F238E27FC236}">
                    <a16:creationId xmlns:a16="http://schemas.microsoft.com/office/drawing/2014/main" id="{ADAEF716-44FE-44AF-9B48-4B7938BC5690}"/>
                  </a:ext>
                </a:extLst>
              </p:cNvPr>
              <p:cNvSpPr txBox="1"/>
              <p:nvPr/>
            </p:nvSpPr>
            <p:spPr>
              <a:xfrm>
                <a:off x="9636484" y="6800887"/>
                <a:ext cx="4506725" cy="934551"/>
              </a:xfrm>
              <a:prstGeom prst="rect">
                <a:avLst/>
              </a:prstGeom>
            </p:spPr>
            <p:txBody>
              <a:bodyPr wrap="square" lIns="0" tIns="0" rIns="0" bIns="0" rtlCol="0" anchor="t">
                <a:spAutoFit/>
              </a:bodyPr>
              <a:lstStyle/>
              <a:p>
                <a:pPr marL="514350" indent="-514350">
                  <a:lnSpc>
                    <a:spcPts val="3845"/>
                  </a:lnSpc>
                  <a:spcBef>
                    <a:spcPct val="0"/>
                  </a:spcBef>
                  <a:buFont typeface="+mj-lt"/>
                  <a:buAutoNum type="arabicPeriod"/>
                </a:pPr>
                <a:r>
                  <a:rPr lang="en-US" sz="2800" b="1" dirty="0">
                    <a:solidFill>
                      <a:schemeClr val="bg1"/>
                    </a:solidFill>
                    <a:latin typeface="Arial" panose="020B0604020202020204" pitchFamily="34" charset="0"/>
                    <a:cs typeface="Arial" panose="020B0604020202020204" pitchFamily="34" charset="0"/>
                  </a:rPr>
                  <a:t>Introduction to the High    Impact Practices (HIPs)</a:t>
                </a:r>
              </a:p>
            </p:txBody>
          </p:sp>
        </p:grpSp>
        <p:grpSp>
          <p:nvGrpSpPr>
            <p:cNvPr id="70" name="Group 69">
              <a:extLst>
                <a:ext uri="{FF2B5EF4-FFF2-40B4-BE49-F238E27FC236}">
                  <a16:creationId xmlns:a16="http://schemas.microsoft.com/office/drawing/2014/main" id="{CE443D60-6607-4E72-9CE5-D67E25089C63}"/>
                </a:ext>
              </a:extLst>
            </p:cNvPr>
            <p:cNvGrpSpPr/>
            <p:nvPr/>
          </p:nvGrpSpPr>
          <p:grpSpPr>
            <a:xfrm>
              <a:off x="10703474" y="2377793"/>
              <a:ext cx="5407002" cy="1692561"/>
              <a:chOff x="1049183" y="4874827"/>
              <a:chExt cx="5407002" cy="1282081"/>
            </a:xfrm>
          </p:grpSpPr>
          <p:sp>
            <p:nvSpPr>
              <p:cNvPr id="71" name="Rectangle 70">
                <a:extLst>
                  <a:ext uri="{FF2B5EF4-FFF2-40B4-BE49-F238E27FC236}">
                    <a16:creationId xmlns:a16="http://schemas.microsoft.com/office/drawing/2014/main" id="{F6BC7420-4FB9-478F-A35B-2F18FF02B3B1}"/>
                  </a:ext>
                </a:extLst>
              </p:cNvPr>
              <p:cNvSpPr/>
              <p:nvPr/>
            </p:nvSpPr>
            <p:spPr>
              <a:xfrm>
                <a:off x="1049183" y="4874827"/>
                <a:ext cx="5407002" cy="1282081"/>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2070922A-DDB7-407F-BDAE-D5862C644F18}"/>
                  </a:ext>
                </a:extLst>
              </p:cNvPr>
              <p:cNvSpPr txBox="1"/>
              <p:nvPr/>
            </p:nvSpPr>
            <p:spPr>
              <a:xfrm>
                <a:off x="1399945" y="4931788"/>
                <a:ext cx="4877661" cy="1140369"/>
              </a:xfrm>
              <a:prstGeom prst="rect">
                <a:avLst/>
              </a:prstGeom>
              <a:solidFill>
                <a:schemeClr val="bg1"/>
              </a:solidFill>
            </p:spPr>
            <p:txBody>
              <a:bodyPr wrap="square">
                <a:spAutoFit/>
              </a:bodyPr>
              <a:lstStyle/>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What is a HIP?</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HIP Categories</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Partnership</a:t>
                </a:r>
              </a:p>
            </p:txBody>
          </p:sp>
        </p:grpSp>
      </p:grpSp>
      <p:sp>
        <p:nvSpPr>
          <p:cNvPr id="2" name="Slide Number Placeholder 1">
            <a:extLst>
              <a:ext uri="{FF2B5EF4-FFF2-40B4-BE49-F238E27FC236}">
                <a16:creationId xmlns:a16="http://schemas.microsoft.com/office/drawing/2014/main" id="{F9063E4D-F347-4076-A0C8-9D0BE25AC6D9}"/>
              </a:ext>
            </a:extLst>
          </p:cNvPr>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967682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49D507F2-A328-4599-A480-8D5893AF48C4}"/>
              </a:ext>
            </a:extLst>
          </p:cNvPr>
          <p:cNvSpPr/>
          <p:nvPr/>
        </p:nvSpPr>
        <p:spPr>
          <a:xfrm flipV="1">
            <a:off x="-11461" y="-5"/>
            <a:ext cx="18257632" cy="346709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611655" y="3238500"/>
            <a:ext cx="15011400" cy="5878532"/>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3800" dirty="0">
                <a:solidFill>
                  <a:srgbClr val="000000"/>
                </a:solidFill>
                <a:latin typeface="Arial" panose="020B0604020202020204" pitchFamily="34" charset="0"/>
                <a:cs typeface="Arial" panose="020B0604020202020204" pitchFamily="34" charset="0"/>
              </a:rPr>
              <a:t>What is the relative importance of specific aspects or actions within a comprehensive policy process for achieving family planning related goals and meeting users’ needs? </a:t>
            </a:r>
          </a:p>
          <a:p>
            <a:pPr marL="571500" indent="-571500">
              <a:spcAft>
                <a:spcPts val="2400"/>
              </a:spcAft>
              <a:buFont typeface="Arial" panose="020B0604020202020204" pitchFamily="34" charset="0"/>
              <a:buChar char="•"/>
            </a:pPr>
            <a:r>
              <a:rPr lang="en-US" sz="3800" dirty="0">
                <a:solidFill>
                  <a:srgbClr val="000000"/>
                </a:solidFill>
                <a:latin typeface="Arial" panose="020B0604020202020204" pitchFamily="34" charset="0"/>
                <a:cs typeface="Arial" panose="020B0604020202020204" pitchFamily="34" charset="0"/>
              </a:rPr>
              <a:t>Can utilization of a comprehensive policy process from the earliest stages of policy creation accelerate the timeline for achieving the goals outlined in the policy?</a:t>
            </a:r>
          </a:p>
          <a:p>
            <a:pPr marL="571500" indent="-571500">
              <a:spcAft>
                <a:spcPts val="2400"/>
              </a:spcAft>
              <a:buFont typeface="Arial" panose="020B0604020202020204" pitchFamily="34" charset="0"/>
              <a:buChar char="•"/>
            </a:pPr>
            <a:r>
              <a:rPr lang="en-US" sz="3800" dirty="0">
                <a:solidFill>
                  <a:srgbClr val="000000"/>
                </a:solidFill>
                <a:latin typeface="Arial" panose="020B0604020202020204" pitchFamily="34" charset="0"/>
                <a:cs typeface="Arial" panose="020B0604020202020204" pitchFamily="34" charset="0"/>
              </a:rPr>
              <a:t>How can comprehensively developing, implementing, and monitoring policies be used to increase equity in terms of access to services by diverse populations? </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Priority Research Questions</a:t>
            </a:r>
          </a:p>
        </p:txBody>
      </p:sp>
    </p:spTree>
    <p:extLst>
      <p:ext uri="{BB962C8B-B14F-4D97-AF65-F5344CB8AC3E}">
        <p14:creationId xmlns:p14="http://schemas.microsoft.com/office/powerpoint/2010/main" val="461303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Isosceles Triangle 31">
            <a:extLst>
              <a:ext uri="{FF2B5EF4-FFF2-40B4-BE49-F238E27FC236}">
                <a16:creationId xmlns:a16="http://schemas.microsoft.com/office/drawing/2014/main" id="{7E33D7A3-3FB5-4D5E-BEAE-4B95F416540D}"/>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5" name="TextBox 10">
            <a:extLst>
              <a:ext uri="{FF2B5EF4-FFF2-40B4-BE49-F238E27FC236}">
                <a16:creationId xmlns:a16="http://schemas.microsoft.com/office/drawing/2014/main" id="{2134279C-CC1B-442B-8EFE-CB47D5604024}"/>
              </a:ext>
            </a:extLst>
          </p:cNvPr>
          <p:cNvSpPr txBox="1"/>
          <p:nvPr/>
        </p:nvSpPr>
        <p:spPr>
          <a:xfrm>
            <a:off x="612797" y="726206"/>
            <a:ext cx="1493026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Tools &amp; Resources</a:t>
            </a:r>
          </a:p>
        </p:txBody>
      </p:sp>
      <p:pic>
        <p:nvPicPr>
          <p:cNvPr id="3" name="Graphic 2" descr="Wrench outline">
            <a:extLst>
              <a:ext uri="{FF2B5EF4-FFF2-40B4-BE49-F238E27FC236}">
                <a16:creationId xmlns:a16="http://schemas.microsoft.com/office/drawing/2014/main" id="{2A3B83E1-6730-4A48-9DBB-6720856F38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77000" y="776716"/>
            <a:ext cx="914400" cy="914400"/>
          </a:xfrm>
          <a:prstGeom prst="rect">
            <a:avLst/>
          </a:prstGeom>
        </p:spPr>
      </p:pic>
      <p:grpSp>
        <p:nvGrpSpPr>
          <p:cNvPr id="5" name="Group 4">
            <a:extLst>
              <a:ext uri="{FF2B5EF4-FFF2-40B4-BE49-F238E27FC236}">
                <a16:creationId xmlns:a16="http://schemas.microsoft.com/office/drawing/2014/main" id="{F328638C-59A2-4145-9CA4-0A0AF36EA664}"/>
              </a:ext>
            </a:extLst>
          </p:cNvPr>
          <p:cNvGrpSpPr/>
          <p:nvPr/>
        </p:nvGrpSpPr>
        <p:grpSpPr>
          <a:xfrm>
            <a:off x="439695" y="6682255"/>
            <a:ext cx="4071415" cy="1857874"/>
            <a:chOff x="564739" y="7699363"/>
            <a:chExt cx="1720314" cy="548299"/>
          </a:xfrm>
        </p:grpSpPr>
        <p:sp>
          <p:nvSpPr>
            <p:cNvPr id="27" name="AutoShape 2">
              <a:extLst>
                <a:ext uri="{FF2B5EF4-FFF2-40B4-BE49-F238E27FC236}">
                  <a16:creationId xmlns:a16="http://schemas.microsoft.com/office/drawing/2014/main" id="{4BAC6A1D-313D-415D-9402-8808B4F6B211}"/>
                </a:ext>
              </a:extLst>
            </p:cNvPr>
            <p:cNvSpPr/>
            <p:nvPr/>
          </p:nvSpPr>
          <p:spPr>
            <a:xfrm>
              <a:off x="564739" y="7699363"/>
              <a:ext cx="1720314" cy="548299"/>
            </a:xfrm>
            <a:prstGeom prst="rect">
              <a:avLst/>
            </a:prstGeom>
            <a:solidFill>
              <a:srgbClr val="F4F4F4"/>
            </a:solidFill>
          </p:spPr>
          <p:txBody>
            <a:bodyPr/>
            <a:lstStyle/>
            <a:p>
              <a:endParaRPr lang="en-US" dirty="0">
                <a:latin typeface="Arial" panose="020B0604020202020204" pitchFamily="34" charset="0"/>
                <a:cs typeface="Arial" panose="020B0604020202020204" pitchFamily="34" charset="0"/>
              </a:endParaRPr>
            </a:p>
          </p:txBody>
        </p:sp>
        <p:sp>
          <p:nvSpPr>
            <p:cNvPr id="40" name="TextBox 11">
              <a:hlinkClick r:id="rId5"/>
              <a:extLst>
                <a:ext uri="{FF2B5EF4-FFF2-40B4-BE49-F238E27FC236}">
                  <a16:creationId xmlns:a16="http://schemas.microsoft.com/office/drawing/2014/main" id="{A674A6EA-E609-4527-89C5-0F88E33CDA72}"/>
                </a:ext>
              </a:extLst>
            </p:cNvPr>
            <p:cNvSpPr txBox="1"/>
            <p:nvPr/>
          </p:nvSpPr>
          <p:spPr>
            <a:xfrm>
              <a:off x="767565" y="7726707"/>
              <a:ext cx="1315130" cy="460630"/>
            </a:xfrm>
            <a:prstGeom prst="rect">
              <a:avLst/>
            </a:prstGeom>
          </p:spPr>
          <p:txBody>
            <a:bodyPr wrap="square" lIns="0" tIns="0" rIns="0" bIns="0" rtlCol="0" anchor="t">
              <a:spAutoFit/>
            </a:bodyPr>
            <a:lstStyle/>
            <a:p>
              <a:pPr marL="0" lvl="0" indent="0" algn="ctr">
                <a:lnSpc>
                  <a:spcPts val="3079"/>
                </a:lnSpc>
                <a:spcBef>
                  <a:spcPct val="0"/>
                </a:spcBef>
              </a:pPr>
              <a:r>
                <a:rPr lang="en-US" sz="2400" b="1" dirty="0">
                  <a:solidFill>
                    <a:srgbClr val="AD013E"/>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Sexual and Reproductive Health and Rights Policy Portal</a:t>
              </a:r>
              <a:endParaRPr lang="en-US" sz="2400" b="1" u="sng" dirty="0">
                <a:solidFill>
                  <a:srgbClr val="AD013E"/>
                </a:solidFill>
                <a:latin typeface="Arial" panose="020B0604020202020204" pitchFamily="34" charset="0"/>
                <a:cs typeface="Arial" panose="020B0604020202020204" pitchFamily="34" charset="0"/>
              </a:endParaRPr>
            </a:p>
          </p:txBody>
        </p:sp>
      </p:grpSp>
      <p:grpSp>
        <p:nvGrpSpPr>
          <p:cNvPr id="4" name="Group 3">
            <a:extLst>
              <a:ext uri="{FF2B5EF4-FFF2-40B4-BE49-F238E27FC236}">
                <a16:creationId xmlns:a16="http://schemas.microsoft.com/office/drawing/2014/main" id="{4FDDC292-B279-4095-AEE0-9F915B29C582}"/>
              </a:ext>
            </a:extLst>
          </p:cNvPr>
          <p:cNvGrpSpPr/>
          <p:nvPr/>
        </p:nvGrpSpPr>
        <p:grpSpPr>
          <a:xfrm>
            <a:off x="4930265" y="6682259"/>
            <a:ext cx="4071415" cy="1857870"/>
            <a:chOff x="6534097" y="4672534"/>
            <a:chExt cx="3374498" cy="4103938"/>
          </a:xfrm>
        </p:grpSpPr>
        <p:sp>
          <p:nvSpPr>
            <p:cNvPr id="29" name="AutoShape 2">
              <a:extLst>
                <a:ext uri="{FF2B5EF4-FFF2-40B4-BE49-F238E27FC236}">
                  <a16:creationId xmlns:a16="http://schemas.microsoft.com/office/drawing/2014/main" id="{71DB51EC-656F-41EC-BE7A-7BB9A76240EE}"/>
                </a:ext>
              </a:extLst>
            </p:cNvPr>
            <p:cNvSpPr/>
            <p:nvPr/>
          </p:nvSpPr>
          <p:spPr>
            <a:xfrm>
              <a:off x="6534097" y="4672534"/>
              <a:ext cx="3374498" cy="4103938"/>
            </a:xfrm>
            <a:prstGeom prst="rect">
              <a:avLst/>
            </a:prstGeom>
            <a:solidFill>
              <a:srgbClr val="F4F4F4"/>
            </a:solidFill>
          </p:spPr>
          <p:txBody>
            <a:bodyPr/>
            <a:lstStyle/>
            <a:p>
              <a:endParaRPr lang="en-US" dirty="0">
                <a:latin typeface="Arial" panose="020B0604020202020204" pitchFamily="34" charset="0"/>
                <a:cs typeface="Arial" panose="020B0604020202020204" pitchFamily="34" charset="0"/>
              </a:endParaRPr>
            </a:p>
          </p:txBody>
        </p:sp>
        <p:sp>
          <p:nvSpPr>
            <p:cNvPr id="38" name="TextBox 8">
              <a:extLst>
                <a:ext uri="{FF2B5EF4-FFF2-40B4-BE49-F238E27FC236}">
                  <a16:creationId xmlns:a16="http://schemas.microsoft.com/office/drawing/2014/main" id="{EE69D0FC-B7E5-48D2-8F10-BC110566B73E}"/>
                </a:ext>
              </a:extLst>
            </p:cNvPr>
            <p:cNvSpPr txBox="1"/>
            <p:nvPr/>
          </p:nvSpPr>
          <p:spPr>
            <a:xfrm>
              <a:off x="6704325" y="4927144"/>
              <a:ext cx="3088313" cy="3447752"/>
            </a:xfrm>
            <a:prstGeom prst="rect">
              <a:avLst/>
            </a:prstGeom>
          </p:spPr>
          <p:txBody>
            <a:bodyPr wrap="square" lIns="0" tIns="0" rIns="0" bIns="0" rtlCol="0" anchor="t">
              <a:spAutoFit/>
            </a:bodyPr>
            <a:lstStyle/>
            <a:p>
              <a:pPr lvl="0" algn="ctr">
                <a:lnSpc>
                  <a:spcPts val="3079"/>
                </a:lnSpc>
                <a:spcBef>
                  <a:spcPct val="0"/>
                </a:spcBef>
              </a:pPr>
              <a:r>
                <a:rPr lang="en-US" sz="2400" b="1" dirty="0">
                  <a:solidFill>
                    <a:srgbClr val="AD013E"/>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From Capital to Clinic: A Resource for Effective Advocacy for Policy Implementation</a:t>
              </a:r>
              <a:endParaRPr lang="en-US" sz="2400" b="1" u="sng" dirty="0">
                <a:solidFill>
                  <a:srgbClr val="AD013E"/>
                </a:solidFill>
                <a:latin typeface="Arial" panose="020B0604020202020204" pitchFamily="34" charset="0"/>
                <a:cs typeface="Arial" panose="020B0604020202020204" pitchFamily="34" charset="0"/>
              </a:endParaRPr>
            </a:p>
          </p:txBody>
        </p:sp>
      </p:grpSp>
      <p:sp>
        <p:nvSpPr>
          <p:cNvPr id="6" name="Slide Number Placeholder 5">
            <a:extLst>
              <a:ext uri="{FF2B5EF4-FFF2-40B4-BE49-F238E27FC236}">
                <a16:creationId xmlns:a16="http://schemas.microsoft.com/office/drawing/2014/main" id="{10E4DCAC-B00A-4E82-8179-89F4DAEF3535}"/>
              </a:ext>
            </a:extLst>
          </p:cNvPr>
          <p:cNvSpPr>
            <a:spLocks noGrp="1"/>
          </p:cNvSpPr>
          <p:nvPr>
            <p:ph type="sldNum" sz="quarter" idx="12"/>
          </p:nvPr>
        </p:nvSpPr>
        <p:spPr/>
        <p:txBody>
          <a:bodyPr/>
          <a:lstStyle/>
          <a:p>
            <a:fld id="{B6F15528-21DE-4FAA-801E-634DDDAF4B2B}" type="slidenum">
              <a:rPr lang="en-US" smtClean="0"/>
              <a:pPr/>
              <a:t>21</a:t>
            </a:fld>
            <a:endParaRPr lang="en-US"/>
          </a:p>
        </p:txBody>
      </p:sp>
      <p:grpSp>
        <p:nvGrpSpPr>
          <p:cNvPr id="24" name="Group 23">
            <a:extLst>
              <a:ext uri="{FF2B5EF4-FFF2-40B4-BE49-F238E27FC236}">
                <a16:creationId xmlns:a16="http://schemas.microsoft.com/office/drawing/2014/main" id="{DDE8F190-BE5B-D240-BC14-0A72DED1CE88}"/>
              </a:ext>
            </a:extLst>
          </p:cNvPr>
          <p:cNvGrpSpPr/>
          <p:nvPr/>
        </p:nvGrpSpPr>
        <p:grpSpPr>
          <a:xfrm>
            <a:off x="9420835" y="6682259"/>
            <a:ext cx="4071415" cy="1857870"/>
            <a:chOff x="6534097" y="4672534"/>
            <a:chExt cx="3374498" cy="4103938"/>
          </a:xfrm>
        </p:grpSpPr>
        <p:sp>
          <p:nvSpPr>
            <p:cNvPr id="32" name="AutoShape 2">
              <a:extLst>
                <a:ext uri="{FF2B5EF4-FFF2-40B4-BE49-F238E27FC236}">
                  <a16:creationId xmlns:a16="http://schemas.microsoft.com/office/drawing/2014/main" id="{E491AC8D-DA15-C645-B45A-19D7E1894539}"/>
                </a:ext>
              </a:extLst>
            </p:cNvPr>
            <p:cNvSpPr/>
            <p:nvPr/>
          </p:nvSpPr>
          <p:spPr>
            <a:xfrm>
              <a:off x="6534097" y="4672534"/>
              <a:ext cx="3374498" cy="4103938"/>
            </a:xfrm>
            <a:prstGeom prst="rect">
              <a:avLst/>
            </a:prstGeom>
            <a:solidFill>
              <a:srgbClr val="F4F4F4"/>
            </a:solidFill>
          </p:spPr>
          <p:txBody>
            <a:bodyPr/>
            <a:lstStyle/>
            <a:p>
              <a:endParaRPr lang="en-US" dirty="0">
                <a:solidFill>
                  <a:srgbClr val="AD013E"/>
                </a:solidFill>
                <a:latin typeface="Arial" panose="020B0604020202020204" pitchFamily="34" charset="0"/>
                <a:cs typeface="Arial" panose="020B0604020202020204" pitchFamily="34" charset="0"/>
              </a:endParaRPr>
            </a:p>
          </p:txBody>
        </p:sp>
        <p:sp>
          <p:nvSpPr>
            <p:cNvPr id="33" name="TextBox 8">
              <a:extLst>
                <a:ext uri="{FF2B5EF4-FFF2-40B4-BE49-F238E27FC236}">
                  <a16:creationId xmlns:a16="http://schemas.microsoft.com/office/drawing/2014/main" id="{C2DB4E9E-F155-1C40-B7ED-31F8A00BA6BA}"/>
                </a:ext>
              </a:extLst>
            </p:cNvPr>
            <p:cNvSpPr txBox="1"/>
            <p:nvPr/>
          </p:nvSpPr>
          <p:spPr>
            <a:xfrm>
              <a:off x="6704325" y="4927144"/>
              <a:ext cx="3088313" cy="3447752"/>
            </a:xfrm>
            <a:prstGeom prst="rect">
              <a:avLst/>
            </a:prstGeom>
          </p:spPr>
          <p:txBody>
            <a:bodyPr wrap="square" lIns="0" tIns="0" rIns="0" bIns="0" rtlCol="0" anchor="t">
              <a:spAutoFit/>
            </a:bodyPr>
            <a:lstStyle/>
            <a:p>
              <a:pPr marL="0" lvl="0" indent="0" algn="ctr">
                <a:lnSpc>
                  <a:spcPts val="3079"/>
                </a:lnSpc>
                <a:spcBef>
                  <a:spcPct val="0"/>
                </a:spcBef>
              </a:pPr>
              <a:r>
                <a:rPr lang="en-US" sz="2400" b="1" i="0" u="none" strike="noStrike" baseline="0" dirty="0">
                  <a:solidFill>
                    <a:srgbClr val="AD013E"/>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Taking the Pulse of Policy: The Policy Implementation Assessment Tool</a:t>
              </a:r>
              <a:endParaRPr lang="en-US" sz="2400" b="1" u="sng" dirty="0">
                <a:solidFill>
                  <a:srgbClr val="AD013E"/>
                </a:solidFill>
                <a:latin typeface="Arial" panose="020B0604020202020204" pitchFamily="34" charset="0"/>
                <a:cs typeface="Arial" panose="020B0604020202020204" pitchFamily="34" charset="0"/>
              </a:endParaRPr>
            </a:p>
          </p:txBody>
        </p:sp>
      </p:grpSp>
      <p:grpSp>
        <p:nvGrpSpPr>
          <p:cNvPr id="35" name="Group 34">
            <a:extLst>
              <a:ext uri="{FF2B5EF4-FFF2-40B4-BE49-F238E27FC236}">
                <a16:creationId xmlns:a16="http://schemas.microsoft.com/office/drawing/2014/main" id="{97EE58DC-AC71-AD49-AFA3-F6D9EE7CD12B}"/>
              </a:ext>
            </a:extLst>
          </p:cNvPr>
          <p:cNvGrpSpPr/>
          <p:nvPr/>
        </p:nvGrpSpPr>
        <p:grpSpPr>
          <a:xfrm>
            <a:off x="13911405" y="6682259"/>
            <a:ext cx="4071415" cy="1857870"/>
            <a:chOff x="6534097" y="4672534"/>
            <a:chExt cx="3374498" cy="4103938"/>
          </a:xfrm>
        </p:grpSpPr>
        <p:sp>
          <p:nvSpPr>
            <p:cNvPr id="37" name="AutoShape 2">
              <a:extLst>
                <a:ext uri="{FF2B5EF4-FFF2-40B4-BE49-F238E27FC236}">
                  <a16:creationId xmlns:a16="http://schemas.microsoft.com/office/drawing/2014/main" id="{45189D16-3083-0B40-A3C9-CF9FE60C4EA3}"/>
                </a:ext>
              </a:extLst>
            </p:cNvPr>
            <p:cNvSpPr/>
            <p:nvPr/>
          </p:nvSpPr>
          <p:spPr>
            <a:xfrm>
              <a:off x="6534097" y="4672534"/>
              <a:ext cx="3374498" cy="4103938"/>
            </a:xfrm>
            <a:prstGeom prst="rect">
              <a:avLst/>
            </a:prstGeom>
            <a:solidFill>
              <a:srgbClr val="F4F4F4"/>
            </a:solidFill>
          </p:spPr>
          <p:txBody>
            <a:bodyPr/>
            <a:lstStyle/>
            <a:p>
              <a:endParaRPr lang="en-US" dirty="0">
                <a:latin typeface="Arial" panose="020B0604020202020204" pitchFamily="34" charset="0"/>
                <a:cs typeface="Arial" panose="020B0604020202020204" pitchFamily="34" charset="0"/>
              </a:endParaRPr>
            </a:p>
          </p:txBody>
        </p:sp>
        <p:sp>
          <p:nvSpPr>
            <p:cNvPr id="39" name="TextBox 8">
              <a:extLst>
                <a:ext uri="{FF2B5EF4-FFF2-40B4-BE49-F238E27FC236}">
                  <a16:creationId xmlns:a16="http://schemas.microsoft.com/office/drawing/2014/main" id="{5F1F1C21-7380-884E-8A4E-2476C4EEDBFF}"/>
                </a:ext>
              </a:extLst>
            </p:cNvPr>
            <p:cNvSpPr txBox="1"/>
            <p:nvPr/>
          </p:nvSpPr>
          <p:spPr>
            <a:xfrm>
              <a:off x="6704325" y="4927144"/>
              <a:ext cx="3088313" cy="2569596"/>
            </a:xfrm>
            <a:prstGeom prst="rect">
              <a:avLst/>
            </a:prstGeom>
          </p:spPr>
          <p:txBody>
            <a:bodyPr wrap="square" lIns="0" tIns="0" rIns="0" bIns="0" rtlCol="0" anchor="t">
              <a:spAutoFit/>
            </a:bodyPr>
            <a:lstStyle/>
            <a:p>
              <a:pPr marL="0" lvl="0" indent="0" algn="ctr">
                <a:lnSpc>
                  <a:spcPts val="3079"/>
                </a:lnSpc>
                <a:spcBef>
                  <a:spcPct val="0"/>
                </a:spcBef>
              </a:pPr>
              <a:r>
                <a:rPr lang="en-US" sz="2400" b="1" dirty="0">
                  <a:solidFill>
                    <a:srgbClr val="AD013E"/>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The Costed Implementation Plan Resource Kit</a:t>
              </a:r>
              <a:endParaRPr lang="en-US" sz="2400" b="1" u="sng" dirty="0">
                <a:solidFill>
                  <a:srgbClr val="AD013E"/>
                </a:solidFill>
                <a:latin typeface="Arial" panose="020B0604020202020204" pitchFamily="34" charset="0"/>
                <a:cs typeface="Arial" panose="020B0604020202020204" pitchFamily="34" charset="0"/>
              </a:endParaRPr>
            </a:p>
          </p:txBody>
        </p:sp>
      </p:grpSp>
      <p:pic>
        <p:nvPicPr>
          <p:cNvPr id="41" name="Picture 40">
            <a:extLst>
              <a:ext uri="{FF2B5EF4-FFF2-40B4-BE49-F238E27FC236}">
                <a16:creationId xmlns:a16="http://schemas.microsoft.com/office/drawing/2014/main" id="{F78CCDBD-7EBB-0744-9026-AA7A0245847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7610" y="2043353"/>
            <a:ext cx="3335584" cy="4278845"/>
          </a:xfrm>
          <a:prstGeom prst="rect">
            <a:avLst/>
          </a:prstGeom>
          <a:ln>
            <a:solidFill>
              <a:schemeClr val="tx1"/>
            </a:solidFill>
          </a:ln>
        </p:spPr>
      </p:pic>
      <p:pic>
        <p:nvPicPr>
          <p:cNvPr id="43" name="Picture 42">
            <a:extLst>
              <a:ext uri="{FF2B5EF4-FFF2-40B4-BE49-F238E27FC236}">
                <a16:creationId xmlns:a16="http://schemas.microsoft.com/office/drawing/2014/main" id="{DC74AE7A-B4F5-4E48-BD2B-EC4BE0EB4B7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94453" y="2043353"/>
            <a:ext cx="3279493" cy="4294984"/>
          </a:xfrm>
          <a:prstGeom prst="rect">
            <a:avLst/>
          </a:prstGeom>
          <a:ln>
            <a:solidFill>
              <a:schemeClr val="tx1"/>
            </a:solidFill>
          </a:ln>
        </p:spPr>
      </p:pic>
      <p:pic>
        <p:nvPicPr>
          <p:cNvPr id="45" name="Picture 44">
            <a:extLst>
              <a:ext uri="{FF2B5EF4-FFF2-40B4-BE49-F238E27FC236}">
                <a16:creationId xmlns:a16="http://schemas.microsoft.com/office/drawing/2014/main" id="{D30B84DE-90D2-8541-9DCB-9CA638CBDD5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07998" y="2043353"/>
            <a:ext cx="3297088" cy="4311123"/>
          </a:xfrm>
          <a:prstGeom prst="rect">
            <a:avLst/>
          </a:prstGeom>
          <a:ln>
            <a:solidFill>
              <a:schemeClr val="tx1"/>
            </a:solidFill>
          </a:ln>
        </p:spPr>
      </p:pic>
      <p:pic>
        <p:nvPicPr>
          <p:cNvPr id="47" name="Picture 46">
            <a:extLst>
              <a:ext uri="{FF2B5EF4-FFF2-40B4-BE49-F238E27FC236}">
                <a16:creationId xmlns:a16="http://schemas.microsoft.com/office/drawing/2014/main" id="{4521DABE-27E3-D540-95B9-0E10E676934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21971" y="1994938"/>
            <a:ext cx="3315761" cy="4327260"/>
          </a:xfrm>
          <a:prstGeom prst="rect">
            <a:avLst/>
          </a:prstGeom>
          <a:ln>
            <a:solidFill>
              <a:schemeClr val="tx1"/>
            </a:solidFill>
          </a:ln>
        </p:spPr>
      </p:pic>
    </p:spTree>
    <p:extLst>
      <p:ext uri="{BB962C8B-B14F-4D97-AF65-F5344CB8AC3E}">
        <p14:creationId xmlns:p14="http://schemas.microsoft.com/office/powerpoint/2010/main" val="851073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E12B14-D66F-4E8A-A19A-37F83FCF3DF8}"/>
              </a:ext>
            </a:extLst>
          </p:cNvPr>
          <p:cNvSpPr txBox="1"/>
          <p:nvPr/>
        </p:nvSpPr>
        <p:spPr>
          <a:xfrm>
            <a:off x="3962400" y="7893219"/>
            <a:ext cx="12111549"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fphighimpactpractices.org</a:t>
            </a:r>
            <a:endParaRPr lang="en-US" sz="6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3267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Isosceles Triangle 31">
            <a:extLst>
              <a:ext uri="{FF2B5EF4-FFF2-40B4-BE49-F238E27FC236}">
                <a16:creationId xmlns:a16="http://schemas.microsoft.com/office/drawing/2014/main" id="{2CDBAC5A-3BC8-4E05-B334-5166C5276BC5}"/>
              </a:ext>
            </a:extLst>
          </p:cNvPr>
          <p:cNvSpPr/>
          <p:nvPr/>
        </p:nvSpPr>
        <p:spPr>
          <a:xfrm flipV="1">
            <a:off x="-11461" y="-2"/>
            <a:ext cx="18257632" cy="3532692"/>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F3E04B79-77ED-45DD-80E4-2FDC27E97AC1}"/>
              </a:ext>
            </a:extLst>
          </p:cNvPr>
          <p:cNvGrpSpPr/>
          <p:nvPr/>
        </p:nvGrpSpPr>
        <p:grpSpPr>
          <a:xfrm>
            <a:off x="12225505" y="3501298"/>
            <a:ext cx="3137126" cy="4461554"/>
            <a:chOff x="1492848" y="3603378"/>
            <a:chExt cx="3137126" cy="4461554"/>
          </a:xfrm>
        </p:grpSpPr>
        <p:grpSp>
          <p:nvGrpSpPr>
            <p:cNvPr id="44" name="Group 43">
              <a:extLst>
                <a:ext uri="{FF2B5EF4-FFF2-40B4-BE49-F238E27FC236}">
                  <a16:creationId xmlns:a16="http://schemas.microsoft.com/office/drawing/2014/main" id="{7422113A-FCAA-416C-A2C4-62B97845FC58}"/>
                </a:ext>
              </a:extLst>
            </p:cNvPr>
            <p:cNvGrpSpPr/>
            <p:nvPr/>
          </p:nvGrpSpPr>
          <p:grpSpPr>
            <a:xfrm>
              <a:off x="1655854" y="3603378"/>
              <a:ext cx="2811114" cy="2739426"/>
              <a:chOff x="15467783" y="1600784"/>
              <a:chExt cx="1283865" cy="1314016"/>
            </a:xfrm>
            <a:solidFill>
              <a:srgbClr val="6E81AE"/>
            </a:solidFill>
          </p:grpSpPr>
          <p:grpSp>
            <p:nvGrpSpPr>
              <p:cNvPr id="45" name="Group 12">
                <a:extLst>
                  <a:ext uri="{FF2B5EF4-FFF2-40B4-BE49-F238E27FC236}">
                    <a16:creationId xmlns:a16="http://schemas.microsoft.com/office/drawing/2014/main" id="{513FBB72-ED60-4CB4-A54A-069F7AE25D0E}"/>
                  </a:ext>
                </a:extLst>
              </p:cNvPr>
              <p:cNvGrpSpPr/>
              <p:nvPr/>
            </p:nvGrpSpPr>
            <p:grpSpPr>
              <a:xfrm>
                <a:off x="15467783" y="1600784"/>
                <a:ext cx="1283865" cy="1314016"/>
                <a:chOff x="-379225" y="279432"/>
                <a:chExt cx="6321665" cy="6775203"/>
              </a:xfrm>
              <a:grpFill/>
            </p:grpSpPr>
            <p:sp>
              <p:nvSpPr>
                <p:cNvPr id="52" name="Freeform 13">
                  <a:extLst>
                    <a:ext uri="{FF2B5EF4-FFF2-40B4-BE49-F238E27FC236}">
                      <a16:creationId xmlns:a16="http://schemas.microsoft.com/office/drawing/2014/main" id="{9062B11A-4CE2-4AF0-8ACA-9A4007E75657}"/>
                    </a:ext>
                  </a:extLst>
                </p:cNvPr>
                <p:cNvSpPr/>
                <p:nvPr/>
              </p:nvSpPr>
              <p:spPr>
                <a:xfrm>
                  <a:off x="-379225" y="279432"/>
                  <a:ext cx="6321665" cy="6775203"/>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D013E"/>
                </a:solidFill>
                <a:ln>
                  <a:solidFill>
                    <a:srgbClr val="AD013E"/>
                  </a:solidFill>
                </a:ln>
              </p:spPr>
            </p:sp>
          </p:grpSp>
          <p:pic>
            <p:nvPicPr>
              <p:cNvPr id="51" name="Graphic 50" descr="Paper with solid fill">
                <a:extLst>
                  <a:ext uri="{FF2B5EF4-FFF2-40B4-BE49-F238E27FC236}">
                    <a16:creationId xmlns:a16="http://schemas.microsoft.com/office/drawing/2014/main" id="{E783C69B-66B5-4A4F-AF5F-487CA0A24C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666356" y="1767303"/>
                <a:ext cx="914400" cy="914400"/>
              </a:xfrm>
              <a:prstGeom prst="rect">
                <a:avLst/>
              </a:prstGeom>
            </p:spPr>
          </p:pic>
        </p:grpSp>
        <p:sp>
          <p:nvSpPr>
            <p:cNvPr id="72" name="TextBox 8">
              <a:extLst>
                <a:ext uri="{FF2B5EF4-FFF2-40B4-BE49-F238E27FC236}">
                  <a16:creationId xmlns:a16="http://schemas.microsoft.com/office/drawing/2014/main" id="{253B9F58-C99D-4A43-9335-D7CE755D8B01}"/>
                </a:ext>
              </a:extLst>
            </p:cNvPr>
            <p:cNvSpPr txBox="1"/>
            <p:nvPr/>
          </p:nvSpPr>
          <p:spPr>
            <a:xfrm>
              <a:off x="1492848" y="6525600"/>
              <a:ext cx="3137126"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Documented in an easy-to-use format</a:t>
              </a:r>
            </a:p>
          </p:txBody>
        </p:sp>
      </p:grpSp>
      <p:grpSp>
        <p:nvGrpSpPr>
          <p:cNvPr id="5" name="Group 4">
            <a:extLst>
              <a:ext uri="{FF2B5EF4-FFF2-40B4-BE49-F238E27FC236}">
                <a16:creationId xmlns:a16="http://schemas.microsoft.com/office/drawing/2014/main" id="{3A956DC1-6D5C-47F9-909F-B44FDAFCA129}"/>
              </a:ext>
            </a:extLst>
          </p:cNvPr>
          <p:cNvGrpSpPr/>
          <p:nvPr/>
        </p:nvGrpSpPr>
        <p:grpSpPr>
          <a:xfrm>
            <a:off x="2421079" y="3501297"/>
            <a:ext cx="3804423" cy="4461555"/>
            <a:chOff x="12457646" y="3356648"/>
            <a:chExt cx="3804423" cy="4587426"/>
          </a:xfrm>
        </p:grpSpPr>
        <p:grpSp>
          <p:nvGrpSpPr>
            <p:cNvPr id="57" name="Group 56">
              <a:extLst>
                <a:ext uri="{FF2B5EF4-FFF2-40B4-BE49-F238E27FC236}">
                  <a16:creationId xmlns:a16="http://schemas.microsoft.com/office/drawing/2014/main" id="{B0CEE351-3612-479F-99F2-4E353EA552A9}"/>
                </a:ext>
              </a:extLst>
            </p:cNvPr>
            <p:cNvGrpSpPr/>
            <p:nvPr/>
          </p:nvGrpSpPr>
          <p:grpSpPr>
            <a:xfrm>
              <a:off x="12954301" y="3356648"/>
              <a:ext cx="2811114" cy="2816709"/>
              <a:chOff x="1962920" y="6199788"/>
              <a:chExt cx="1341594" cy="1331950"/>
            </a:xfrm>
          </p:grpSpPr>
          <p:grpSp>
            <p:nvGrpSpPr>
              <p:cNvPr id="69" name="Group 20">
                <a:extLst>
                  <a:ext uri="{FF2B5EF4-FFF2-40B4-BE49-F238E27FC236}">
                    <a16:creationId xmlns:a16="http://schemas.microsoft.com/office/drawing/2014/main" id="{B57FFCDC-79C3-41FB-81FE-CEAD5014F6F5}"/>
                  </a:ext>
                </a:extLst>
              </p:cNvPr>
              <p:cNvGrpSpPr/>
              <p:nvPr/>
            </p:nvGrpSpPr>
            <p:grpSpPr>
              <a:xfrm>
                <a:off x="1962920" y="6199788"/>
                <a:ext cx="1341594" cy="1331950"/>
                <a:chOff x="-214389" y="-205320"/>
                <a:chExt cx="6605920" cy="6815114"/>
              </a:xfrm>
            </p:grpSpPr>
            <p:sp>
              <p:nvSpPr>
                <p:cNvPr id="71" name="Freeform 21">
                  <a:extLst>
                    <a:ext uri="{FF2B5EF4-FFF2-40B4-BE49-F238E27FC236}">
                      <a16:creationId xmlns:a16="http://schemas.microsoft.com/office/drawing/2014/main" id="{C110FC54-B549-4986-A8B0-4D5A89FC59C6}"/>
                    </a:ext>
                  </a:extLst>
                </p:cNvPr>
                <p:cNvSpPr/>
                <p:nvPr/>
              </p:nvSpPr>
              <p:spPr>
                <a:xfrm>
                  <a:off x="-214389" y="-205320"/>
                  <a:ext cx="6605920" cy="6815114"/>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D013E"/>
                </a:solidFill>
                <a:ln>
                  <a:solidFill>
                    <a:srgbClr val="AD013E"/>
                  </a:solidFill>
                </a:ln>
              </p:spPr>
            </p:sp>
          </p:grpSp>
          <p:pic>
            <p:nvPicPr>
              <p:cNvPr id="70" name="Graphic 69" descr="Magnifying glass with solid fill">
                <a:extLst>
                  <a:ext uri="{FF2B5EF4-FFF2-40B4-BE49-F238E27FC236}">
                    <a16:creationId xmlns:a16="http://schemas.microsoft.com/office/drawing/2014/main" id="{F1A0B956-8B67-4FE8-AB9A-76019802CA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22934" y="6444222"/>
                <a:ext cx="914400" cy="914400"/>
              </a:xfrm>
              <a:prstGeom prst="rect">
                <a:avLst/>
              </a:prstGeom>
            </p:spPr>
          </p:pic>
        </p:grpSp>
        <p:sp>
          <p:nvSpPr>
            <p:cNvPr id="74" name="TextBox 23">
              <a:extLst>
                <a:ext uri="{FF2B5EF4-FFF2-40B4-BE49-F238E27FC236}">
                  <a16:creationId xmlns:a16="http://schemas.microsoft.com/office/drawing/2014/main" id="{706248F4-9D1E-4820-804C-74676FEF7415}"/>
                </a:ext>
              </a:extLst>
            </p:cNvPr>
            <p:cNvSpPr txBox="1"/>
            <p:nvPr/>
          </p:nvSpPr>
          <p:spPr>
            <a:xfrm>
              <a:off x="12457646" y="6361314"/>
              <a:ext cx="3804423" cy="1582760"/>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Evidence-based family planning practices</a:t>
              </a:r>
            </a:p>
          </p:txBody>
        </p:sp>
      </p:grpSp>
      <p:grpSp>
        <p:nvGrpSpPr>
          <p:cNvPr id="3" name="Group 2">
            <a:extLst>
              <a:ext uri="{FF2B5EF4-FFF2-40B4-BE49-F238E27FC236}">
                <a16:creationId xmlns:a16="http://schemas.microsoft.com/office/drawing/2014/main" id="{C0CBEB3A-4D18-4FB5-BFE7-E34F5071FB29}"/>
              </a:ext>
            </a:extLst>
          </p:cNvPr>
          <p:cNvGrpSpPr/>
          <p:nvPr/>
        </p:nvGrpSpPr>
        <p:grpSpPr>
          <a:xfrm>
            <a:off x="7241788" y="3501297"/>
            <a:ext cx="3804423" cy="4440438"/>
            <a:chOff x="7079406" y="3371205"/>
            <a:chExt cx="3804423" cy="4440438"/>
          </a:xfrm>
        </p:grpSpPr>
        <p:sp>
          <p:nvSpPr>
            <p:cNvPr id="73" name="TextBox 24">
              <a:extLst>
                <a:ext uri="{FF2B5EF4-FFF2-40B4-BE49-F238E27FC236}">
                  <a16:creationId xmlns:a16="http://schemas.microsoft.com/office/drawing/2014/main" id="{24346352-9516-4B54-A9CB-E98C0AF49DEB}"/>
                </a:ext>
              </a:extLst>
            </p:cNvPr>
            <p:cNvSpPr txBox="1"/>
            <p:nvPr/>
          </p:nvSpPr>
          <p:spPr>
            <a:xfrm>
              <a:off x="7079406" y="6272311"/>
              <a:ext cx="3804423"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Vetted by experts against specific criteria</a:t>
              </a:r>
            </a:p>
          </p:txBody>
        </p:sp>
        <p:grpSp>
          <p:nvGrpSpPr>
            <p:cNvPr id="53" name="Group 52">
              <a:extLst>
                <a:ext uri="{FF2B5EF4-FFF2-40B4-BE49-F238E27FC236}">
                  <a16:creationId xmlns:a16="http://schemas.microsoft.com/office/drawing/2014/main" id="{B9802E30-A487-4DB4-987C-8A7BE7619AD1}"/>
                </a:ext>
              </a:extLst>
            </p:cNvPr>
            <p:cNvGrpSpPr/>
            <p:nvPr/>
          </p:nvGrpSpPr>
          <p:grpSpPr>
            <a:xfrm>
              <a:off x="7582331" y="3371205"/>
              <a:ext cx="2798571" cy="2739424"/>
              <a:chOff x="7063514" y="4045443"/>
              <a:chExt cx="1289619" cy="1295405"/>
            </a:xfrm>
          </p:grpSpPr>
          <p:grpSp>
            <p:nvGrpSpPr>
              <p:cNvPr id="54" name="Group 16">
                <a:extLst>
                  <a:ext uri="{FF2B5EF4-FFF2-40B4-BE49-F238E27FC236}">
                    <a16:creationId xmlns:a16="http://schemas.microsoft.com/office/drawing/2014/main" id="{54BFB612-B371-4623-87F2-F224640D15FC}"/>
                  </a:ext>
                </a:extLst>
              </p:cNvPr>
              <p:cNvGrpSpPr/>
              <p:nvPr/>
            </p:nvGrpSpPr>
            <p:grpSpPr>
              <a:xfrm>
                <a:off x="7063514" y="4045443"/>
                <a:ext cx="1289619" cy="1295405"/>
                <a:chOff x="163740" y="-170097"/>
                <a:chExt cx="6321664" cy="6628118"/>
              </a:xfrm>
            </p:grpSpPr>
            <p:sp>
              <p:nvSpPr>
                <p:cNvPr id="56" name="Freeform 17">
                  <a:extLst>
                    <a:ext uri="{FF2B5EF4-FFF2-40B4-BE49-F238E27FC236}">
                      <a16:creationId xmlns:a16="http://schemas.microsoft.com/office/drawing/2014/main" id="{8A5128DA-DFC3-4AD0-8EC1-D6AD780587F0}"/>
                    </a:ext>
                  </a:extLst>
                </p:cNvPr>
                <p:cNvSpPr/>
                <p:nvPr/>
              </p:nvSpPr>
              <p:spPr>
                <a:xfrm>
                  <a:off x="163740" y="-170097"/>
                  <a:ext cx="6321664" cy="6628118"/>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D013E"/>
                </a:solidFill>
                <a:ln>
                  <a:solidFill>
                    <a:srgbClr val="AD013E"/>
                  </a:solidFill>
                </a:ln>
              </p:spPr>
            </p:sp>
          </p:grpSp>
          <p:pic>
            <p:nvPicPr>
              <p:cNvPr id="55" name="Graphic 54" descr="Users with solid fill">
                <a:extLst>
                  <a:ext uri="{FF2B5EF4-FFF2-40B4-BE49-F238E27FC236}">
                    <a16:creationId xmlns:a16="http://schemas.microsoft.com/office/drawing/2014/main" id="{D8A26883-D16B-472C-BEEA-D323946813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87312" y="4172134"/>
                <a:ext cx="1042023" cy="1042023"/>
              </a:xfrm>
              <a:prstGeom prst="rect">
                <a:avLst/>
              </a:prstGeom>
            </p:spPr>
          </p:pic>
        </p:grpSp>
      </p:grpSp>
      <p:sp>
        <p:nvSpPr>
          <p:cNvPr id="10" name="TextBox 10"/>
          <p:cNvSpPr txBox="1"/>
          <p:nvPr/>
        </p:nvSpPr>
        <p:spPr>
          <a:xfrm>
            <a:off x="491571" y="230370"/>
            <a:ext cx="6747430" cy="2438232"/>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High Impact Practices in Family Planning (HIPs) are…</a:t>
            </a:r>
          </a:p>
        </p:txBody>
      </p:sp>
      <p:sp>
        <p:nvSpPr>
          <p:cNvPr id="4" name="Slide Number Placeholder 3">
            <a:extLst>
              <a:ext uri="{FF2B5EF4-FFF2-40B4-BE49-F238E27FC236}">
                <a16:creationId xmlns:a16="http://schemas.microsoft.com/office/drawing/2014/main" id="{D6CA6F72-D3F3-4A41-9B02-86284C9573F3}"/>
              </a:ext>
            </a:extLst>
          </p:cNvPr>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429073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Isosceles Triangle 31">
            <a:extLst>
              <a:ext uri="{FF2B5EF4-FFF2-40B4-BE49-F238E27FC236}">
                <a16:creationId xmlns:a16="http://schemas.microsoft.com/office/drawing/2014/main" id="{2F0B6AB7-189E-4E26-944D-6CA25088C52F}"/>
              </a:ext>
            </a:extLst>
          </p:cNvPr>
          <p:cNvSpPr/>
          <p:nvPr/>
        </p:nvSpPr>
        <p:spPr>
          <a:xfrm flipV="1">
            <a:off x="-11461" y="-2"/>
            <a:ext cx="18257632" cy="3417440"/>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2AE79B01-E48B-495F-9272-69FBB75ABED6}"/>
              </a:ext>
            </a:extLst>
          </p:cNvPr>
          <p:cNvGrpSpPr/>
          <p:nvPr/>
        </p:nvGrpSpPr>
        <p:grpSpPr>
          <a:xfrm>
            <a:off x="612797" y="3662175"/>
            <a:ext cx="17052055" cy="3122373"/>
            <a:chOff x="612797" y="3662175"/>
            <a:chExt cx="17052055" cy="3122373"/>
          </a:xfrm>
        </p:grpSpPr>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gn="ctr">
                <a:lnSpc>
                  <a:spcPts val="2419"/>
                </a:lnSpc>
              </a:pPr>
              <a:r>
                <a:rPr lang="en-US" sz="2016" spc="120" dirty="0">
                  <a:solidFill>
                    <a:srgbClr val="FFFFFF"/>
                  </a:solidFill>
                  <a:latin typeface="Arial" panose="020B0604020202020204" pitchFamily="34" charset="0"/>
                  <a:cs typeface="Arial" panose="020B0604020202020204" pitchFamily="34" charset="0"/>
                </a:rPr>
                <a:t>PART </a:t>
              </a:r>
            </a:p>
          </p:txBody>
        </p:sp>
        <p:grpSp>
          <p:nvGrpSpPr>
            <p:cNvPr id="9" name="Group 8">
              <a:extLst>
                <a:ext uri="{FF2B5EF4-FFF2-40B4-BE49-F238E27FC236}">
                  <a16:creationId xmlns:a16="http://schemas.microsoft.com/office/drawing/2014/main" id="{EED9DC01-1117-4193-AA4F-013CFE438F8D}"/>
                </a:ext>
              </a:extLst>
            </p:cNvPr>
            <p:cNvGrpSpPr/>
            <p:nvPr/>
          </p:nvGrpSpPr>
          <p:grpSpPr>
            <a:xfrm>
              <a:off x="612797" y="3662175"/>
              <a:ext cx="5407002" cy="3122373"/>
              <a:chOff x="1683026" y="6185071"/>
              <a:chExt cx="5407002" cy="3122373"/>
            </a:xfrm>
          </p:grpSpPr>
          <p:grpSp>
            <p:nvGrpSpPr>
              <p:cNvPr id="8" name="Group 7">
                <a:extLst>
                  <a:ext uri="{FF2B5EF4-FFF2-40B4-BE49-F238E27FC236}">
                    <a16:creationId xmlns:a16="http://schemas.microsoft.com/office/drawing/2014/main" id="{5A186B3E-52DB-4A9A-8521-E89C42CF13FE}"/>
                  </a:ext>
                </a:extLst>
              </p:cNvPr>
              <p:cNvGrpSpPr/>
              <p:nvPr/>
            </p:nvGrpSpPr>
            <p:grpSpPr>
              <a:xfrm>
                <a:off x="1683026" y="6185071"/>
                <a:ext cx="5407002" cy="3122373"/>
                <a:chOff x="1683026" y="3850209"/>
                <a:chExt cx="5407002" cy="3122373"/>
              </a:xfrm>
            </p:grpSpPr>
            <p:sp>
              <p:nvSpPr>
                <p:cNvPr id="7" name="Rectangle 6">
                  <a:extLst>
                    <a:ext uri="{FF2B5EF4-FFF2-40B4-BE49-F238E27FC236}">
                      <a16:creationId xmlns:a16="http://schemas.microsoft.com/office/drawing/2014/main" id="{4B205742-5D41-4E01-8011-68CEA50C6C85}"/>
                    </a:ext>
                  </a:extLst>
                </p:cNvPr>
                <p:cNvSpPr/>
                <p:nvPr/>
              </p:nvSpPr>
              <p:spPr>
                <a:xfrm>
                  <a:off x="1683026" y="4706249"/>
                  <a:ext cx="5407002" cy="2266333"/>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68D92659-FD51-4D74-A339-0F115AC2478D}"/>
                    </a:ext>
                  </a:extLst>
                </p:cNvPr>
                <p:cNvGrpSpPr/>
                <p:nvPr/>
              </p:nvGrpSpPr>
              <p:grpSpPr>
                <a:xfrm>
                  <a:off x="1683026" y="3850209"/>
                  <a:ext cx="5407002" cy="776653"/>
                  <a:chOff x="9421078" y="7042807"/>
                  <a:chExt cx="4937538" cy="776653"/>
                </a:xfrm>
              </p:grpSpPr>
              <p:sp>
                <p:nvSpPr>
                  <p:cNvPr id="4" name="Rectangle 3">
                    <a:extLst>
                      <a:ext uri="{FF2B5EF4-FFF2-40B4-BE49-F238E27FC236}">
                        <a16:creationId xmlns:a16="http://schemas.microsoft.com/office/drawing/2014/main" id="{7C76D893-3609-4743-BEFA-A8DCE48762FB}"/>
                      </a:ext>
                    </a:extLst>
                  </p:cNvPr>
                  <p:cNvSpPr/>
                  <p:nvPr/>
                </p:nvSpPr>
                <p:spPr>
                  <a:xfrm>
                    <a:off x="9421078" y="7042807"/>
                    <a:ext cx="4937538" cy="776653"/>
                  </a:xfrm>
                  <a:prstGeom prst="rect">
                    <a:avLst/>
                  </a:pr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1" name="TextBox 12">
                    <a:extLst>
                      <a:ext uri="{FF2B5EF4-FFF2-40B4-BE49-F238E27FC236}">
                        <a16:creationId xmlns:a16="http://schemas.microsoft.com/office/drawing/2014/main" id="{14E6A2AA-A779-4EB7-97A7-06200424DF6F}"/>
                      </a:ext>
                    </a:extLst>
                  </p:cNvPr>
                  <p:cNvSpPr txBox="1"/>
                  <p:nvPr/>
                </p:nvSpPr>
                <p:spPr>
                  <a:xfrm>
                    <a:off x="9844565" y="7236165"/>
                    <a:ext cx="4090561" cy="447238"/>
                  </a:xfrm>
                  <a:prstGeom prst="rect">
                    <a:avLst/>
                  </a:prstGeom>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Enabling Environment</a:t>
                    </a:r>
                  </a:p>
                </p:txBody>
              </p:sp>
            </p:grpSp>
          </p:grpSp>
          <p:sp>
            <p:nvSpPr>
              <p:cNvPr id="30" name="TextBox 12">
                <a:extLst>
                  <a:ext uri="{FF2B5EF4-FFF2-40B4-BE49-F238E27FC236}">
                    <a16:creationId xmlns:a16="http://schemas.microsoft.com/office/drawing/2014/main" id="{1ECE09D0-E266-4538-BD48-18D00FC6A78A}"/>
                  </a:ext>
                </a:extLst>
              </p:cNvPr>
              <p:cNvSpPr txBox="1"/>
              <p:nvPr/>
            </p:nvSpPr>
            <p:spPr>
              <a:xfrm>
                <a:off x="2123076" y="7127832"/>
                <a:ext cx="4526899" cy="1907573"/>
              </a:xfrm>
              <a:prstGeom prst="rect">
                <a:avLst/>
              </a:prstGeom>
            </p:spPr>
            <p:txBody>
              <a:bodyPr wrap="square" lIns="0" tIns="0" rIns="0" bIns="0" rtlCol="0" anchor="t">
                <a:spAutoFit/>
              </a:bodyPr>
              <a:lstStyle/>
              <a:p>
                <a:pPr algn="ctr">
                  <a:lnSpc>
                    <a:spcPts val="3845"/>
                  </a:lnSpc>
                  <a:spcBef>
                    <a:spcPct val="0"/>
                  </a:spcBef>
                </a:pPr>
                <a:r>
                  <a:rPr lang="en-US" sz="2500" dirty="0">
                    <a:solidFill>
                      <a:schemeClr val="bg1"/>
                    </a:solidFill>
                    <a:latin typeface="Arial" panose="020B0604020202020204" pitchFamily="34" charset="0"/>
                    <a:cs typeface="Arial" panose="020B0604020202020204" pitchFamily="34" charset="0"/>
                  </a:rPr>
                  <a:t>Address systemic barriers that affect an individual’s ability to access family planning information &amp; services. 8 briefs</a:t>
                </a:r>
              </a:p>
            </p:txBody>
          </p:sp>
        </p:grpSp>
        <p:grpSp>
          <p:nvGrpSpPr>
            <p:cNvPr id="14" name="Group 13">
              <a:extLst>
                <a:ext uri="{FF2B5EF4-FFF2-40B4-BE49-F238E27FC236}">
                  <a16:creationId xmlns:a16="http://schemas.microsoft.com/office/drawing/2014/main" id="{AD4805A7-B4FC-4163-8B64-5C0108DA7C5C}"/>
                </a:ext>
              </a:extLst>
            </p:cNvPr>
            <p:cNvGrpSpPr/>
            <p:nvPr/>
          </p:nvGrpSpPr>
          <p:grpSpPr>
            <a:xfrm>
              <a:off x="6360304" y="3662175"/>
              <a:ext cx="5228424" cy="3122373"/>
              <a:chOff x="6914174" y="4176150"/>
              <a:chExt cx="5228424" cy="3122373"/>
            </a:xfrm>
          </p:grpSpPr>
          <p:grpSp>
            <p:nvGrpSpPr>
              <p:cNvPr id="34" name="Group 33">
                <a:extLst>
                  <a:ext uri="{FF2B5EF4-FFF2-40B4-BE49-F238E27FC236}">
                    <a16:creationId xmlns:a16="http://schemas.microsoft.com/office/drawing/2014/main" id="{2CDAEDD2-9D3F-454D-B358-1F760EEE8488}"/>
                  </a:ext>
                </a:extLst>
              </p:cNvPr>
              <p:cNvGrpSpPr/>
              <p:nvPr/>
            </p:nvGrpSpPr>
            <p:grpSpPr>
              <a:xfrm>
                <a:off x="6914174" y="4176150"/>
                <a:ext cx="5228424" cy="799067"/>
                <a:chOff x="9421078" y="7042807"/>
                <a:chExt cx="4774466" cy="799067"/>
              </a:xfrm>
              <a:solidFill>
                <a:srgbClr val="054A8E"/>
              </a:solidFill>
            </p:grpSpPr>
            <p:sp>
              <p:nvSpPr>
                <p:cNvPr id="35" name="Rectangle 34">
                  <a:extLst>
                    <a:ext uri="{FF2B5EF4-FFF2-40B4-BE49-F238E27FC236}">
                      <a16:creationId xmlns:a16="http://schemas.microsoft.com/office/drawing/2014/main" id="{E0C4D4F8-9DA8-479A-B120-1696C7E23C4B}"/>
                    </a:ext>
                  </a:extLst>
                </p:cNvPr>
                <p:cNvSpPr/>
                <p:nvPr/>
              </p:nvSpPr>
              <p:spPr>
                <a:xfrm>
                  <a:off x="9421078" y="7042807"/>
                  <a:ext cx="4774466" cy="799067"/>
                </a:xfrm>
                <a:prstGeom prst="rect">
                  <a:avLst/>
                </a:prstGeom>
                <a:grp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 name="TextBox 12">
                  <a:extLst>
                    <a:ext uri="{FF2B5EF4-FFF2-40B4-BE49-F238E27FC236}">
                      <a16:creationId xmlns:a16="http://schemas.microsoft.com/office/drawing/2014/main" id="{5F587D6A-0D57-4C5C-96F0-50E598E67123}"/>
                    </a:ext>
                  </a:extLst>
                </p:cNvPr>
                <p:cNvSpPr txBox="1"/>
                <p:nvPr/>
              </p:nvSpPr>
              <p:spPr>
                <a:xfrm>
                  <a:off x="9887427" y="7235775"/>
                  <a:ext cx="3733800" cy="445635"/>
                </a:xfrm>
                <a:prstGeom prst="rect">
                  <a:avLst/>
                </a:prstGeom>
                <a:grpFill/>
                <a:ln>
                  <a:solidFill>
                    <a:srgbClr val="054A8E"/>
                  </a:solidFill>
                </a:ln>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Service Delivery</a:t>
                  </a:r>
                </a:p>
              </p:txBody>
            </p:sp>
          </p:grpSp>
          <p:sp>
            <p:nvSpPr>
              <p:cNvPr id="61" name="Rectangle 60">
                <a:extLst>
                  <a:ext uri="{FF2B5EF4-FFF2-40B4-BE49-F238E27FC236}">
                    <a16:creationId xmlns:a16="http://schemas.microsoft.com/office/drawing/2014/main" id="{E06C4E27-CF4E-47FD-B5C4-82D398A01E3B}"/>
                  </a:ext>
                </a:extLst>
              </p:cNvPr>
              <p:cNvSpPr/>
              <p:nvPr/>
            </p:nvSpPr>
            <p:spPr>
              <a:xfrm>
                <a:off x="6914174" y="5032190"/>
                <a:ext cx="5228424" cy="2266333"/>
              </a:xfrm>
              <a:prstGeom prst="rect">
                <a:avLst/>
              </a:prstGeom>
              <a:solidFill>
                <a:srgbClr val="6E81AE"/>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2" name="TextBox 12">
                <a:extLst>
                  <a:ext uri="{FF2B5EF4-FFF2-40B4-BE49-F238E27FC236}">
                    <a16:creationId xmlns:a16="http://schemas.microsoft.com/office/drawing/2014/main" id="{5192566C-9DB3-4923-941D-73D7D734823D}"/>
                  </a:ext>
                </a:extLst>
              </p:cNvPr>
              <p:cNvSpPr txBox="1"/>
              <p:nvPr/>
            </p:nvSpPr>
            <p:spPr>
              <a:xfrm>
                <a:off x="7264936" y="5097228"/>
                <a:ext cx="4526899" cy="1907573"/>
              </a:xfrm>
              <a:prstGeom prst="rect">
                <a:avLst/>
              </a:prstGeom>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Improve the availability, accessibility, acceptability, and quality of family planning services. 8 briefs</a:t>
                </a:r>
                <a:endParaRPr lang="en-US" sz="2500" dirty="0">
                  <a:solidFill>
                    <a:schemeClr val="bg1"/>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0200D549-05CE-47FF-B5EB-1A9CFA9BD1D9}"/>
                </a:ext>
              </a:extLst>
            </p:cNvPr>
            <p:cNvGrpSpPr/>
            <p:nvPr/>
          </p:nvGrpSpPr>
          <p:grpSpPr>
            <a:xfrm>
              <a:off x="11929233" y="3663327"/>
              <a:ext cx="5735619" cy="3080592"/>
              <a:chOff x="11965436" y="4121436"/>
              <a:chExt cx="5735619" cy="3080592"/>
            </a:xfrm>
          </p:grpSpPr>
          <p:grpSp>
            <p:nvGrpSpPr>
              <p:cNvPr id="16" name="Group 15">
                <a:extLst>
                  <a:ext uri="{FF2B5EF4-FFF2-40B4-BE49-F238E27FC236}">
                    <a16:creationId xmlns:a16="http://schemas.microsoft.com/office/drawing/2014/main" id="{6D14FCBE-B8E3-40C8-9A86-EAC61F4D327F}"/>
                  </a:ext>
                </a:extLst>
              </p:cNvPr>
              <p:cNvGrpSpPr/>
              <p:nvPr/>
            </p:nvGrpSpPr>
            <p:grpSpPr>
              <a:xfrm>
                <a:off x="11984969" y="4121436"/>
                <a:ext cx="5690234" cy="799067"/>
                <a:chOff x="14020800" y="5363309"/>
                <a:chExt cx="4447322" cy="1351941"/>
              </a:xfrm>
            </p:grpSpPr>
            <p:sp>
              <p:nvSpPr>
                <p:cNvPr id="38" name="Rectangle 37">
                  <a:extLst>
                    <a:ext uri="{FF2B5EF4-FFF2-40B4-BE49-F238E27FC236}">
                      <a16:creationId xmlns:a16="http://schemas.microsoft.com/office/drawing/2014/main" id="{BF6CE221-8509-40D2-9D05-9A89F32D3ABB}"/>
                    </a:ext>
                  </a:extLst>
                </p:cNvPr>
                <p:cNvSpPr/>
                <p:nvPr/>
              </p:nvSpPr>
              <p:spPr>
                <a:xfrm>
                  <a:off x="14020800" y="5363309"/>
                  <a:ext cx="4447322" cy="1351941"/>
                </a:xfrm>
                <a:prstGeom prst="rect">
                  <a:avLst/>
                </a:prstGeom>
                <a:solidFill>
                  <a:srgbClr val="0F8F73"/>
                </a:solidFill>
                <a:ln>
                  <a:solidFill>
                    <a:srgbClr val="0F8F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9" name="TextBox 12">
                  <a:extLst>
                    <a:ext uri="{FF2B5EF4-FFF2-40B4-BE49-F238E27FC236}">
                      <a16:creationId xmlns:a16="http://schemas.microsoft.com/office/drawing/2014/main" id="{5EAC4BD4-4820-4226-91B8-EF8A02533E18}"/>
                    </a:ext>
                  </a:extLst>
                </p:cNvPr>
                <p:cNvSpPr txBox="1"/>
                <p:nvPr/>
              </p:nvSpPr>
              <p:spPr>
                <a:xfrm>
                  <a:off x="14325567" y="5644144"/>
                  <a:ext cx="3852139" cy="756682"/>
                </a:xfrm>
                <a:prstGeom prst="rect">
                  <a:avLst/>
                </a:prstGeom>
                <a:solidFill>
                  <a:srgbClr val="0F8F73"/>
                </a:solidFill>
                <a:ln>
                  <a:solidFill>
                    <a:srgbClr val="0F8F73"/>
                  </a:solidFill>
                </a:ln>
              </p:spPr>
              <p:txBody>
                <a:bodyPr wrap="square" lIns="0" tIns="0" rIns="0" bIns="0" rtlCol="0" anchor="t">
                  <a:spAutoFit/>
                </a:bodyPr>
                <a:lstStyle/>
                <a:p>
                  <a:pPr algn="ctr">
                    <a:lnSpc>
                      <a:spcPts val="3845"/>
                    </a:lnSpc>
                    <a:spcBef>
                      <a:spcPct val="0"/>
                    </a:spcBef>
                  </a:pPr>
                  <a:r>
                    <a:rPr lang="en-US" sz="2700" b="1" dirty="0">
                      <a:solidFill>
                        <a:schemeClr val="bg1"/>
                      </a:solidFill>
                      <a:latin typeface="Arial" panose="020B0604020202020204" pitchFamily="34" charset="0"/>
                      <a:cs typeface="Arial" panose="020B0604020202020204" pitchFamily="34" charset="0"/>
                    </a:rPr>
                    <a:t>Social and Behavioral Change</a:t>
                  </a:r>
                </a:p>
              </p:txBody>
            </p:sp>
          </p:grpSp>
          <p:sp>
            <p:nvSpPr>
              <p:cNvPr id="63" name="Rectangle 62">
                <a:extLst>
                  <a:ext uri="{FF2B5EF4-FFF2-40B4-BE49-F238E27FC236}">
                    <a16:creationId xmlns:a16="http://schemas.microsoft.com/office/drawing/2014/main" id="{2294F186-A78F-4399-8F3D-77AE8B3B6657}"/>
                  </a:ext>
                </a:extLst>
              </p:cNvPr>
              <p:cNvSpPr/>
              <p:nvPr/>
            </p:nvSpPr>
            <p:spPr>
              <a:xfrm>
                <a:off x="11965436" y="4982970"/>
                <a:ext cx="5703905" cy="2219058"/>
              </a:xfrm>
              <a:prstGeom prst="rect">
                <a:avLst/>
              </a:prstGeom>
              <a:solidFill>
                <a:srgbClr val="6BBB99"/>
              </a:solidFill>
              <a:ln>
                <a:solidFill>
                  <a:srgbClr val="6BB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4" name="TextBox 12">
                <a:extLst>
                  <a:ext uri="{FF2B5EF4-FFF2-40B4-BE49-F238E27FC236}">
                    <a16:creationId xmlns:a16="http://schemas.microsoft.com/office/drawing/2014/main" id="{170FDB7D-F254-4B52-A416-DF32A7B1ED9B}"/>
                  </a:ext>
                </a:extLst>
              </p:cNvPr>
              <p:cNvSpPr txBox="1"/>
              <p:nvPr/>
            </p:nvSpPr>
            <p:spPr>
              <a:xfrm>
                <a:off x="11965436" y="5142270"/>
                <a:ext cx="5735619" cy="1900457"/>
              </a:xfrm>
              <a:prstGeom prst="rect">
                <a:avLst/>
              </a:prstGeom>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Influence knowledge, beliefs, behaviors, and social norms associated with family planning. </a:t>
                </a:r>
              </a:p>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7 briefs</a:t>
                </a:r>
                <a:endParaRPr lang="en-US" sz="2500" dirty="0">
                  <a:solidFill>
                    <a:schemeClr val="bg1"/>
                  </a:solidFill>
                  <a:latin typeface="Arial" panose="020B0604020202020204" pitchFamily="34" charset="0"/>
                  <a:cs typeface="Arial" panose="020B0604020202020204" pitchFamily="34" charset="0"/>
                </a:endParaRPr>
              </a:p>
            </p:txBody>
          </p:sp>
        </p:grpSp>
      </p:grpSp>
      <p:grpSp>
        <p:nvGrpSpPr>
          <p:cNvPr id="2" name="Group 1">
            <a:extLst>
              <a:ext uri="{FF2B5EF4-FFF2-40B4-BE49-F238E27FC236}">
                <a16:creationId xmlns:a16="http://schemas.microsoft.com/office/drawing/2014/main" id="{63A23F2B-F73A-4A5C-8CBD-A132240A693D}"/>
              </a:ext>
            </a:extLst>
          </p:cNvPr>
          <p:cNvGrpSpPr/>
          <p:nvPr/>
        </p:nvGrpSpPr>
        <p:grpSpPr>
          <a:xfrm>
            <a:off x="612797" y="7029284"/>
            <a:ext cx="17052055" cy="1585041"/>
            <a:chOff x="606934" y="7081061"/>
            <a:chExt cx="16988517" cy="1585041"/>
          </a:xfrm>
        </p:grpSpPr>
        <p:sp>
          <p:nvSpPr>
            <p:cNvPr id="47" name="Rectangle 46">
              <a:extLst>
                <a:ext uri="{FF2B5EF4-FFF2-40B4-BE49-F238E27FC236}">
                  <a16:creationId xmlns:a16="http://schemas.microsoft.com/office/drawing/2014/main" id="{6FDF6589-761B-4E8D-BE73-F462220C2060}"/>
                </a:ext>
              </a:extLst>
            </p:cNvPr>
            <p:cNvSpPr/>
            <p:nvPr/>
          </p:nvSpPr>
          <p:spPr>
            <a:xfrm>
              <a:off x="606934" y="7607686"/>
              <a:ext cx="16988515" cy="1058416"/>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endParaRPr lang="en-US" sz="2500" dirty="0">
                <a:solidFill>
                  <a:schemeClr val="tx1"/>
                </a:solidFill>
                <a:latin typeface="Arial" panose="020B0604020202020204" pitchFamily="34" charset="0"/>
                <a:cs typeface="Arial" panose="020B0604020202020204" pitchFamily="34" charset="0"/>
              </a:endParaRPr>
            </a:p>
          </p:txBody>
        </p:sp>
        <p:sp>
          <p:nvSpPr>
            <p:cNvPr id="44" name="TextBox 12">
              <a:extLst>
                <a:ext uri="{FF2B5EF4-FFF2-40B4-BE49-F238E27FC236}">
                  <a16:creationId xmlns:a16="http://schemas.microsoft.com/office/drawing/2014/main" id="{0C460584-DA0D-45EF-8F08-C6CE8D020C6A}"/>
                </a:ext>
              </a:extLst>
            </p:cNvPr>
            <p:cNvSpPr txBox="1"/>
            <p:nvPr/>
          </p:nvSpPr>
          <p:spPr>
            <a:xfrm>
              <a:off x="606935" y="7081061"/>
              <a:ext cx="16988516" cy="447238"/>
            </a:xfrm>
            <a:prstGeom prst="rect">
              <a:avLst/>
            </a:prstGeom>
            <a:solidFill>
              <a:srgbClr val="DD5D00"/>
            </a:solidFill>
            <a:ln>
              <a:solidFill>
                <a:srgbClr val="DD5D00"/>
              </a:solidFill>
            </a:ln>
          </p:spPr>
          <p:txBody>
            <a:bodyPr wrap="square" lIns="0" tIns="0" rIns="0" bIns="0" rtlCol="0" anchor="t">
              <a:spAutoFit/>
            </a:bodyPr>
            <a:lstStyle/>
            <a:p>
              <a:pPr algn="ctr">
                <a:lnSpc>
                  <a:spcPts val="3845"/>
                </a:lnSpc>
                <a:spcBef>
                  <a:spcPct val="0"/>
                </a:spcBef>
              </a:pPr>
              <a:r>
                <a:rPr lang="en-US" sz="2800" b="1" i="1" dirty="0">
                  <a:solidFill>
                    <a:schemeClr val="bg1"/>
                  </a:solidFill>
                  <a:latin typeface="Arial" panose="020B0604020202020204" pitchFamily="34" charset="0"/>
                  <a:cs typeface="Arial" panose="020B0604020202020204" pitchFamily="34" charset="0"/>
                </a:rPr>
                <a:t>Enhancements</a:t>
              </a:r>
              <a:endParaRPr lang="en-US" sz="2800" dirty="0">
                <a:solidFill>
                  <a:schemeClr val="bg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EF399833-0727-43F7-986F-461165490193}"/>
                </a:ext>
              </a:extLst>
            </p:cNvPr>
            <p:cNvSpPr/>
            <p:nvPr/>
          </p:nvSpPr>
          <p:spPr>
            <a:xfrm>
              <a:off x="813756" y="7738034"/>
              <a:ext cx="16574870" cy="786972"/>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Approaches used in conjunction with HIPs to maximize the impact of HIP implementation or increase the reach. 4 briefs</a:t>
              </a:r>
              <a:endParaRPr lang="en-US" sz="2500" dirty="0">
                <a:solidFill>
                  <a:schemeClr val="bg1"/>
                </a:solidFill>
                <a:latin typeface="Arial" panose="020B0604020202020204" pitchFamily="34" charset="0"/>
                <a:cs typeface="Arial" panose="020B0604020202020204" pitchFamily="34" charset="0"/>
              </a:endParaRPr>
            </a:p>
          </p:txBody>
        </p:sp>
      </p:grpSp>
      <p:sp>
        <p:nvSpPr>
          <p:cNvPr id="10" name="TextBox 10"/>
          <p:cNvSpPr txBox="1"/>
          <p:nvPr/>
        </p:nvSpPr>
        <p:spPr>
          <a:xfrm>
            <a:off x="608803" y="429270"/>
            <a:ext cx="9678198" cy="1667123"/>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HIPs address the full spectrum of FP programming</a:t>
            </a:r>
          </a:p>
        </p:txBody>
      </p:sp>
      <p:sp>
        <p:nvSpPr>
          <p:cNvPr id="3" name="Slide Number Placeholder 2">
            <a:extLst>
              <a:ext uri="{FF2B5EF4-FFF2-40B4-BE49-F238E27FC236}">
                <a16:creationId xmlns:a16="http://schemas.microsoft.com/office/drawing/2014/main" id="{F74929C3-D1EF-40AE-8EB7-6B1A373C4E98}"/>
              </a:ext>
            </a:extLst>
          </p:cNvPr>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291483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Isosceles Triangle 31">
            <a:extLst>
              <a:ext uri="{FF2B5EF4-FFF2-40B4-BE49-F238E27FC236}">
                <a16:creationId xmlns:a16="http://schemas.microsoft.com/office/drawing/2014/main" id="{1515E9C8-F13D-4368-B3EA-BE887F453F76}"/>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B5E3833E-61A4-4057-9DCD-FAF471F68CFC}"/>
              </a:ext>
            </a:extLst>
          </p:cNvPr>
          <p:cNvSpPr txBox="1"/>
          <p:nvPr/>
        </p:nvSpPr>
        <p:spPr>
          <a:xfrm>
            <a:off x="1384653" y="3141732"/>
            <a:ext cx="15465404" cy="2308324"/>
          </a:xfrm>
          <a:prstGeom prst="rect">
            <a:avLst/>
          </a:prstGeom>
          <a:noFill/>
        </p:spPr>
        <p:txBody>
          <a:bodyPr wrap="square">
            <a:spAutoFit/>
          </a:bodyPr>
          <a:lstStyle/>
          <a:p>
            <a:pPr marL="228600" indent="-50800">
              <a:lnSpc>
                <a:spcPct val="90000"/>
              </a:lnSpc>
              <a:buClr>
                <a:schemeClr val="dk1"/>
              </a:buClr>
              <a:buSzPts val="2800"/>
            </a:pPr>
            <a:r>
              <a:rPr lang="en-US" sz="4000" dirty="0">
                <a:highlight>
                  <a:srgbClr val="FFFFFF"/>
                </a:highlight>
                <a:latin typeface="Arial" panose="020B0604020202020204" pitchFamily="34" charset="0"/>
                <a:cs typeface="Arial" panose="020B0604020202020204" pitchFamily="34" charset="0"/>
              </a:rPr>
              <a:t>The </a:t>
            </a:r>
            <a:r>
              <a:rPr lang="en-US" sz="4000" b="1" dirty="0">
                <a:solidFill>
                  <a:srgbClr val="AD013E"/>
                </a:solidFill>
                <a:highlight>
                  <a:srgbClr val="FFFFFF"/>
                </a:highlight>
                <a:latin typeface="Arial" panose="020B0604020202020204" pitchFamily="34" charset="0"/>
                <a:cs typeface="Arial" panose="020B0604020202020204" pitchFamily="34" charset="0"/>
              </a:rPr>
              <a:t>Technical Advisory Group (TAG) </a:t>
            </a:r>
            <a:r>
              <a:rPr lang="en-US" sz="4000" dirty="0">
                <a:highlight>
                  <a:srgbClr val="FFFFFF"/>
                </a:highlight>
                <a:latin typeface="Arial" panose="020B0604020202020204" pitchFamily="34" charset="0"/>
                <a:cs typeface="Arial" panose="020B0604020202020204" pitchFamily="34" charset="0"/>
              </a:rPr>
              <a:t>is made up of 25 experts in family planning, including representatives from the co-sponsors.</a:t>
            </a:r>
            <a:endParaRPr lang="en-US" sz="4000" dirty="0">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r>
              <a:rPr lang="en-US" sz="4000" spc="-80" dirty="0">
                <a:highlight>
                  <a:srgbClr val="FFFFFF"/>
                </a:highlight>
                <a:latin typeface="Arial" panose="020B0604020202020204" pitchFamily="34" charset="0"/>
                <a:cs typeface="Arial" panose="020B0604020202020204" pitchFamily="34" charset="0"/>
              </a:rPr>
              <a:t>The </a:t>
            </a:r>
            <a:r>
              <a:rPr lang="en-US" sz="4000" b="1" spc="-80" dirty="0">
                <a:solidFill>
                  <a:srgbClr val="AD013E"/>
                </a:solidFill>
                <a:highlight>
                  <a:srgbClr val="FFFFFF"/>
                </a:highlight>
                <a:latin typeface="Arial" panose="020B0604020202020204" pitchFamily="34" charset="0"/>
                <a:cs typeface="Arial" panose="020B0604020202020204" pitchFamily="34" charset="0"/>
              </a:rPr>
              <a:t>Co-sponsors </a:t>
            </a:r>
            <a:r>
              <a:rPr lang="en-US" sz="4000" spc="-80" dirty="0">
                <a:highlight>
                  <a:srgbClr val="FFFFFF"/>
                </a:highlight>
                <a:latin typeface="Arial" panose="020B0604020202020204" pitchFamily="34" charset="0"/>
                <a:cs typeface="Arial" panose="020B0604020202020204" pitchFamily="34" charset="0"/>
              </a:rPr>
              <a:t>include the following organizations:</a:t>
            </a:r>
          </a:p>
        </p:txBody>
      </p:sp>
      <p:sp>
        <p:nvSpPr>
          <p:cNvPr id="10" name="TextBox 10"/>
          <p:cNvSpPr txBox="1"/>
          <p:nvPr/>
        </p:nvSpPr>
        <p:spPr>
          <a:xfrm>
            <a:off x="711554" y="688118"/>
            <a:ext cx="1272220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 Partnership</a:t>
            </a:r>
          </a:p>
        </p:txBody>
      </p:sp>
      <p:sp>
        <p:nvSpPr>
          <p:cNvPr id="3" name="Slide Number Placeholder 2">
            <a:extLst>
              <a:ext uri="{FF2B5EF4-FFF2-40B4-BE49-F238E27FC236}">
                <a16:creationId xmlns:a16="http://schemas.microsoft.com/office/drawing/2014/main" id="{72615502-E9E1-4B40-B525-AD6B3E3DD612}"/>
              </a:ext>
            </a:extLst>
          </p:cNvPr>
          <p:cNvSpPr>
            <a:spLocks noGrp="1"/>
          </p:cNvSpPr>
          <p:nvPr>
            <p:ph type="sldNum" sz="quarter" idx="12"/>
          </p:nvPr>
        </p:nvSpPr>
        <p:spPr/>
        <p:txBody>
          <a:bodyPr/>
          <a:lstStyle/>
          <a:p>
            <a:fld id="{B6F15528-21DE-4FAA-801E-634DDDAF4B2B}" type="slidenum">
              <a:rPr lang="en-US" smtClean="0"/>
              <a:pPr/>
              <a:t>5</a:t>
            </a:fld>
            <a:endParaRPr lang="en-US"/>
          </a:p>
        </p:txBody>
      </p:sp>
      <p:pic>
        <p:nvPicPr>
          <p:cNvPr id="21" name="Picture 20">
            <a:extLst>
              <a:ext uri="{FF2B5EF4-FFF2-40B4-BE49-F238E27FC236}">
                <a16:creationId xmlns:a16="http://schemas.microsoft.com/office/drawing/2014/main" id="{6B871C42-BE27-054A-8407-617CB8D3D9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673" y="6714423"/>
            <a:ext cx="17079364" cy="1064176"/>
          </a:xfrm>
          <a:prstGeom prst="rect">
            <a:avLst/>
          </a:prstGeom>
        </p:spPr>
      </p:pic>
    </p:spTree>
    <p:extLst>
      <p:ext uri="{BB962C8B-B14F-4D97-AF65-F5344CB8AC3E}">
        <p14:creationId xmlns:p14="http://schemas.microsoft.com/office/powerpoint/2010/main" val="928807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8462" y="4434398"/>
            <a:ext cx="13176738" cy="3187189"/>
            <a:chOff x="-1192946" y="454440"/>
            <a:chExt cx="14009365" cy="4249586"/>
          </a:xfrm>
        </p:grpSpPr>
        <p:sp>
          <p:nvSpPr>
            <p:cNvPr id="5" name="TextBox 5"/>
            <p:cNvSpPr txBox="1"/>
            <p:nvPr/>
          </p:nvSpPr>
          <p:spPr>
            <a:xfrm>
              <a:off x="-1161686" y="2139220"/>
              <a:ext cx="10656490" cy="2564806"/>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Comprehensively develop, implement, and monitor policies to support high-quality family planning at scale.</a:t>
              </a:r>
            </a:p>
          </p:txBody>
        </p:sp>
        <p:sp>
          <p:nvSpPr>
            <p:cNvPr id="6" name="TextBox 6"/>
            <p:cNvSpPr txBox="1"/>
            <p:nvPr/>
          </p:nvSpPr>
          <p:spPr>
            <a:xfrm>
              <a:off x="-1192946" y="454440"/>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High Impact Practice</a:t>
              </a:r>
            </a:p>
          </p:txBody>
        </p:sp>
      </p:grpSp>
      <p:sp>
        <p:nvSpPr>
          <p:cNvPr id="2" name="Slide Number Placeholder 1">
            <a:extLst>
              <a:ext uri="{FF2B5EF4-FFF2-40B4-BE49-F238E27FC236}">
                <a16:creationId xmlns:a16="http://schemas.microsoft.com/office/drawing/2014/main" id="{3BFC4710-1206-40FF-B2D9-85FB9FDE0012}"/>
              </a:ext>
            </a:extLst>
          </p:cNvPr>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31">
            <a:extLst>
              <a:ext uri="{FF2B5EF4-FFF2-40B4-BE49-F238E27FC236}">
                <a16:creationId xmlns:a16="http://schemas.microsoft.com/office/drawing/2014/main" id="{970133FF-9C7A-4674-B029-496DA904E74F}"/>
              </a:ext>
            </a:extLst>
          </p:cNvPr>
          <p:cNvSpPr/>
          <p:nvPr/>
        </p:nvSpPr>
        <p:spPr>
          <a:xfrm flipV="1">
            <a:off x="8597" y="0"/>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2" name="TextBox 9">
            <a:extLst>
              <a:ext uri="{FF2B5EF4-FFF2-40B4-BE49-F238E27FC236}">
                <a16:creationId xmlns:a16="http://schemas.microsoft.com/office/drawing/2014/main" id="{FEAB1666-0B01-4BC5-ACC4-2AF958F978DF}"/>
              </a:ext>
            </a:extLst>
          </p:cNvPr>
          <p:cNvSpPr txBox="1"/>
          <p:nvPr/>
        </p:nvSpPr>
        <p:spPr>
          <a:xfrm>
            <a:off x="685800" y="606901"/>
            <a:ext cx="4096793" cy="771109"/>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Background</a:t>
            </a:r>
          </a:p>
        </p:txBody>
      </p:sp>
      <p:sp>
        <p:nvSpPr>
          <p:cNvPr id="2" name="Slide Number Placeholder 1">
            <a:extLst>
              <a:ext uri="{FF2B5EF4-FFF2-40B4-BE49-F238E27FC236}">
                <a16:creationId xmlns:a16="http://schemas.microsoft.com/office/drawing/2014/main" id="{8D87CCBB-AE15-456A-9A34-C9288F17E59D}"/>
              </a:ext>
            </a:extLst>
          </p:cNvPr>
          <p:cNvSpPr>
            <a:spLocks noGrp="1"/>
          </p:cNvSpPr>
          <p:nvPr>
            <p:ph type="sldNum" sz="quarter" idx="12"/>
          </p:nvPr>
        </p:nvSpPr>
        <p:spPr/>
        <p:txBody>
          <a:bodyPr/>
          <a:lstStyle/>
          <a:p>
            <a:fld id="{B6F15528-21DE-4FAA-801E-634DDDAF4B2B}" type="slidenum">
              <a:rPr lang="en-US" smtClean="0"/>
              <a:pPr/>
              <a:t>7</a:t>
            </a:fld>
            <a:endParaRPr lang="en-US"/>
          </a:p>
        </p:txBody>
      </p:sp>
      <p:sp>
        <p:nvSpPr>
          <p:cNvPr id="7" name="TextBox 8">
            <a:extLst>
              <a:ext uri="{FF2B5EF4-FFF2-40B4-BE49-F238E27FC236}">
                <a16:creationId xmlns:a16="http://schemas.microsoft.com/office/drawing/2014/main" id="{6CF7AF03-5549-4C77-B5A9-4602DDD3EAD7}"/>
              </a:ext>
            </a:extLst>
          </p:cNvPr>
          <p:cNvSpPr txBox="1"/>
          <p:nvPr/>
        </p:nvSpPr>
        <p:spPr>
          <a:xfrm>
            <a:off x="1441213" y="3141733"/>
            <a:ext cx="15392400" cy="5847755"/>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The development, implementation, and monitoring of policies supportive of rights-based family planning is essential in creating an enabling environment for and guiding the provision of high-quality family planning programs and services. </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For instance, national family planning programs are often enshrined in reproductive health policies that codify reproductive health as a right, establish goals and objectives, and outline what systems should be developed and what programs and services should be implemented to meet those goals and objectives. </a:t>
            </a:r>
          </a:p>
        </p:txBody>
      </p:sp>
    </p:spTree>
    <p:extLst>
      <p:ext uri="{BB962C8B-B14F-4D97-AF65-F5344CB8AC3E}">
        <p14:creationId xmlns:p14="http://schemas.microsoft.com/office/powerpoint/2010/main" val="2911422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a:extLst>
              <a:ext uri="{FF2B5EF4-FFF2-40B4-BE49-F238E27FC236}">
                <a16:creationId xmlns:a16="http://schemas.microsoft.com/office/drawing/2014/main" id="{AD26D2AF-C27C-929B-F416-4B4500881F2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00600" y="2057999"/>
            <a:ext cx="12570532" cy="7070925"/>
          </a:xfrm>
        </p:spPr>
      </p:pic>
      <p:sp>
        <p:nvSpPr>
          <p:cNvPr id="11" name="Isosceles Triangle 31">
            <a:extLst>
              <a:ext uri="{FF2B5EF4-FFF2-40B4-BE49-F238E27FC236}">
                <a16:creationId xmlns:a16="http://schemas.microsoft.com/office/drawing/2014/main" id="{22B04359-A716-4020-BD82-4803A9A3511C}"/>
              </a:ext>
            </a:extLst>
          </p:cNvPr>
          <p:cNvSpPr/>
          <p:nvPr/>
        </p:nvSpPr>
        <p:spPr>
          <a:xfrm flipV="1">
            <a:off x="-11461" y="-2"/>
            <a:ext cx="18257632" cy="2933696"/>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9" name="TextBox 9"/>
          <p:cNvSpPr txBox="1"/>
          <p:nvPr/>
        </p:nvSpPr>
        <p:spPr>
          <a:xfrm>
            <a:off x="609600" y="453329"/>
            <a:ext cx="6172200" cy="1604670"/>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Comprehensive Policy Process</a:t>
            </a:r>
          </a:p>
        </p:txBody>
      </p:sp>
      <p:sp>
        <p:nvSpPr>
          <p:cNvPr id="2" name="Slide Number Placeholder 1">
            <a:extLst>
              <a:ext uri="{FF2B5EF4-FFF2-40B4-BE49-F238E27FC236}">
                <a16:creationId xmlns:a16="http://schemas.microsoft.com/office/drawing/2014/main" id="{2CAD324D-A412-4643-A519-2AD48FC307EA}"/>
              </a:ext>
            </a:extLst>
          </p:cNvPr>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3061834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22B04359-A716-4020-BD82-4803A9A3511C}"/>
              </a:ext>
            </a:extLst>
          </p:cNvPr>
          <p:cNvSpPr/>
          <p:nvPr/>
        </p:nvSpPr>
        <p:spPr>
          <a:xfrm flipV="1">
            <a:off x="-11461" y="-2"/>
            <a:ext cx="18257632" cy="2933696"/>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0" name="TextBox 10"/>
          <p:cNvSpPr txBox="1"/>
          <p:nvPr/>
        </p:nvSpPr>
        <p:spPr>
          <a:xfrm>
            <a:off x="6101805" y="8488680"/>
            <a:ext cx="11667211" cy="769620"/>
          </a:xfrm>
          <a:prstGeom prst="rect">
            <a:avLst/>
          </a:prstGeom>
        </p:spPr>
        <p:txBody>
          <a:bodyPr lIns="0" tIns="0" rIns="0" bIns="0" rtlCol="0" anchor="t">
            <a:spAutoFit/>
          </a:bodyPr>
          <a:lstStyle/>
          <a:p>
            <a:pPr algn="r">
              <a:lnSpc>
                <a:spcPts val="5880"/>
              </a:lnSpc>
            </a:pPr>
            <a:r>
              <a:rPr lang="en-US" sz="5600">
                <a:solidFill>
                  <a:srgbClr val="FFFFFF"/>
                </a:solidFill>
                <a:latin typeface="Arial" panose="020B0604020202020204" pitchFamily="34" charset="0"/>
                <a:cs typeface="Arial" panose="020B0604020202020204" pitchFamily="34" charset="0"/>
              </a:rPr>
              <a:t>BACKGROUND</a:t>
            </a:r>
          </a:p>
        </p:txBody>
      </p:sp>
      <p:sp>
        <p:nvSpPr>
          <p:cNvPr id="9" name="TextBox 9"/>
          <p:cNvSpPr txBox="1"/>
          <p:nvPr/>
        </p:nvSpPr>
        <p:spPr>
          <a:xfrm>
            <a:off x="609600" y="453329"/>
            <a:ext cx="4096793" cy="1667123"/>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Theory of</a:t>
            </a:r>
          </a:p>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Change</a:t>
            </a:r>
          </a:p>
        </p:txBody>
      </p:sp>
      <p:sp>
        <p:nvSpPr>
          <p:cNvPr id="2" name="Slide Number Placeholder 1">
            <a:extLst>
              <a:ext uri="{FF2B5EF4-FFF2-40B4-BE49-F238E27FC236}">
                <a16:creationId xmlns:a16="http://schemas.microsoft.com/office/drawing/2014/main" id="{2CAD324D-A412-4643-A519-2AD48FC307EA}"/>
              </a:ext>
            </a:extLst>
          </p:cNvPr>
          <p:cNvSpPr>
            <a:spLocks noGrp="1"/>
          </p:cNvSpPr>
          <p:nvPr>
            <p:ph type="sldNum" sz="quarter" idx="12"/>
          </p:nvPr>
        </p:nvSpPr>
        <p:spPr/>
        <p:txBody>
          <a:bodyPr/>
          <a:lstStyle/>
          <a:p>
            <a:fld id="{B6F15528-21DE-4FAA-801E-634DDDAF4B2B}" type="slidenum">
              <a:rPr lang="en-US" smtClean="0"/>
              <a:pPr/>
              <a:t>9</a:t>
            </a:fld>
            <a:endParaRPr lang="en-US"/>
          </a:p>
        </p:txBody>
      </p:sp>
      <p:pic>
        <p:nvPicPr>
          <p:cNvPr id="5" name="Picture 4">
            <a:extLst>
              <a:ext uri="{FF2B5EF4-FFF2-40B4-BE49-F238E27FC236}">
                <a16:creationId xmlns:a16="http://schemas.microsoft.com/office/drawing/2014/main" id="{FCA7EB42-A7F4-6548-BE99-37921A0AA29E}"/>
              </a:ext>
            </a:extLst>
          </p:cNvPr>
          <p:cNvPicPr>
            <a:picLocks noChangeAspect="1"/>
          </p:cNvPicPr>
          <p:nvPr/>
        </p:nvPicPr>
        <p:blipFill rotWithShape="1">
          <a:blip r:embed="rId3">
            <a:extLst>
              <a:ext uri="{28A0092B-C50C-407E-A947-70E740481C1C}">
                <a14:useLocalDpi xmlns:a14="http://schemas.microsoft.com/office/drawing/2010/main" val="0"/>
              </a:ext>
            </a:extLst>
          </a:blip>
          <a:srcRect l="1205" t="3973" r="4176" b="3444"/>
          <a:stretch/>
        </p:blipFill>
        <p:spPr>
          <a:xfrm>
            <a:off x="4953000" y="2444713"/>
            <a:ext cx="11223290" cy="6601715"/>
          </a:xfrm>
          <a:prstGeom prst="rect">
            <a:avLst/>
          </a:prstGeom>
          <a:ln>
            <a:noFill/>
          </a:ln>
        </p:spPr>
      </p:pic>
    </p:spTree>
    <p:extLst>
      <p:ext uri="{BB962C8B-B14F-4D97-AF65-F5344CB8AC3E}">
        <p14:creationId xmlns:p14="http://schemas.microsoft.com/office/powerpoint/2010/main" val="1196604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13099</TotalTime>
  <Words>4033</Words>
  <Application>Microsoft Macintosh PowerPoint</Application>
  <PresentationFormat>Custom</PresentationFormat>
  <Paragraphs>276</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Open Sans</vt:lpstr>
      <vt:lpstr>Times New Roman</vt:lpstr>
      <vt:lpstr>Calibri</vt:lpstr>
      <vt:lpstr>Arial</vt:lpstr>
      <vt:lpstr>Proxima Nova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Option</dc:title>
  <cp:lastModifiedBy>Microsoft Office User</cp:lastModifiedBy>
  <cp:revision>513</cp:revision>
  <dcterms:created xsi:type="dcterms:W3CDTF">2006-08-16T00:00:00Z</dcterms:created>
  <dcterms:modified xsi:type="dcterms:W3CDTF">2023-06-28T12:28:13Z</dcterms:modified>
  <dc:identifier>DAEXLFOVi-U</dc:identifier>
</cp:coreProperties>
</file>