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comments/modernComment_152_2A731266.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83" r:id="rId1"/>
  </p:sldMasterIdLst>
  <p:notesMasterIdLst>
    <p:notesMasterId r:id="rId27"/>
  </p:notesMasterIdLst>
  <p:sldIdLst>
    <p:sldId id="256" r:id="rId2"/>
    <p:sldId id="328" r:id="rId3"/>
    <p:sldId id="297" r:id="rId4"/>
    <p:sldId id="318" r:id="rId5"/>
    <p:sldId id="326" r:id="rId6"/>
    <p:sldId id="260" r:id="rId7"/>
    <p:sldId id="327" r:id="rId8"/>
    <p:sldId id="341" r:id="rId9"/>
    <p:sldId id="314" r:id="rId10"/>
    <p:sldId id="300" r:id="rId11"/>
    <p:sldId id="329" r:id="rId12"/>
    <p:sldId id="344" r:id="rId13"/>
    <p:sldId id="342" r:id="rId14"/>
    <p:sldId id="322" r:id="rId15"/>
    <p:sldId id="301" r:id="rId16"/>
    <p:sldId id="302" r:id="rId17"/>
    <p:sldId id="303" r:id="rId18"/>
    <p:sldId id="338" r:id="rId19"/>
    <p:sldId id="335" r:id="rId20"/>
    <p:sldId id="336" r:id="rId21"/>
    <p:sldId id="339" r:id="rId22"/>
    <p:sldId id="333" r:id="rId23"/>
    <p:sldId id="334" r:id="rId24"/>
    <p:sldId id="308" r:id="rId25"/>
    <p:sldId id="320" r:id="rId26"/>
  </p:sldIdLst>
  <p:sldSz cx="18288000" cy="10287000"/>
  <p:notesSz cx="6858000" cy="9144000"/>
  <p:embeddedFontLst>
    <p:embeddedFont>
      <p:font typeface="Calibri" panose="020F0502020204030204" pitchFamily="34"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
      <p:font typeface="Proxima Nova" panose="020B060402020202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E54C44-6567-8F2E-A4E1-11A27F19003A}" name="Ados May" initials="AM" userId="fzJl+xyujlE+eZf/wQYcEwUGSrpT+e5gRaWkQRTITgI="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ssin, Emma D" initials="BED" lastIdx="1" clrIdx="0">
    <p:extLst>
      <p:ext uri="{19B8F6BF-5375-455C-9EA6-DF929625EA0E}">
        <p15:presenceInfo xmlns:p15="http://schemas.microsoft.com/office/powerpoint/2012/main" userId="Bassin, Emma D" providerId="None"/>
      </p:ext>
    </p:extLst>
  </p:cmAuthor>
  <p:cmAuthor id="2" name="Caitlin Thistle" initials="CT" lastIdx="5" clrIdx="1">
    <p:extLst>
      <p:ext uri="{19B8F6BF-5375-455C-9EA6-DF929625EA0E}">
        <p15:presenceInfo xmlns:p15="http://schemas.microsoft.com/office/powerpoint/2012/main" userId="3a14e556b2006362" providerId="Windows Live"/>
      </p:ext>
    </p:extLst>
  </p:cmAuthor>
  <p:cmAuthor id="3" name="Microsoft Office User" initials="MOU"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A8E"/>
    <a:srgbClr val="AD013E"/>
    <a:srgbClr val="D99694"/>
    <a:srgbClr val="DD5D00"/>
    <a:srgbClr val="6E81AE"/>
    <a:srgbClr val="F3AE7B"/>
    <a:srgbClr val="00689D"/>
    <a:srgbClr val="6BBB99"/>
    <a:srgbClr val="E18484"/>
    <a:srgbClr val="FC9A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3747D5-75AE-4FC2-88D8-09C2A46A7E98}" v="2" dt="2023-05-04T18:32:22.069"/>
    <p1510:client id="{DA2B3F8F-BDDA-47AB-98B4-AFC9914F3CB6}" v="30" dt="2023-06-22T21:56:19.9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50" autoAdjust="0"/>
    <p:restoredTop sz="80155" autoAdjust="0"/>
  </p:normalViewPr>
  <p:slideViewPr>
    <p:cSldViewPr>
      <p:cViewPr varScale="1">
        <p:scale>
          <a:sx n="41" d="100"/>
          <a:sy n="41" d="100"/>
        </p:scale>
        <p:origin x="216" y="6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Apcar" userId="f7870745-a778-4d76-9a9e-8f0b4469d8fd" providerId="ADAL" clId="{BB3747D5-75AE-4FC2-88D8-09C2A46A7E98}"/>
    <pc:docChg chg="custSel delSld modSld">
      <pc:chgData name="Natalie Apcar" userId="f7870745-a778-4d76-9a9e-8f0b4469d8fd" providerId="ADAL" clId="{BB3747D5-75AE-4FC2-88D8-09C2A46A7E98}" dt="2023-05-04T18:44:53.484" v="271" actId="20577"/>
      <pc:docMkLst>
        <pc:docMk/>
      </pc:docMkLst>
      <pc:sldChg chg="modSp mod">
        <pc:chgData name="Natalie Apcar" userId="f7870745-a778-4d76-9a9e-8f0b4469d8fd" providerId="ADAL" clId="{BB3747D5-75AE-4FC2-88D8-09C2A46A7E98}" dt="2023-05-04T18:32:22.069" v="6" actId="20578"/>
        <pc:sldMkLst>
          <pc:docMk/>
          <pc:sldMk cId="0" sldId="260"/>
        </pc:sldMkLst>
        <pc:spChg chg="mod">
          <ac:chgData name="Natalie Apcar" userId="f7870745-a778-4d76-9a9e-8f0b4469d8fd" providerId="ADAL" clId="{BB3747D5-75AE-4FC2-88D8-09C2A46A7E98}" dt="2023-05-04T18:32:22.069" v="6" actId="20578"/>
          <ac:spMkLst>
            <pc:docMk/>
            <pc:sldMk cId="0" sldId="260"/>
            <ac:spMk id="5" creationId="{00000000-0000-0000-0000-000000000000}"/>
          </ac:spMkLst>
        </pc:spChg>
        <pc:spChg chg="mod">
          <ac:chgData name="Natalie Apcar" userId="f7870745-a778-4d76-9a9e-8f0b4469d8fd" providerId="ADAL" clId="{BB3747D5-75AE-4FC2-88D8-09C2A46A7E98}" dt="2023-05-04T18:32:22.069" v="6" actId="20578"/>
          <ac:spMkLst>
            <pc:docMk/>
            <pc:sldMk cId="0" sldId="260"/>
            <ac:spMk id="6" creationId="{00000000-0000-0000-0000-000000000000}"/>
          </ac:spMkLst>
        </pc:spChg>
        <pc:grpChg chg="mod">
          <ac:chgData name="Natalie Apcar" userId="f7870745-a778-4d76-9a9e-8f0b4469d8fd" providerId="ADAL" clId="{BB3747D5-75AE-4FC2-88D8-09C2A46A7E98}" dt="2023-05-04T18:32:22.069" v="6" actId="20578"/>
          <ac:grpSpMkLst>
            <pc:docMk/>
            <pc:sldMk cId="0" sldId="260"/>
            <ac:grpSpMk id="4" creationId="{00000000-0000-0000-0000-000000000000}"/>
          </ac:grpSpMkLst>
        </pc:grpChg>
      </pc:sldChg>
      <pc:sldChg chg="modSp mod">
        <pc:chgData name="Natalie Apcar" userId="f7870745-a778-4d76-9a9e-8f0b4469d8fd" providerId="ADAL" clId="{BB3747D5-75AE-4FC2-88D8-09C2A46A7E98}" dt="2023-05-04T18:37:35.234" v="14" actId="207"/>
        <pc:sldMkLst>
          <pc:docMk/>
          <pc:sldMk cId="1697901819" sldId="300"/>
        </pc:sldMkLst>
        <pc:spChg chg="mod">
          <ac:chgData name="Natalie Apcar" userId="f7870745-a778-4d76-9a9e-8f0b4469d8fd" providerId="ADAL" clId="{BB3747D5-75AE-4FC2-88D8-09C2A46A7E98}" dt="2023-05-04T18:37:35.234" v="14" actId="207"/>
          <ac:spMkLst>
            <pc:docMk/>
            <pc:sldMk cId="1697901819" sldId="300"/>
            <ac:spMk id="28" creationId="{6B72E052-BCD2-4ECF-8B90-D2A9416F84A9}"/>
          </ac:spMkLst>
        </pc:spChg>
      </pc:sldChg>
      <pc:sldChg chg="modSp mod">
        <pc:chgData name="Natalie Apcar" userId="f7870745-a778-4d76-9a9e-8f0b4469d8fd" providerId="ADAL" clId="{BB3747D5-75AE-4FC2-88D8-09C2A46A7E98}" dt="2023-05-04T18:44:53.484" v="271" actId="20577"/>
        <pc:sldMkLst>
          <pc:docMk/>
          <pc:sldMk cId="3804271983" sldId="303"/>
        </pc:sldMkLst>
        <pc:spChg chg="mod">
          <ac:chgData name="Natalie Apcar" userId="f7870745-a778-4d76-9a9e-8f0b4469d8fd" providerId="ADAL" clId="{BB3747D5-75AE-4FC2-88D8-09C2A46A7E98}" dt="2023-05-04T18:44:53.484" v="271" actId="20577"/>
          <ac:spMkLst>
            <pc:docMk/>
            <pc:sldMk cId="3804271983" sldId="303"/>
            <ac:spMk id="28" creationId="{6B72E052-BCD2-4ECF-8B90-D2A9416F84A9}"/>
          </ac:spMkLst>
        </pc:spChg>
      </pc:sldChg>
      <pc:sldChg chg="modSp mod">
        <pc:chgData name="Natalie Apcar" userId="f7870745-a778-4d76-9a9e-8f0b4469d8fd" providerId="ADAL" clId="{BB3747D5-75AE-4FC2-88D8-09C2A46A7E98}" dt="2023-05-04T18:44:12.653" v="269" actId="1076"/>
        <pc:sldMkLst>
          <pc:docMk/>
          <pc:sldMk cId="851073997" sldId="308"/>
        </pc:sldMkLst>
        <pc:grpChg chg="mod">
          <ac:chgData name="Natalie Apcar" userId="f7870745-a778-4d76-9a9e-8f0b4469d8fd" providerId="ADAL" clId="{BB3747D5-75AE-4FC2-88D8-09C2A46A7E98}" dt="2023-05-04T18:44:12.653" v="269" actId="1076"/>
          <ac:grpSpMkLst>
            <pc:docMk/>
            <pc:sldMk cId="851073997" sldId="308"/>
            <ac:grpSpMk id="4" creationId="{4FDDC292-B279-4095-AEE0-9F915B29C582}"/>
          </ac:grpSpMkLst>
        </pc:grpChg>
        <pc:grpChg chg="mod">
          <ac:chgData name="Natalie Apcar" userId="f7870745-a778-4d76-9a9e-8f0b4469d8fd" providerId="ADAL" clId="{BB3747D5-75AE-4FC2-88D8-09C2A46A7E98}" dt="2023-05-04T18:44:07.919" v="267" actId="1076"/>
          <ac:grpSpMkLst>
            <pc:docMk/>
            <pc:sldMk cId="851073997" sldId="308"/>
            <ac:grpSpMk id="6" creationId="{5669E45E-F5E9-47E1-B117-C863D173917F}"/>
          </ac:grpSpMkLst>
        </pc:grpChg>
        <pc:picChg chg="mod">
          <ac:chgData name="Natalie Apcar" userId="f7870745-a778-4d76-9a9e-8f0b4469d8fd" providerId="ADAL" clId="{BB3747D5-75AE-4FC2-88D8-09C2A46A7E98}" dt="2023-05-04T18:44:09.808" v="268" actId="1076"/>
          <ac:picMkLst>
            <pc:docMk/>
            <pc:sldMk cId="851073997" sldId="308"/>
            <ac:picMk id="10" creationId="{ED369516-6CB9-7340-915F-856096192233}"/>
          </ac:picMkLst>
        </pc:picChg>
        <pc:picChg chg="mod">
          <ac:chgData name="Natalie Apcar" userId="f7870745-a778-4d76-9a9e-8f0b4469d8fd" providerId="ADAL" clId="{BB3747D5-75AE-4FC2-88D8-09C2A46A7E98}" dt="2023-05-04T18:44:03.235" v="266" actId="1076"/>
          <ac:picMkLst>
            <pc:docMk/>
            <pc:sldMk cId="851073997" sldId="308"/>
            <ac:picMk id="12" creationId="{B0B60EE8-51D1-684D-82B8-8782E2C7A9C0}"/>
          </ac:picMkLst>
        </pc:picChg>
      </pc:sldChg>
      <pc:sldChg chg="modNotesTx">
        <pc:chgData name="Natalie Apcar" userId="f7870745-a778-4d76-9a9e-8f0b4469d8fd" providerId="ADAL" clId="{BB3747D5-75AE-4FC2-88D8-09C2A46A7E98}" dt="2023-05-04T18:35:46.985" v="12"/>
        <pc:sldMkLst>
          <pc:docMk/>
          <pc:sldMk cId="2911422593" sldId="327"/>
        </pc:sldMkLst>
      </pc:sldChg>
      <pc:sldChg chg="modSp mod delCm modNotesTx">
        <pc:chgData name="Natalie Apcar" userId="f7870745-a778-4d76-9a9e-8f0b4469d8fd" providerId="ADAL" clId="{BB3747D5-75AE-4FC2-88D8-09C2A46A7E98}" dt="2023-05-04T18:43:03.839" v="264" actId="120"/>
        <pc:sldMkLst>
          <pc:docMk/>
          <pc:sldMk cId="2643993863" sldId="329"/>
        </pc:sldMkLst>
        <pc:spChg chg="mod">
          <ac:chgData name="Natalie Apcar" userId="f7870745-a778-4d76-9a9e-8f0b4469d8fd" providerId="ADAL" clId="{BB3747D5-75AE-4FC2-88D8-09C2A46A7E98}" dt="2023-05-04T18:42:49.980" v="254" actId="20577"/>
          <ac:spMkLst>
            <pc:docMk/>
            <pc:sldMk cId="2643993863" sldId="329"/>
            <ac:spMk id="9" creationId="{DF933640-14A6-43A2-8825-4C132BDD58F9}"/>
          </ac:spMkLst>
        </pc:spChg>
      </pc:sldChg>
      <pc:sldChg chg="del">
        <pc:chgData name="Natalie Apcar" userId="f7870745-a778-4d76-9a9e-8f0b4469d8fd" providerId="ADAL" clId="{BB3747D5-75AE-4FC2-88D8-09C2A46A7E98}" dt="2023-05-04T18:43:23.986" v="265" actId="2696"/>
        <pc:sldMkLst>
          <pc:docMk/>
          <pc:sldMk cId="4203140455" sldId="330"/>
        </pc:sldMkLst>
      </pc:sldChg>
      <pc:sldChg chg="modSp mod">
        <pc:chgData name="Natalie Apcar" userId="f7870745-a778-4d76-9a9e-8f0b4469d8fd" providerId="ADAL" clId="{BB3747D5-75AE-4FC2-88D8-09C2A46A7E98}" dt="2023-05-04T18:33:57.904" v="8" actId="113"/>
        <pc:sldMkLst>
          <pc:docMk/>
          <pc:sldMk cId="1406965073" sldId="341"/>
        </pc:sldMkLst>
        <pc:spChg chg="mod">
          <ac:chgData name="Natalie Apcar" userId="f7870745-a778-4d76-9a9e-8f0b4469d8fd" providerId="ADAL" clId="{BB3747D5-75AE-4FC2-88D8-09C2A46A7E98}" dt="2023-05-04T18:33:57.904" v="8" actId="113"/>
          <ac:spMkLst>
            <pc:docMk/>
            <pc:sldMk cId="1406965073" sldId="341"/>
            <ac:spMk id="8" creationId="{C91593E0-56F0-49C5-A053-281C62CC4608}"/>
          </ac:spMkLst>
        </pc:spChg>
      </pc:sldChg>
    </pc:docChg>
  </pc:docChgLst>
  <pc:docChgLst>
    <pc:chgData name="Ados May" userId="fzJl+xyujlE+eZf/wQYcEwUGSrpT+e5gRaWkQRTITgI=" providerId="None" clId="Web-{DA2B3F8F-BDDA-47AB-98B4-AFC9914F3CB6}"/>
    <pc:docChg chg="mod addSld modSld">
      <pc:chgData name="Ados May" userId="fzJl+xyujlE+eZf/wQYcEwUGSrpT+e5gRaWkQRTITgI=" providerId="None" clId="Web-{DA2B3F8F-BDDA-47AB-98B4-AFC9914F3CB6}" dt="2023-06-22T21:56:19.944" v="23"/>
      <pc:docMkLst>
        <pc:docMk/>
      </pc:docMkLst>
      <pc:sldChg chg="modSp">
        <pc:chgData name="Ados May" userId="fzJl+xyujlE+eZf/wQYcEwUGSrpT+e5gRaWkQRTITgI=" providerId="None" clId="Web-{DA2B3F8F-BDDA-47AB-98B4-AFC9914F3CB6}" dt="2023-06-22T21:48:11.378" v="1" actId="20577"/>
        <pc:sldMkLst>
          <pc:docMk/>
          <pc:sldMk cId="2291483176" sldId="318"/>
        </pc:sldMkLst>
        <pc:spChg chg="mod">
          <ac:chgData name="Ados May" userId="fzJl+xyujlE+eZf/wQYcEwUGSrpT+e5gRaWkQRTITgI=" providerId="None" clId="Web-{DA2B3F8F-BDDA-47AB-98B4-AFC9914F3CB6}" dt="2023-06-22T21:48:11.378" v="1" actId="20577"/>
          <ac:spMkLst>
            <pc:docMk/>
            <pc:sldMk cId="2291483176" sldId="318"/>
            <ac:spMk id="64" creationId="{170FDB7D-F254-4B52-A416-DF32A7B1ED9B}"/>
          </ac:spMkLst>
        </pc:spChg>
      </pc:sldChg>
      <pc:sldChg chg="addCm">
        <pc:chgData name="Ados May" userId="fzJl+xyujlE+eZf/wQYcEwUGSrpT+e5gRaWkQRTITgI=" providerId="None" clId="Web-{DA2B3F8F-BDDA-47AB-98B4-AFC9914F3CB6}" dt="2023-06-22T21:56:19.944" v="23"/>
        <pc:sldMkLst>
          <pc:docMk/>
          <pc:sldMk cId="712184422" sldId="338"/>
        </pc:sldMkLst>
        <pc:extLst>
          <p:ext xmlns:p="http://schemas.openxmlformats.org/presentationml/2006/main" uri="{D6D511B9-2390-475A-947B-AFAB55BFBCF1}">
            <pc226:cmChg xmlns="" xmlns:pc226="http://schemas.microsoft.com/office/powerpoint/2022/06/main/command" chg="add">
              <pc226:chgData name="Ados May" userId="fzJl+xyujlE+eZf/wQYcEwUGSrpT+e5gRaWkQRTITgI=" providerId="None" clId="Web-{DA2B3F8F-BDDA-47AB-98B4-AFC9914F3CB6}" dt="2023-06-22T21:56:19.944" v="23"/>
              <pc2:cmMkLst xmlns:pc2="http://schemas.microsoft.com/office/powerpoint/2019/9/main/command">
                <pc:docMk/>
                <pc:sldMk cId="712184422" sldId="338"/>
                <pc2:cmMk id="{FCE0B20C-1AA3-47E4-84DF-00936999DED4}"/>
              </pc2:cmMkLst>
            </pc226:cmChg>
          </p:ext>
        </pc:extLst>
      </pc:sldChg>
      <pc:sldChg chg="modSp new">
        <pc:chgData name="Ados May" userId="fzJl+xyujlE+eZf/wQYcEwUGSrpT+e5gRaWkQRTITgI=" providerId="None" clId="Web-{DA2B3F8F-BDDA-47AB-98B4-AFC9914F3CB6}" dt="2023-06-22T21:55:14.332" v="21" actId="20577"/>
        <pc:sldMkLst>
          <pc:docMk/>
          <pc:sldMk cId="1458903359" sldId="343"/>
        </pc:sldMkLst>
        <pc:spChg chg="mod">
          <ac:chgData name="Ados May" userId="fzJl+xyujlE+eZf/wQYcEwUGSrpT+e5gRaWkQRTITgI=" providerId="None" clId="Web-{DA2B3F8F-BDDA-47AB-98B4-AFC9914F3CB6}" dt="2023-06-22T21:55:14.332" v="21" actId="20577"/>
          <ac:spMkLst>
            <pc:docMk/>
            <pc:sldMk cId="1458903359" sldId="343"/>
            <ac:spMk id="2" creationId="{4E937E45-793B-BDCA-3807-D4A94C9D1D7C}"/>
          </ac:spMkLst>
        </pc:spChg>
        <pc:spChg chg="mod">
          <ac:chgData name="Ados May" userId="fzJl+xyujlE+eZf/wQYcEwUGSrpT+e5gRaWkQRTITgI=" providerId="None" clId="Web-{DA2B3F8F-BDDA-47AB-98B4-AFC9914F3CB6}" dt="2023-06-22T21:55:03.988" v="12" actId="20577"/>
          <ac:spMkLst>
            <pc:docMk/>
            <pc:sldMk cId="1458903359" sldId="343"/>
            <ac:spMk id="3" creationId="{D15958A7-5479-A4F5-BF26-47BBAA52F6A2}"/>
          </ac:spMkLst>
        </pc:spChg>
      </pc:sldChg>
    </pc:docChg>
  </pc:docChgLst>
</pc:chgInfo>
</file>

<file path=ppt/comments/modernComment_152_2A731266.xml><?xml version="1.0" encoding="utf-8"?>
<p188:cmLst xmlns:a="http://schemas.openxmlformats.org/drawingml/2006/main" xmlns:r="http://schemas.openxmlformats.org/officeDocument/2006/relationships" xmlns:p188="http://schemas.microsoft.com/office/powerpoint/2018/8/main">
  <p188:cm id="{FCE0B20C-1AA3-47E4-84DF-00936999DED4}" authorId="{6BE54C44-6567-8F2E-A4E1-11A27F19003A}" created="2023-06-22T21:56:19.944">
    <pc:sldMkLst xmlns:pc="http://schemas.microsoft.com/office/powerpoint/2013/main/command">
      <pc:docMk/>
      <pc:sldMk cId="712184422" sldId="338"/>
    </pc:sldMkLst>
    <p188:txBody>
      <a:bodyPr/>
      <a:lstStyle/>
      <a:p>
        <a:r>
          <a:rPr lang="en-US"/>
          <a:t>please combine slide 19 and 20 into one slide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9BC7B-2D8E-4BB2-89C3-B564F599DAB4}" type="datetimeFigureOut">
              <a:rPr lang="en-US" smtClean="0"/>
              <a:t>6/28/23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9F06E-5C09-4463-ADDC-863B2CA6F140}" type="slidenum">
              <a:rPr lang="en-US" smtClean="0"/>
              <a:t>‹#›</a:t>
            </a:fld>
            <a:endParaRPr lang="en-US"/>
          </a:p>
        </p:txBody>
      </p:sp>
    </p:spTree>
    <p:extLst>
      <p:ext uri="{BB962C8B-B14F-4D97-AF65-F5344CB8AC3E}">
        <p14:creationId xmlns:p14="http://schemas.microsoft.com/office/powerpoint/2010/main" val="315845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phighimpactpractices.org/partnership-structur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HIP Brief focuses on integration of family planning with immunization during the extended postpartum period, which is the one-year period after delivery. Additional opportunities beyond this can be identified in vaccination schedules for the second year of life and beyond.</a:t>
            </a: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E1E1E"/>
                </a:solidFill>
                <a:latin typeface="Arial" panose="020B0604020202020204" pitchFamily="34" charset="0"/>
                <a:cs typeface="Arial" panose="020B0604020202020204" pitchFamily="34" charset="0"/>
              </a:rPr>
              <a:t>Photo credit: </a:t>
            </a:r>
            <a:r>
              <a:rPr lang="en-US" sz="1200" b="0" i="0" u="none" strike="noStrike" baseline="0" dirty="0" err="1">
                <a:solidFill>
                  <a:srgbClr val="1E1E1E"/>
                </a:solidFill>
                <a:latin typeface="Arial" panose="020B0604020202020204" pitchFamily="34" charset="0"/>
                <a:cs typeface="Arial" panose="020B0604020202020204" pitchFamily="34" charset="0"/>
              </a:rPr>
              <a:t>Sandipan</a:t>
            </a:r>
            <a:r>
              <a:rPr lang="en-US" sz="1200" b="0" i="0" u="none" strike="noStrike" baseline="0" dirty="0">
                <a:solidFill>
                  <a:srgbClr val="1E1E1E"/>
                </a:solidFill>
                <a:latin typeface="Arial" panose="020B0604020202020204" pitchFamily="34" charset="0"/>
                <a:cs typeface="Arial" panose="020B0604020202020204" pitchFamily="34" charset="0"/>
              </a:rPr>
              <a:t> Majumdar, Courtesy of </a:t>
            </a:r>
            <a:r>
              <a:rPr lang="en-US" sz="1200" b="0" i="0" u="none" strike="noStrike" baseline="0" dirty="0" err="1">
                <a:solidFill>
                  <a:srgbClr val="1E1E1E"/>
                </a:solidFill>
                <a:latin typeface="Arial" panose="020B0604020202020204" pitchFamily="34" charset="0"/>
                <a:cs typeface="Arial" panose="020B0604020202020204" pitchFamily="34" charset="0"/>
              </a:rPr>
              <a:t>Photoshare</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REVISED: 4/23</a:t>
            </a:r>
          </a:p>
        </p:txBody>
      </p:sp>
      <p:sp>
        <p:nvSpPr>
          <p:cNvPr id="4" name="Slide Number Placeholder 3"/>
          <p:cNvSpPr>
            <a:spLocks noGrp="1"/>
          </p:cNvSpPr>
          <p:nvPr>
            <p:ph type="sldNum" sz="quarter" idx="5"/>
          </p:nvPr>
        </p:nvSpPr>
        <p:spPr/>
        <p:txBody>
          <a:bodyPr/>
          <a:lstStyle/>
          <a:p>
            <a:fld id="{F519F06E-5C09-4463-ADDC-863B2CA6F140}" type="slidenum">
              <a:rPr lang="en-US" smtClean="0"/>
              <a:t>1</a:t>
            </a:fld>
            <a:endParaRPr lang="en-US"/>
          </a:p>
        </p:txBody>
      </p:sp>
    </p:spTree>
    <p:extLst>
      <p:ext uri="{BB962C8B-B14F-4D97-AF65-F5344CB8AC3E}">
        <p14:creationId xmlns:p14="http://schemas.microsoft.com/office/powerpoint/2010/main" val="2498793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The broad reach and high use of immunization services reflects an </a:t>
            </a:r>
            <a:r>
              <a:rPr lang="en-US" sz="1200" b="1" dirty="0">
                <a:solidFill>
                  <a:srgbClr val="000000"/>
                </a:solidFill>
                <a:latin typeface="Arial" panose="020B0604020202020204" pitchFamily="34" charset="0"/>
                <a:cs typeface="Arial" panose="020B0604020202020204" pitchFamily="34" charset="0"/>
              </a:rPr>
              <a:t>ideal opportunity to reach large numbers of postpartum women with family planning</a:t>
            </a:r>
            <a:r>
              <a:rPr lang="en-US" sz="1200" dirty="0">
                <a:solidFill>
                  <a:srgbClr val="000000"/>
                </a:solidFill>
                <a:latin typeface="Arial" panose="020B0604020202020204" pitchFamily="34" charset="0"/>
                <a:cs typeface="Arial" panose="020B0604020202020204" pitchFamily="34" charset="0"/>
              </a:rPr>
              <a:t>.</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Immunization services are a cornerstone of the primary health care system, reaching more people than any other health service globally.</a:t>
            </a:r>
            <a:endParaRPr lang="en-US" sz="1200" dirty="0">
              <a:solidFill>
                <a:srgbClr val="000000"/>
              </a:solidFill>
              <a:latin typeface="Arial" panose="020B0604020202020204" pitchFamily="34" charset="0"/>
              <a:cs typeface="Arial" panose="020B0604020202020204" pitchFamily="34" charset="0"/>
            </a:endParaRP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Child immunization services involve </a:t>
            </a:r>
            <a:r>
              <a:rPr lang="en-US" sz="1200" b="1" dirty="0">
                <a:solidFill>
                  <a:srgbClr val="000000"/>
                </a:solidFill>
                <a:latin typeface="Arial" panose="020B0604020202020204" pitchFamily="34" charset="0"/>
                <a:cs typeface="Arial" panose="020B0604020202020204" pitchFamily="34" charset="0"/>
              </a:rPr>
              <a:t>multiple timely contacts with mothers</a:t>
            </a:r>
            <a:r>
              <a:rPr lang="en-US" sz="1200" dirty="0">
                <a:solidFill>
                  <a:srgbClr val="000000"/>
                </a:solidFill>
                <a:latin typeface="Arial" panose="020B0604020202020204" pitchFamily="34" charset="0"/>
                <a:cs typeface="Arial" panose="020B0604020202020204" pitchFamily="34" charset="0"/>
              </a:rPr>
              <a:t> during the first year postpartum. </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The WHO recommended schedule for the first year of life includes vaccinations at birth, 6 weeks, 10 weeks, 14 weeks, and 9 months, providing opportunity through multiple contacts with the mother to offer family planning.</a:t>
            </a:r>
            <a:endParaRPr lang="en-US" sz="1200" dirty="0">
              <a:solidFill>
                <a:srgbClr val="000000"/>
              </a:solidFill>
              <a:latin typeface="Arial" panose="020B0604020202020204" pitchFamily="34" charset="0"/>
              <a:cs typeface="Arial" panose="020B0604020202020204" pitchFamily="34" charset="0"/>
            </a:endParaRP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Evidence suggests that an integrated model is largely acceptable to clients and service providers without having a negative impact on immunization uptake.</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A study in Malawi found substantial perceived benefits associated with family planning and immunization integration among providers and clients, including time-savings for both groups, and perceptions of improved health among women and young children. </a:t>
            </a:r>
          </a:p>
          <a:p>
            <a:pPr marL="1085850" marR="0" lvl="2"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Most clients reported that an integrated approach allowed them to access the two services in one day at the same place, unlike in the past.</a:t>
            </a:r>
          </a:p>
        </p:txBody>
      </p:sp>
      <p:sp>
        <p:nvSpPr>
          <p:cNvPr id="4" name="Slide Number Placeholder 3"/>
          <p:cNvSpPr>
            <a:spLocks noGrp="1"/>
          </p:cNvSpPr>
          <p:nvPr>
            <p:ph type="sldNum" sz="quarter" idx="5"/>
          </p:nvPr>
        </p:nvSpPr>
        <p:spPr/>
        <p:txBody>
          <a:bodyPr/>
          <a:lstStyle/>
          <a:p>
            <a:fld id="{F519F06E-5C09-4463-ADDC-863B2CA6F140}" type="slidenum">
              <a:rPr lang="en-US" smtClean="0"/>
              <a:t>10</a:t>
            </a:fld>
            <a:endParaRPr lang="en-US"/>
          </a:p>
        </p:txBody>
      </p:sp>
    </p:spTree>
    <p:extLst>
      <p:ext uri="{BB962C8B-B14F-4D97-AF65-F5344CB8AC3E}">
        <p14:creationId xmlns:p14="http://schemas.microsoft.com/office/powerpoint/2010/main" val="1452805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4000" dirty="0">
                <a:solidFill>
                  <a:srgbClr val="000000"/>
                </a:solidFill>
                <a:latin typeface="Arial" panose="020B0604020202020204" pitchFamily="34" charset="0"/>
                <a:cs typeface="Arial" panose="020B0604020202020204" pitchFamily="34" charset="0"/>
              </a:rPr>
              <a:t>Combined service provision</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4000" dirty="0">
                <a:solidFill>
                  <a:srgbClr val="000000"/>
                </a:solidFill>
                <a:latin typeface="Arial" panose="020B0604020202020204" pitchFamily="34" charset="0"/>
                <a:cs typeface="Arial" panose="020B0604020202020204" pitchFamily="34" charset="0"/>
              </a:rPr>
              <a:t>This model entails the availability of co-located, same-day family planning services during routine immunization visits.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This approach may involve group talks, individualized screening, or brief motivational messages given with the immunization service that link the two services.</a:t>
            </a:r>
            <a:endParaRPr lang="en-US" sz="4000" dirty="0">
              <a:solidFill>
                <a:srgbClr val="000000"/>
              </a:solidFill>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4000" dirty="0">
                <a:solidFill>
                  <a:srgbClr val="000000"/>
                </a:solidFill>
                <a:latin typeface="Arial" panose="020B0604020202020204" pitchFamily="34" charset="0"/>
                <a:cs typeface="Arial" panose="020B0604020202020204" pitchFamily="34" charset="0"/>
              </a:rPr>
              <a:t>Combined service provision plus referral</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This model entails the availability of </a:t>
            </a:r>
            <a:r>
              <a:rPr lang="en-US" sz="1200" b="0" i="1" kern="1200" dirty="0">
                <a:solidFill>
                  <a:schemeClr val="tx1"/>
                </a:solidFill>
                <a:effectLst/>
                <a:latin typeface="+mn-lt"/>
                <a:ea typeface="+mn-ea"/>
                <a:cs typeface="+mn-cs"/>
              </a:rPr>
              <a:t>co-located</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same-day or follow-up</a:t>
            </a:r>
            <a:r>
              <a:rPr lang="en-US" sz="1200" b="0" i="0" kern="1200" dirty="0">
                <a:solidFill>
                  <a:schemeClr val="tx1"/>
                </a:solidFill>
                <a:effectLst/>
                <a:latin typeface="+mn-lt"/>
                <a:ea typeface="+mn-ea"/>
                <a:cs typeface="+mn-cs"/>
              </a:rPr>
              <a:t> family planning services for methods available at the site during routine immunization visits </a:t>
            </a:r>
            <a:r>
              <a:rPr lang="en-US" sz="1200" b="0" i="1" kern="1200" dirty="0">
                <a:solidFill>
                  <a:schemeClr val="tx1"/>
                </a:solidFill>
                <a:effectLst/>
                <a:latin typeface="+mn-lt"/>
                <a:ea typeface="+mn-ea"/>
                <a:cs typeface="+mn-cs"/>
              </a:rPr>
              <a:t>plus</a:t>
            </a:r>
            <a:r>
              <a:rPr lang="en-US" sz="1200" b="0" i="0" kern="1200" dirty="0">
                <a:solidFill>
                  <a:schemeClr val="tx1"/>
                </a:solidFill>
                <a:effectLst/>
                <a:latin typeface="+mn-lt"/>
                <a:ea typeface="+mn-ea"/>
                <a:cs typeface="+mn-cs"/>
              </a:rPr>
              <a:t> the provision of </a:t>
            </a:r>
            <a:r>
              <a:rPr lang="en-US" sz="1200" b="0" i="1" kern="1200" dirty="0">
                <a:solidFill>
                  <a:schemeClr val="tx1"/>
                </a:solidFill>
                <a:effectLst/>
                <a:latin typeface="+mn-lt"/>
                <a:ea typeface="+mn-ea"/>
                <a:cs typeface="+mn-cs"/>
              </a:rPr>
              <a:t>offsite referrals</a:t>
            </a:r>
            <a:r>
              <a:rPr lang="en-US" sz="1200" b="0" i="0" kern="1200" dirty="0">
                <a:solidFill>
                  <a:schemeClr val="tx1"/>
                </a:solidFill>
                <a:effectLst/>
                <a:latin typeface="+mn-lt"/>
                <a:ea typeface="+mn-ea"/>
                <a:cs typeface="+mn-cs"/>
              </a:rPr>
              <a:t> for methods not available at the facility.</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In this model the service provision may also happen </a:t>
            </a:r>
            <a:r>
              <a:rPr lang="en-US" sz="1200" b="0" i="1" kern="1200" dirty="0">
                <a:solidFill>
                  <a:schemeClr val="tx1"/>
                </a:solidFill>
                <a:effectLst/>
                <a:latin typeface="+mn-lt"/>
                <a:ea typeface="+mn-ea"/>
                <a:cs typeface="+mn-cs"/>
              </a:rPr>
              <a:t>in the community</a:t>
            </a:r>
            <a:r>
              <a:rPr lang="en-US" sz="1200" b="0" i="0" kern="1200" dirty="0">
                <a:solidFill>
                  <a:schemeClr val="tx1"/>
                </a:solidFill>
                <a:effectLst/>
                <a:latin typeface="+mn-lt"/>
                <a:ea typeface="+mn-ea"/>
                <a:cs typeface="+mn-cs"/>
              </a:rPr>
              <a:t> (outside of health facilities), helping to address access barriers by bringing services closer to clients.</a:t>
            </a:r>
            <a:endParaRPr lang="en-US" sz="4000" dirty="0">
              <a:solidFill>
                <a:srgbClr val="000000"/>
              </a:solidFill>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4000" dirty="0">
                <a:solidFill>
                  <a:srgbClr val="000000"/>
                </a:solidFill>
                <a:latin typeface="Arial" panose="020B0604020202020204" pitchFamily="34" charset="0"/>
                <a:cs typeface="Arial" panose="020B0604020202020204" pitchFamily="34" charset="0"/>
              </a:rPr>
              <a:t>Single service provision plus referral</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This model, which involves offsite referrals or referrals requiring a follow-up visit at the same location, may be most appropriate where co-located, same-day services are not feasible.</a:t>
            </a:r>
          </a:p>
          <a:p>
            <a:pPr marL="457200" marR="0" lvl="1"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4000" b="0" i="0" u="none" strike="noStrike" baseline="0" dirty="0">
                <a:solidFill>
                  <a:srgbClr val="211D1E"/>
                </a:solidFill>
                <a:latin typeface="Arial" panose="020B0604020202020204" pitchFamily="34" charset="0"/>
                <a:cs typeface="Arial" panose="020B0604020202020204" pitchFamily="34" charset="0"/>
              </a:rPr>
              <a:t>For more information on the service delivery models, view Figure 3 in the HIP brief (</a:t>
            </a:r>
            <a:r>
              <a:rPr lang="en-US" sz="4000" dirty="0">
                <a:latin typeface="Arial" panose="020B0604020202020204" pitchFamily="34" charset="0"/>
                <a:cs typeface="Arial" panose="020B0604020202020204" pitchFamily="34" charset="0"/>
              </a:rPr>
              <a:t>copy and paste this link into your web browser)</a:t>
            </a:r>
            <a:r>
              <a:rPr lang="en-US" sz="4000" b="0" i="0" u="none" strike="noStrike" baseline="0" dirty="0">
                <a:solidFill>
                  <a:srgbClr val="211D1E"/>
                </a:solidFill>
                <a:latin typeface="Arial" panose="020B0604020202020204" pitchFamily="34" charset="0"/>
                <a:cs typeface="Arial" panose="020B0604020202020204" pitchFamily="34" charset="0"/>
              </a:rPr>
              <a:t>: </a:t>
            </a:r>
            <a:r>
              <a:rPr lang="en-US" sz="4000" b="0" i="0" u="sng" strike="noStrike" baseline="0" dirty="0">
                <a:solidFill>
                  <a:srgbClr val="211D1E"/>
                </a:solidFill>
                <a:latin typeface="Arial" panose="020B0604020202020204" pitchFamily="34" charset="0"/>
                <a:cs typeface="Arial" panose="020B0604020202020204" pitchFamily="34" charset="0"/>
              </a:rPr>
              <a:t>https://www.fphighimpactpractices.org/briefs/family-planning-and-immunization-integration/</a:t>
            </a:r>
            <a:endParaRPr lang="en-US" sz="4000" u="sng" dirty="0">
              <a:latin typeface="Arial" panose="020B0604020202020204" pitchFamily="34" charset="0"/>
              <a:cs typeface="Arial" panose="020B0604020202020204" pitchFamily="34" charset="0"/>
            </a:endParaRPr>
          </a:p>
          <a:p>
            <a:pPr marL="457200" marR="0" lvl="1"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4000" dirty="0">
              <a:solidFill>
                <a:srgbClr val="00000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11</a:t>
            </a:fld>
            <a:endParaRPr lang="en-US"/>
          </a:p>
        </p:txBody>
      </p:sp>
    </p:spTree>
    <p:extLst>
      <p:ext uri="{BB962C8B-B14F-4D97-AF65-F5344CB8AC3E}">
        <p14:creationId xmlns:p14="http://schemas.microsoft.com/office/powerpoint/2010/main" val="3615515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b="0" i="0" kern="1200">
                <a:solidFill>
                  <a:schemeClr val="tx1"/>
                </a:solidFill>
                <a:effectLst/>
                <a:latin typeface="+mn-lt"/>
                <a:ea typeface="+mn-ea"/>
                <a:cs typeface="+mn-cs"/>
              </a:rPr>
              <a:t>Figure 3 highlights some opportunities to integrate family planning and immunization at various contacts.</a:t>
            </a:r>
            <a:endParaRPr lang="en-US" sz="1200" b="0" i="0" u="none" strike="noStrike" baseline="0">
              <a:solidFill>
                <a:srgbClr val="211D1E"/>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baseline="0" dirty="0">
              <a:solidFill>
                <a:srgbClr val="211D1E"/>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baseline="0" dirty="0">
                <a:solidFill>
                  <a:srgbClr val="211D1E"/>
                </a:solidFill>
                <a:latin typeface="Arial" panose="020B0604020202020204" pitchFamily="34" charset="0"/>
                <a:cs typeface="Arial" panose="020B0604020202020204" pitchFamily="34" charset="0"/>
              </a:rPr>
              <a:t>View Figure 3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sz="1200" b="0" i="0" u="sng" strike="noStrike" baseline="0" dirty="0">
                <a:solidFill>
                  <a:srgbClr val="211D1E"/>
                </a:solidFill>
                <a:latin typeface="Arial" panose="020B0604020202020204" pitchFamily="34" charset="0"/>
                <a:cs typeface="Arial" panose="020B0604020202020204" pitchFamily="34" charset="0"/>
              </a:rPr>
              <a:t>https://</a:t>
            </a:r>
            <a:r>
              <a:rPr lang="en-US" sz="1200" b="0" i="0" u="sng" strike="noStrike" baseline="0" dirty="0" err="1">
                <a:solidFill>
                  <a:srgbClr val="211D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211D1E"/>
                </a:solidFill>
                <a:latin typeface="Arial" panose="020B0604020202020204" pitchFamily="34" charset="0"/>
                <a:cs typeface="Arial" panose="020B0604020202020204" pitchFamily="34" charset="0"/>
              </a:rPr>
              <a:t>/briefs/family-planning-and-immunization-integration/</a:t>
            </a:r>
            <a:endParaRPr lang="en-US" sz="1200"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12</a:t>
            </a:fld>
            <a:endParaRPr lang="en-US"/>
          </a:p>
        </p:txBody>
      </p:sp>
    </p:spTree>
    <p:extLst>
      <p:ext uri="{BB962C8B-B14F-4D97-AF65-F5344CB8AC3E}">
        <p14:creationId xmlns:p14="http://schemas.microsoft.com/office/powerpoint/2010/main" val="3127017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Family Planning and Immunization Integration HIP brief contains highlights from intervention studies in </a:t>
            </a:r>
            <a:r>
              <a:rPr lang="en-US" sz="1200" b="1" dirty="0">
                <a:solidFill>
                  <a:srgbClr val="000000"/>
                </a:solidFill>
                <a:latin typeface="Arial" panose="020B0604020202020204" pitchFamily="34" charset="0"/>
                <a:cs typeface="Arial" panose="020B0604020202020204" pitchFamily="34" charset="0"/>
              </a:rPr>
              <a:t>Egypt, Liberia, Malawi, Nepal, Rwanda, Togo, Ghana, </a:t>
            </a:r>
            <a:r>
              <a:rPr lang="en-US" sz="1200" b="0" dirty="0">
                <a:solidFill>
                  <a:srgbClr val="000000"/>
                </a:solidFill>
                <a:latin typeface="Arial" panose="020B0604020202020204" pitchFamily="34" charset="0"/>
                <a:cs typeface="Arial" panose="020B0604020202020204" pitchFamily="34" charset="0"/>
              </a:rPr>
              <a:t>and </a:t>
            </a:r>
            <a:r>
              <a:rPr lang="en-US" sz="1200" b="1" dirty="0">
                <a:solidFill>
                  <a:srgbClr val="000000"/>
                </a:solidFill>
                <a:latin typeface="Arial" panose="020B0604020202020204" pitchFamily="34" charset="0"/>
                <a:cs typeface="Arial" panose="020B0604020202020204" pitchFamily="34" charset="0"/>
              </a:rPr>
              <a:t>Zambia</a:t>
            </a:r>
            <a:r>
              <a:rPr lang="en-US" sz="1200" dirty="0">
                <a:solidFill>
                  <a:srgbClr val="000000"/>
                </a:solidFill>
                <a:latin typeface="Arial" panose="020B0604020202020204" pitchFamily="34" charset="0"/>
                <a:cs typeface="Arial" panose="020B0604020202020204" pitchFamily="34" charset="0"/>
              </a:rPr>
              <a:t>. For more information, please copy and paste this link into your web browser: </a:t>
            </a:r>
            <a:r>
              <a:rPr lang="en-US" sz="1200" u="sng" dirty="0">
                <a:solidFill>
                  <a:srgbClr val="000000"/>
                </a:solidFill>
                <a:latin typeface="Arial" panose="020B0604020202020204" pitchFamily="34" charset="0"/>
                <a:cs typeface="Arial" panose="020B0604020202020204" pitchFamily="34" charset="0"/>
              </a:rPr>
              <a:t>https://</a:t>
            </a:r>
            <a:r>
              <a:rPr lang="en-US" sz="1200" u="sng" dirty="0" err="1">
                <a:solidFill>
                  <a:srgbClr val="000000"/>
                </a:solidFill>
                <a:latin typeface="Arial" panose="020B0604020202020204" pitchFamily="34" charset="0"/>
                <a:cs typeface="Arial" panose="020B0604020202020204" pitchFamily="34" charset="0"/>
              </a:rPr>
              <a:t>www.fphighimpactpractices.org</a:t>
            </a:r>
            <a:r>
              <a:rPr lang="en-US" sz="1200" u="sng" dirty="0">
                <a:solidFill>
                  <a:srgbClr val="000000"/>
                </a:solidFill>
                <a:latin typeface="Arial" panose="020B0604020202020204" pitchFamily="34" charset="0"/>
                <a:cs typeface="Arial" panose="020B0604020202020204" pitchFamily="34" charset="0"/>
              </a:rPr>
              <a:t>/briefs/family-planning-and-immunization-integration/</a:t>
            </a:r>
          </a:p>
          <a:p>
            <a:pPr marL="0" indent="0">
              <a:buFont typeface="Arial" panose="020B0604020202020204" pitchFamily="34" charset="0"/>
              <a:buNone/>
            </a:pPr>
            <a:endParaRPr lang="en-US" sz="1200" b="0" u="sng" dirty="0">
              <a:solidFill>
                <a:srgbClr val="00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0" u="none" dirty="0">
                <a:solidFill>
                  <a:srgbClr val="000000"/>
                </a:solidFill>
                <a:latin typeface="Arial" panose="020B0604020202020204" pitchFamily="34" charset="0"/>
                <a:cs typeface="Arial" panose="020B0604020202020204" pitchFamily="34" charset="0"/>
              </a:rPr>
              <a:t>Family Planning and Immunization Integration is a promising practice.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1E1E1E"/>
                </a:solidFill>
                <a:latin typeface="Arial" panose="020B0604020202020204" pitchFamily="34" charset="0"/>
                <a:cs typeface="Arial" panose="020B0604020202020204" pitchFamily="34" charset="0"/>
              </a:rPr>
              <a:t>A </a:t>
            </a:r>
            <a:r>
              <a:rPr lang="en-US" sz="1200" b="0" i="1" u="none" strike="noStrike" baseline="0" dirty="0">
                <a:solidFill>
                  <a:srgbClr val="1E1E1E"/>
                </a:solidFill>
                <a:latin typeface="Arial" panose="020B0604020202020204" pitchFamily="34" charset="0"/>
                <a:cs typeface="Arial" panose="020B0604020202020204" pitchFamily="34" charset="0"/>
              </a:rPr>
              <a:t>promising </a:t>
            </a:r>
            <a:r>
              <a:rPr lang="en-US" sz="1200" b="0" i="0" u="none" strike="noStrike" baseline="0" dirty="0">
                <a:solidFill>
                  <a:srgbClr val="1E1E1E"/>
                </a:solidFill>
                <a:latin typeface="Arial" panose="020B0604020202020204" pitchFamily="34" charset="0"/>
                <a:cs typeface="Arial" panose="020B0604020202020204" pitchFamily="34" charset="0"/>
              </a:rPr>
              <a:t>practice has limited evidence, with more information needed to fully document implementation experience and impact. The advisory group recommends that such promising interventions be promoted widely, provided they are implemented within the context of research and are carefully evaluated in terms of both impact and process. </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13</a:t>
            </a:fld>
            <a:endParaRPr lang="en-US"/>
          </a:p>
        </p:txBody>
      </p:sp>
    </p:spTree>
    <p:extLst>
      <p:ext uri="{BB962C8B-B14F-4D97-AF65-F5344CB8AC3E}">
        <p14:creationId xmlns:p14="http://schemas.microsoft.com/office/powerpoint/2010/main" val="1493507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spcBef>
                <a:spcPct val="0"/>
              </a:spcBef>
              <a:spcAft>
                <a:spcPts val="6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Number/percent of service delivery points that integrate family planning services during immunization visits disaggregated by health facility or outreach service delivery point. (Family planning services should include provision of contraceptive services and methods that goes beyond merely providing family planning information).</a:t>
            </a:r>
          </a:p>
          <a:p>
            <a:pPr marL="171450" lvl="0" indent="-171450">
              <a:spcBef>
                <a:spcPct val="0"/>
              </a:spcBef>
              <a:spcAft>
                <a:spcPts val="6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Number/percent of women attending routine immunization services who follow through on a family planning referral from a vaccinator.</a:t>
            </a:r>
          </a:p>
          <a:p>
            <a:pPr marL="171450" indent="-171450">
              <a:buFont typeface="Arial" panose="020B0604020202020204" pitchFamily="34" charset="0"/>
              <a:buChar cha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14</a:t>
            </a:fld>
            <a:endParaRPr lang="en-US"/>
          </a:p>
        </p:txBody>
      </p:sp>
    </p:spTree>
    <p:extLst>
      <p:ext uri="{BB962C8B-B14F-4D97-AF65-F5344CB8AC3E}">
        <p14:creationId xmlns:p14="http://schemas.microsoft.com/office/powerpoint/2010/main" val="1615923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latin typeface="Arial" panose="020B0604020202020204" pitchFamily="34" charset="0"/>
                <a:cs typeface="Arial" panose="020B0604020202020204" pitchFamily="34" charset="0"/>
              </a:rPr>
              <a:t>For more information, please copy and paste this link into your web browser to visit this webpage with a </a:t>
            </a:r>
            <a:r>
              <a:rPr lang="en-US" b="0" dirty="0">
                <a:latin typeface="Arial" panose="020B0604020202020204" pitchFamily="34" charset="0"/>
                <a:cs typeface="Arial" panose="020B0604020202020204" pitchFamily="34" charset="0"/>
              </a:rPr>
              <a:t>recording of the webinar on Family Planning and Immunization Integration and a downloadable PDF </a:t>
            </a:r>
            <a:r>
              <a:rPr lang="en-US" dirty="0">
                <a:latin typeface="Arial" panose="020B0604020202020204" pitchFamily="34" charset="0"/>
                <a:cs typeface="Arial" panose="020B0604020202020204" pitchFamily="34" charset="0"/>
              </a:rPr>
              <a:t>version of the presentation: </a:t>
            </a:r>
            <a:r>
              <a:rPr lang="en-US" u="sng" dirty="0">
                <a:latin typeface="Arial" panose="020B0604020202020204" pitchFamily="34" charset="0"/>
                <a:cs typeface="Arial" panose="020B0604020202020204" pitchFamily="34" charset="0"/>
              </a:rPr>
              <a:t>https://</a:t>
            </a:r>
            <a:r>
              <a:rPr lang="en-US" u="sng" dirty="0" err="1">
                <a:latin typeface="Arial" panose="020B0604020202020204" pitchFamily="34" charset="0"/>
                <a:cs typeface="Arial" panose="020B0604020202020204" pitchFamily="34" charset="0"/>
              </a:rPr>
              <a:t>www.fphighimpactpractices.org</a:t>
            </a:r>
            <a:r>
              <a:rPr lang="en-US" u="sng" dirty="0">
                <a:latin typeface="Arial" panose="020B0604020202020204" pitchFamily="34" charset="0"/>
                <a:cs typeface="Arial" panose="020B0604020202020204" pitchFamily="34" charset="0"/>
              </a:rPr>
              <a:t>/briefs/family-planning-and-immunization-integration/</a:t>
            </a:r>
          </a:p>
        </p:txBody>
      </p:sp>
      <p:sp>
        <p:nvSpPr>
          <p:cNvPr id="4" name="Slide Number Placeholder 3"/>
          <p:cNvSpPr>
            <a:spLocks noGrp="1"/>
          </p:cNvSpPr>
          <p:nvPr>
            <p:ph type="sldNum" sz="quarter" idx="5"/>
          </p:nvPr>
        </p:nvSpPr>
        <p:spPr/>
        <p:txBody>
          <a:bodyPr/>
          <a:lstStyle/>
          <a:p>
            <a:fld id="{F519F06E-5C09-4463-ADDC-863B2CA6F140}" type="slidenum">
              <a:rPr lang="en-US" smtClean="0"/>
              <a:t>15</a:t>
            </a:fld>
            <a:endParaRPr lang="en-US"/>
          </a:p>
        </p:txBody>
      </p:sp>
    </p:spTree>
    <p:extLst>
      <p:ext uri="{BB962C8B-B14F-4D97-AF65-F5344CB8AC3E}">
        <p14:creationId xmlns:p14="http://schemas.microsoft.com/office/powerpoint/2010/main" val="1331480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 have put together a collection of </a:t>
            </a:r>
            <a:r>
              <a:rPr lang="en-US" b="0" dirty="0">
                <a:latin typeface="Arial" panose="020B0604020202020204" pitchFamily="34" charset="0"/>
                <a:cs typeface="Arial" panose="020B0604020202020204" pitchFamily="34" charset="0"/>
              </a:rPr>
              <a:t>implementation tips for Family Planning and Immunization Integration</a:t>
            </a:r>
            <a:r>
              <a:rPr lang="en-US" dirty="0">
                <a:latin typeface="Arial" panose="020B0604020202020204" pitchFamily="34" charset="0"/>
                <a:cs typeface="Arial" panose="020B0604020202020204" pitchFamily="34" charset="0"/>
              </a:rPr>
              <a:t>, in case you have additional time in your meeting. Further information about these tips can be found in the HIP brief.</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References from the literature on this HIP can be found here (copy and paste this link into your web browser): </a:t>
            </a:r>
            <a:r>
              <a:rPr lang="en-US" sz="1200" u="sng" kern="1200" dirty="0">
                <a:solidFill>
                  <a:schemeClr val="tx1"/>
                </a:solidFill>
                <a:effectLst/>
                <a:latin typeface="+mn-lt"/>
                <a:ea typeface="+mn-ea"/>
                <a:cs typeface="+mn-cs"/>
              </a:rPr>
              <a:t>https://</a:t>
            </a:r>
            <a:r>
              <a:rPr lang="en-US" sz="1200" u="sng" kern="1200" dirty="0" err="1">
                <a:solidFill>
                  <a:schemeClr val="tx1"/>
                </a:solidFill>
                <a:effectLst/>
                <a:latin typeface="+mn-lt"/>
                <a:ea typeface="+mn-ea"/>
                <a:cs typeface="+mn-cs"/>
              </a:rPr>
              <a:t>www.fphighimpactpractices.org</a:t>
            </a:r>
            <a:r>
              <a:rPr lang="en-US" sz="1200" u="sng" kern="1200" dirty="0">
                <a:solidFill>
                  <a:schemeClr val="tx1"/>
                </a:solidFill>
                <a:effectLst/>
                <a:latin typeface="+mn-lt"/>
                <a:ea typeface="+mn-ea"/>
                <a:cs typeface="+mn-cs"/>
              </a:rPr>
              <a:t>/briefs/family-planning-and-immunization-integration/</a:t>
            </a:r>
          </a:p>
        </p:txBody>
      </p:sp>
      <p:sp>
        <p:nvSpPr>
          <p:cNvPr id="4" name="Slide Number Placeholder 3"/>
          <p:cNvSpPr>
            <a:spLocks noGrp="1"/>
          </p:cNvSpPr>
          <p:nvPr>
            <p:ph type="sldNum" sz="quarter" idx="5"/>
          </p:nvPr>
        </p:nvSpPr>
        <p:spPr/>
        <p:txBody>
          <a:bodyPr/>
          <a:lstStyle/>
          <a:p>
            <a:fld id="{F519F06E-5C09-4463-ADDC-863B2CA6F140}" type="slidenum">
              <a:rPr lang="en-US" smtClean="0"/>
              <a:t>16</a:t>
            </a:fld>
            <a:endParaRPr lang="en-US"/>
          </a:p>
        </p:txBody>
      </p:sp>
    </p:spTree>
    <p:extLst>
      <p:ext uri="{BB962C8B-B14F-4D97-AF65-F5344CB8AC3E}">
        <p14:creationId xmlns:p14="http://schemas.microsoft.com/office/powerpoint/2010/main" val="3795354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400"/>
              </a:spcAft>
            </a:pPr>
            <a:r>
              <a:rPr lang="en-US" sz="1200" dirty="0">
                <a:solidFill>
                  <a:srgbClr val="000000"/>
                </a:solidFill>
                <a:latin typeface="Arial" panose="020B0604020202020204" pitchFamily="34" charset="0"/>
                <a:cs typeface="Arial" panose="020B0604020202020204" pitchFamily="34" charset="0"/>
              </a:rPr>
              <a:t>Program Design</a:t>
            </a: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Conductive formative research prior to designing the integrated approach.</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This is critical to ensure a service delivery model that addresses contextual factors (e.g., gender norms and beliefs around postpartum abstinence, PPFP, privacy, and client preferences). </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It is also key to designing effective communication tools to enhance service quality. </a:t>
            </a:r>
            <a:endParaRPr lang="en-US" sz="1200" dirty="0">
              <a:solidFill>
                <a:srgbClr val="000000"/>
              </a:solidFill>
              <a:latin typeface="Arial" panose="020B0604020202020204" pitchFamily="34" charset="0"/>
              <a:cs typeface="Arial" panose="020B0604020202020204" pitchFamily="34" charset="0"/>
            </a:endParaRP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Design integrated services with systems in mind.</a:t>
            </a: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Design integrated services to avoid negatively affecting immunization.</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Integration of immunization into family planning services can benefit immunization programs by providing additional opportunities to reach zero-dose and under-immunized infants, children, and communities.</a:t>
            </a:r>
            <a:endParaRPr lang="en-US" sz="1200" dirty="0">
              <a:solidFill>
                <a:srgbClr val="000000"/>
              </a:solidFill>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17</a:t>
            </a:fld>
            <a:endParaRPr lang="en-US"/>
          </a:p>
        </p:txBody>
      </p:sp>
    </p:spTree>
    <p:extLst>
      <p:ext uri="{BB962C8B-B14F-4D97-AF65-F5344CB8AC3E}">
        <p14:creationId xmlns:p14="http://schemas.microsoft.com/office/powerpoint/2010/main" val="2933033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400"/>
              </a:spcAft>
            </a:pPr>
            <a:r>
              <a:rPr lang="en-US" sz="1200" dirty="0">
                <a:solidFill>
                  <a:srgbClr val="000000"/>
                </a:solidFill>
                <a:latin typeface="Arial" panose="020B0604020202020204" pitchFamily="34" charset="0"/>
                <a:cs typeface="Arial" panose="020B0604020202020204" pitchFamily="34" charset="0"/>
              </a:rPr>
              <a:t>Program Design (cont.)</a:t>
            </a: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Consider additional integration of family planning and immunization services with other health services to holistically address client needs.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Integrating in immunization visits may be even more effective at encouraging PPFP use by 12 months postpartum if PPFP is discussed during pregnancy and/or at the time of birth. Thus, it is important to consider implementing family planning and immunization integration concurrently with immediate PPFP when possible.</a:t>
            </a: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18</a:t>
            </a:fld>
            <a:endParaRPr lang="en-US"/>
          </a:p>
        </p:txBody>
      </p:sp>
    </p:spTree>
    <p:extLst>
      <p:ext uri="{BB962C8B-B14F-4D97-AF65-F5344CB8AC3E}">
        <p14:creationId xmlns:p14="http://schemas.microsoft.com/office/powerpoint/2010/main" val="3991085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400"/>
              </a:spcAft>
            </a:pPr>
            <a:r>
              <a:rPr lang="en-US" sz="1200" dirty="0">
                <a:solidFill>
                  <a:srgbClr val="000000"/>
                </a:solidFill>
                <a:latin typeface="Arial" panose="020B0604020202020204" pitchFamily="34" charset="0"/>
                <a:cs typeface="Arial" panose="020B0604020202020204" pitchFamily="34" charset="0"/>
              </a:rPr>
              <a:t>Program Implementation</a:t>
            </a: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Do not integrate family planning services into mass vaccination campaigns.</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These campaigns often occur episodically, are often chaotic in nature, are highly donor-dependent, and typically disease-specific. </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Family planning provision requires ongoing services, including counseling to address side effects, method switching (if desired), resupply of methods, and other follow-up. </a:t>
            </a:r>
            <a:endParaRPr lang="en-US" sz="1200" dirty="0">
              <a:solidFill>
                <a:srgbClr val="000000"/>
              </a:solidFill>
              <a:latin typeface="Arial" panose="020B0604020202020204" pitchFamily="34" charset="0"/>
              <a:cs typeface="Arial" panose="020B0604020202020204" pitchFamily="34" charset="0"/>
            </a:endParaRP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Keep family planning messages simple and reinforce provider communication skills via training, job aids, and on-site mentoring for vaccinators.</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To gain the skills and confidence to provide family planning information or conduct screening or referrals, vaccinators should receive training, on-site coaching, and user-friendly job tools and job aids.</a:t>
            </a:r>
            <a:endParaRPr lang="en-US" sz="1200" dirty="0">
              <a:solidFill>
                <a:srgbClr val="000000"/>
              </a:solidFill>
              <a:latin typeface="Arial" panose="020B0604020202020204" pitchFamily="34" charset="0"/>
              <a:cs typeface="Arial" panose="020B0604020202020204" pitchFamily="34" charset="0"/>
            </a:endParaRP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Consider systematic screening.</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Systematic screening is an evidence-based approach to comprehensively assess clients’ needs in a single visit using a standardized checklist. </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Evidence indicates that systematic screening helps to increase family planning uptake when used at facilities and communities.</a:t>
            </a:r>
            <a:endParaRPr lang="en-US" sz="1200" dirty="0">
              <a:solidFill>
                <a:srgbClr val="000000"/>
              </a:solidFill>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19</a:t>
            </a:fld>
            <a:endParaRPr lang="en-US"/>
          </a:p>
        </p:txBody>
      </p:sp>
    </p:spTree>
    <p:extLst>
      <p:ext uri="{BB962C8B-B14F-4D97-AF65-F5344CB8AC3E}">
        <p14:creationId xmlns:p14="http://schemas.microsoft.com/office/powerpoint/2010/main" val="1908822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Arial" panose="020B0604020202020204" pitchFamily="34" charset="0"/>
                <a:cs typeface="Arial" panose="020B0604020202020204" pitchFamily="34" charset="0"/>
              </a:rPr>
              <a:t>Thank you for using this slide deck! This is a product derived from the HIP brief to assist you in presenting to a variety of audiences. Instructions and additional resources are included in the notes of each slide for your convenience. There is a wealth of information and resources in the “Notes” section of each slide.</a:t>
            </a: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This presentation is divided in </a:t>
            </a:r>
            <a:r>
              <a:rPr lang="en-US" sz="1200" b="1" dirty="0">
                <a:solidFill>
                  <a:schemeClr val="tx1"/>
                </a:solidFill>
                <a:latin typeface="Arial" panose="020B0604020202020204" pitchFamily="34" charset="0"/>
                <a:cs typeface="Arial" panose="020B0604020202020204" pitchFamily="34" charset="0"/>
              </a:rPr>
              <a:t>three parts</a:t>
            </a:r>
            <a:r>
              <a:rPr lang="en-US" sz="1200" dirty="0">
                <a:solidFill>
                  <a:schemeClr val="tx1"/>
                </a:solidFill>
                <a:latin typeface="Arial" panose="020B0604020202020204" pitchFamily="34" charset="0"/>
                <a:cs typeface="Arial" panose="020B0604020202020204" pitchFamily="34" charset="0"/>
              </a:rPr>
              <a:t>: an Introduction to the High Impact Practices (HIPs) in Family Planning, Family Planning and Immunization Integration, and Extra Slides.</a:t>
            </a: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The logo for your organization or ministry may be added to these slides. The web addresses provided in the “Notes” section of each slide can be copied and pasted into your web browser.</a:t>
            </a:r>
          </a:p>
        </p:txBody>
      </p:sp>
      <p:sp>
        <p:nvSpPr>
          <p:cNvPr id="4" name="Slide Number Placeholder 3"/>
          <p:cNvSpPr>
            <a:spLocks noGrp="1"/>
          </p:cNvSpPr>
          <p:nvPr>
            <p:ph type="sldNum" sz="quarter" idx="5"/>
          </p:nvPr>
        </p:nvSpPr>
        <p:spPr/>
        <p:txBody>
          <a:bodyPr/>
          <a:lstStyle/>
          <a:p>
            <a:fld id="{F519F06E-5C09-4463-ADDC-863B2CA6F140}" type="slidenum">
              <a:rPr lang="en-US" smtClean="0"/>
              <a:t>2</a:t>
            </a:fld>
            <a:endParaRPr lang="en-US"/>
          </a:p>
        </p:txBody>
      </p:sp>
    </p:spTree>
    <p:extLst>
      <p:ext uri="{BB962C8B-B14F-4D97-AF65-F5344CB8AC3E}">
        <p14:creationId xmlns:p14="http://schemas.microsoft.com/office/powerpoint/2010/main" val="259503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400"/>
              </a:spcAft>
            </a:pPr>
            <a:r>
              <a:rPr lang="en-US" sz="1200" dirty="0">
                <a:solidFill>
                  <a:srgbClr val="000000"/>
                </a:solidFill>
                <a:latin typeface="Arial" panose="020B0604020202020204" pitchFamily="34" charset="0"/>
                <a:cs typeface="Arial" panose="020B0604020202020204" pitchFamily="34" charset="0"/>
              </a:rPr>
              <a:t>Program Implementation (cont.)</a:t>
            </a: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Establish straightforward referral systems that facilitate client access to family planning services.</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Same-day referrals may increase convenience for some clients, but others may prefer to return on a different day out of privacy concerns or because they want to discuss family planning with their partner. </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When offering same-day services, encourage providers to confirm that mothers receive both family planning and immunization through simple measures such as jointly comparing registers for specific periods on a regular basis.</a:t>
            </a:r>
            <a:endParaRPr lang="en-US" sz="1200" dirty="0">
              <a:solidFill>
                <a:srgbClr val="000000"/>
              </a:solidFill>
              <a:latin typeface="Arial" panose="020B0604020202020204" pitchFamily="34" charset="0"/>
              <a:cs typeface="Arial" panose="020B0604020202020204" pitchFamily="34" charset="0"/>
            </a:endParaRP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Assess the acceptability of integrated services in open air or outreach sites.</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In some contexts, integrated service in the open may not be acceptable due to community norms and privacy concerns.</a:t>
            </a:r>
            <a:endParaRPr lang="en-US" sz="1200" dirty="0">
              <a:solidFill>
                <a:srgbClr val="000000"/>
              </a:solidFill>
              <a:latin typeface="Arial" panose="020B0604020202020204" pitchFamily="34" charset="0"/>
              <a:cs typeface="Arial" panose="020B0604020202020204" pitchFamily="34" charset="0"/>
            </a:endParaRP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Ensure a clearly defined client flow to provide both services within a specified window of time during outreach services.</a:t>
            </a: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Ensure outreach service are well staffed.</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Increase the number of providers on anticipated busy days such as market days to avoid having long wait times.</a:t>
            </a:r>
            <a:endParaRPr lang="en-US" sz="1200" dirty="0">
              <a:solidFill>
                <a:srgbClr val="000000"/>
              </a:solidFill>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20</a:t>
            </a:fld>
            <a:endParaRPr lang="en-US"/>
          </a:p>
        </p:txBody>
      </p:sp>
    </p:spTree>
    <p:extLst>
      <p:ext uri="{BB962C8B-B14F-4D97-AF65-F5344CB8AC3E}">
        <p14:creationId xmlns:p14="http://schemas.microsoft.com/office/powerpoint/2010/main" val="3883322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400"/>
              </a:spcAft>
            </a:pPr>
            <a:r>
              <a:rPr lang="en-US" sz="1200" dirty="0">
                <a:solidFill>
                  <a:srgbClr val="000000"/>
                </a:solidFill>
                <a:latin typeface="Arial" panose="020B0604020202020204" pitchFamily="34" charset="0"/>
                <a:cs typeface="Arial" panose="020B0604020202020204" pitchFamily="34" charset="0"/>
              </a:rPr>
              <a:t>Program monitoring, evaluation, and adaptation</a:t>
            </a: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Tailor integrated services to address client needs using an iterative, data-based, team-driven process.</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Tailoring services requires a dynamic, data-driven, team-based process that should be centered on information/data gathered from various sources including routine monitoring and evaluation, supportive supervision, input from clients, community leaders, and staff from different departments and cadres.</a:t>
            </a:r>
            <a:endParaRPr lang="en-US" sz="1200" dirty="0">
              <a:solidFill>
                <a:srgbClr val="000000"/>
              </a:solidFill>
              <a:latin typeface="Arial" panose="020B0604020202020204" pitchFamily="34" charset="0"/>
              <a:cs typeface="Arial" panose="020B0604020202020204" pitchFamily="34" charset="0"/>
            </a:endParaRP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Monitor integration’s impact on both family planning and immunization services and outcomes. </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Ongoing monitoring and supportive supervision can uncover additional constraints to integration of services.</a:t>
            </a:r>
            <a:endParaRPr lang="en-US" sz="1200" dirty="0">
              <a:solidFill>
                <a:srgbClr val="000000"/>
              </a:solidFill>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21</a:t>
            </a:fld>
            <a:endParaRPr lang="en-US"/>
          </a:p>
        </p:txBody>
      </p:sp>
    </p:spTree>
    <p:extLst>
      <p:ext uri="{BB962C8B-B14F-4D97-AF65-F5344CB8AC3E}">
        <p14:creationId xmlns:p14="http://schemas.microsoft.com/office/powerpoint/2010/main" val="442834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1E1E1E"/>
                </a:solidFill>
                <a:latin typeface="Arial" panose="020B0604020202020204" pitchFamily="34" charset="0"/>
                <a:cs typeface="Arial" panose="020B0604020202020204" pitchFamily="34" charset="0"/>
              </a:rPr>
              <a:t>These research questions, reviewed by the HIP technical advisory group, reflect the prioritized gaps in the evidence base specific to the topics reviewed in this brief and focus on the HIP criteria. </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22</a:t>
            </a:fld>
            <a:endParaRPr lang="en-US"/>
          </a:p>
        </p:txBody>
      </p:sp>
    </p:spTree>
    <p:extLst>
      <p:ext uri="{BB962C8B-B14F-4D97-AF65-F5344CB8AC3E}">
        <p14:creationId xmlns:p14="http://schemas.microsoft.com/office/powerpoint/2010/main" val="2753028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1E1E1E"/>
                </a:solidFill>
                <a:latin typeface="Arial" panose="020B0604020202020204" pitchFamily="34" charset="0"/>
                <a:cs typeface="Arial" panose="020B0604020202020204" pitchFamily="34" charset="0"/>
              </a:rPr>
              <a:t>These research questions, reviewed by the HIP technical advisory group, reflect the prioritized gaps in the evidence base specific to the topics reviewed in this brief and focus on the HIP criteria. </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23</a:t>
            </a:fld>
            <a:endParaRPr lang="en-US"/>
          </a:p>
        </p:txBody>
      </p:sp>
    </p:spTree>
    <p:extLst>
      <p:ext uri="{BB962C8B-B14F-4D97-AF65-F5344CB8AC3E}">
        <p14:creationId xmlns:p14="http://schemas.microsoft.com/office/powerpoint/2010/main" val="3133881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baseline="0" dirty="0">
                <a:solidFill>
                  <a:srgbClr val="1E1E1E"/>
                </a:solidFill>
                <a:latin typeface="Arial" panose="020B0604020202020204" pitchFamily="34" charset="0"/>
                <a:cs typeface="Arial" panose="020B0604020202020204" pitchFamily="34" charset="0"/>
              </a:rPr>
              <a:t>Family Planning and Immunization Integration Toolkit. </a:t>
            </a:r>
            <a:r>
              <a:rPr lang="en-US" sz="1200" b="0" i="0" u="none" strike="noStrike" baseline="0" dirty="0">
                <a:solidFill>
                  <a:srgbClr val="1E1E1E"/>
                </a:solidFill>
                <a:latin typeface="Arial" panose="020B0604020202020204" pitchFamily="34" charset="0"/>
                <a:cs typeface="Arial" panose="020B0604020202020204" pitchFamily="34" charset="0"/>
              </a:rPr>
              <a:t>Available from: </a:t>
            </a:r>
            <a:r>
              <a:rPr lang="en-US" sz="1200" b="0" i="0" u="sng" strike="noStrike" baseline="0" dirty="0">
                <a:solidFill>
                  <a:srgbClr val="1E1E1E"/>
                </a:solidFill>
                <a:latin typeface="Arial" panose="020B0604020202020204" pitchFamily="34" charset="0"/>
                <a:cs typeface="Arial" panose="020B0604020202020204" pitchFamily="34" charset="0"/>
              </a:rPr>
              <a:t>https://</a:t>
            </a:r>
            <a:r>
              <a:rPr lang="en-US" sz="1200" b="0" i="0" u="sng" strike="noStrike" baseline="0" dirty="0" err="1">
                <a:solidFill>
                  <a:srgbClr val="1E1E1E"/>
                </a:solidFill>
                <a:latin typeface="Arial" panose="020B0604020202020204" pitchFamily="34" charset="0"/>
                <a:cs typeface="Arial" panose="020B0604020202020204" pitchFamily="34" charset="0"/>
              </a:rPr>
              <a:t>toolkits.knowledgesuccess.org</a:t>
            </a:r>
            <a:r>
              <a:rPr lang="en-US" sz="1200" b="0" i="0" u="sng" strike="noStrike" baseline="0" dirty="0">
                <a:solidFill>
                  <a:srgbClr val="1E1E1E"/>
                </a:solidFill>
                <a:latin typeface="Arial" panose="020B0604020202020204" pitchFamily="34" charset="0"/>
                <a:cs typeface="Arial" panose="020B0604020202020204" pitchFamily="34" charset="0"/>
              </a:rPr>
              <a:t>/toolkits/family-planning-immunization-integration</a:t>
            </a:r>
          </a:p>
          <a:p>
            <a:endParaRPr lang="en-US" sz="1200" b="0" i="0" u="none" strike="noStrike" baseline="0" dirty="0">
              <a:solidFill>
                <a:srgbClr val="000000"/>
              </a:solidFill>
              <a:latin typeface="Arial" panose="020B0604020202020204" pitchFamily="34" charset="0"/>
              <a:cs typeface="Arial" panose="020B0604020202020204" pitchFamily="34" charset="0"/>
            </a:endParaRPr>
          </a:p>
          <a:p>
            <a:r>
              <a:rPr lang="en-US" sz="1200" b="1" i="1" u="none" strike="noStrike" baseline="0" dirty="0">
                <a:solidFill>
                  <a:srgbClr val="1E1E1E"/>
                </a:solidFill>
                <a:latin typeface="Arial" panose="020B0604020202020204" pitchFamily="34" charset="0"/>
                <a:cs typeface="Arial" panose="020B0604020202020204" pitchFamily="34" charset="0"/>
              </a:rPr>
              <a:t>Key Considerations for Monitoring and Evaluating Family Planning (FP) and Immunization Integration Activities. </a:t>
            </a:r>
            <a:r>
              <a:rPr lang="en-US" sz="1200" b="0" i="0" u="none" strike="noStrike" baseline="0" dirty="0">
                <a:solidFill>
                  <a:srgbClr val="000000"/>
                </a:solidFill>
                <a:latin typeface="Arial" panose="020B0604020202020204" pitchFamily="34" charset="0"/>
                <a:cs typeface="Arial" panose="020B0604020202020204" pitchFamily="34" charset="0"/>
              </a:rPr>
              <a:t>Available from: </a:t>
            </a:r>
            <a:r>
              <a:rPr lang="en-US" sz="1200" b="0" i="0" u="sng" strike="noStrike" baseline="0" dirty="0">
                <a:solidFill>
                  <a:srgbClr val="000000"/>
                </a:solidFill>
                <a:latin typeface="Arial" panose="020B0604020202020204" pitchFamily="34" charset="0"/>
                <a:cs typeface="Arial" panose="020B0604020202020204" pitchFamily="34" charset="0"/>
              </a:rPr>
              <a:t>https://</a:t>
            </a:r>
            <a:r>
              <a:rPr lang="en-US" sz="1200" b="0" i="0" u="sng" strike="noStrike" baseline="0" dirty="0" err="1">
                <a:solidFill>
                  <a:srgbClr val="000000"/>
                </a:solidFill>
                <a:latin typeface="Arial" panose="020B0604020202020204" pitchFamily="34" charset="0"/>
                <a:cs typeface="Arial" panose="020B0604020202020204" pitchFamily="34" charset="0"/>
              </a:rPr>
              <a:t>toolkits.knowledgesuccess.org</a:t>
            </a:r>
            <a:r>
              <a:rPr lang="en-US" sz="1200" b="0" i="0" u="sng" strike="noStrike" baseline="0" dirty="0">
                <a:solidFill>
                  <a:srgbClr val="000000"/>
                </a:solidFill>
                <a:latin typeface="Arial" panose="020B0604020202020204" pitchFamily="34" charset="0"/>
                <a:cs typeface="Arial" panose="020B0604020202020204" pitchFamily="34" charset="0"/>
              </a:rPr>
              <a:t>/sites/default/files/FP%20Immunization%20Monitoring%20and%20Evaluation%20Briefer_0.pdf</a:t>
            </a:r>
            <a:endParaRPr lang="en-US" sz="1200" b="0" i="0" u="sng" strike="noStrike" baseline="0" dirty="0">
              <a:solidFill>
                <a:srgbClr val="1E1E1E"/>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24</a:t>
            </a:fld>
            <a:endParaRPr lang="en-US"/>
          </a:p>
        </p:txBody>
      </p:sp>
    </p:spTree>
    <p:extLst>
      <p:ext uri="{BB962C8B-B14F-4D97-AF65-F5344CB8AC3E}">
        <p14:creationId xmlns:p14="http://schemas.microsoft.com/office/powerpoint/2010/main" val="1737394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Subscribe to the </a:t>
            </a:r>
            <a:r>
              <a:rPr lang="en-US" b="1" dirty="0">
                <a:latin typeface="Arial" panose="020B0604020202020204" pitchFamily="34" charset="0"/>
                <a:cs typeface="Arial" panose="020B0604020202020204" pitchFamily="34" charset="0"/>
              </a:rPr>
              <a:t>HIPs Newsletter </a:t>
            </a:r>
            <a:r>
              <a:rPr lang="en-US" dirty="0">
                <a:latin typeface="Arial" panose="020B0604020202020204" pitchFamily="34" charset="0"/>
                <a:cs typeface="Arial" panose="020B0604020202020204" pitchFamily="34" charset="0"/>
              </a:rPr>
              <a:t>here (copy and paste this link into your web browser): </a:t>
            </a:r>
            <a:r>
              <a:rPr lang="en-US" u="sng" dirty="0">
                <a:latin typeface="Arial" panose="020B0604020202020204" pitchFamily="34" charset="0"/>
                <a:cs typeface="Arial" panose="020B0604020202020204" pitchFamily="34" charset="0"/>
              </a:rPr>
              <a:t>https://mailchi.mp/76703a3652c9/hips-newsletter-sign-up</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Please visit the </a:t>
            </a:r>
            <a:r>
              <a:rPr lang="en-US" b="0" dirty="0">
                <a:latin typeface="Arial" panose="020B0604020202020204" pitchFamily="34" charset="0"/>
                <a:cs typeface="Arial" panose="020B0604020202020204" pitchFamily="34" charset="0"/>
              </a:rPr>
              <a:t>five areas of our website </a:t>
            </a:r>
            <a:r>
              <a:rPr lang="en-US" dirty="0">
                <a:latin typeface="Arial" panose="020B0604020202020204" pitchFamily="34" charset="0"/>
                <a:cs typeface="Arial" panose="020B0604020202020204" pitchFamily="34" charset="0"/>
              </a:rPr>
              <a:t>to learn more about the HIPs: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HIP Products (copy and paste this link into your web browser): </a:t>
            </a:r>
            <a:r>
              <a:rPr lang="en-US" u="sng" dirty="0">
                <a:latin typeface="Arial" panose="020B0604020202020204" pitchFamily="34" charset="0"/>
                <a:cs typeface="Arial" panose="020B0604020202020204" pitchFamily="34" charset="0"/>
              </a:rPr>
              <a:t>https://www.fphighimpactpractices.org/hip-products/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Resources (copy and paste this link into your web browser): </a:t>
            </a:r>
            <a:r>
              <a:rPr lang="en-US" u="sng" dirty="0">
                <a:latin typeface="Arial" panose="020B0604020202020204" pitchFamily="34" charset="0"/>
                <a:cs typeface="Arial" panose="020B0604020202020204" pitchFamily="34" charset="0"/>
              </a:rPr>
              <a:t>https://www.fphighimpactpractices.org/resources/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Engage (copy and paste this link into your web browser): </a:t>
            </a:r>
            <a:r>
              <a:rPr lang="en-US" u="sng" dirty="0">
                <a:latin typeface="Arial" panose="020B0604020202020204" pitchFamily="34" charset="0"/>
                <a:cs typeface="Arial" panose="020B0604020202020204" pitchFamily="34" charset="0"/>
              </a:rPr>
              <a:t>https://www.fphighimpactpractices.org/engage-with-the-hips/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Overview (copy and paste this link into your web browser): </a:t>
            </a:r>
            <a:r>
              <a:rPr lang="en-US" u="sng" dirty="0">
                <a:latin typeface="Arial" panose="020B0604020202020204" pitchFamily="34" charset="0"/>
                <a:cs typeface="Arial" panose="020B0604020202020204" pitchFamily="34" charset="0"/>
              </a:rPr>
              <a:t>https://www.fphighimpactpractices.org/overview/</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About Us (copy and paste this link into your web browser): </a:t>
            </a:r>
            <a:r>
              <a:rPr lang="en-US" u="sng" dirty="0">
                <a:latin typeface="Arial" panose="020B0604020202020204" pitchFamily="34" charset="0"/>
                <a:cs typeface="Arial" panose="020B0604020202020204" pitchFamily="34" charset="0"/>
              </a:rPr>
              <a:t>https://www.fphighimpactpractices.org/partnership-structure/</a:t>
            </a:r>
          </a:p>
        </p:txBody>
      </p:sp>
      <p:sp>
        <p:nvSpPr>
          <p:cNvPr id="4" name="Slide Number Placeholder 3"/>
          <p:cNvSpPr>
            <a:spLocks noGrp="1"/>
          </p:cNvSpPr>
          <p:nvPr>
            <p:ph type="sldNum" sz="quarter" idx="5"/>
          </p:nvPr>
        </p:nvSpPr>
        <p:spPr/>
        <p:txBody>
          <a:bodyPr/>
          <a:lstStyle/>
          <a:p>
            <a:fld id="{F519F06E-5C09-4463-ADDC-863B2CA6F140}" type="slidenum">
              <a:rPr lang="en-US" smtClean="0"/>
              <a:t>25</a:t>
            </a:fld>
            <a:endParaRPr lang="en-US"/>
          </a:p>
        </p:txBody>
      </p:sp>
    </p:spTree>
    <p:extLst>
      <p:ext uri="{BB962C8B-B14F-4D97-AF65-F5344CB8AC3E}">
        <p14:creationId xmlns:p14="http://schemas.microsoft.com/office/powerpoint/2010/main" val="48415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Arial" panose="020B0604020202020204" pitchFamily="34" charset="0"/>
                <a:cs typeface="Arial" panose="020B0604020202020204" pitchFamily="34" charset="0"/>
              </a:rPr>
              <a:t>High Impact Practices (HIPs) are a set of evidence-based family planning practices vetted by experts against specific criteria and documented in an easy-to-use format.</a:t>
            </a:r>
          </a:p>
          <a:p>
            <a:br>
              <a:rPr lang="en-US" sz="1200" dirty="0">
                <a:solidFill>
                  <a:schemeClr val="tx1"/>
                </a:solidFill>
                <a:latin typeface="Arial" panose="020B0604020202020204" pitchFamily="34" charset="0"/>
                <a:cs typeface="Arial" panose="020B0604020202020204" pitchFamily="34" charset="0"/>
              </a:rPr>
            </a:br>
            <a:r>
              <a:rPr lang="en-US" sz="1200" b="0" i="0" dirty="0">
                <a:solidFill>
                  <a:schemeClr val="tx1"/>
                </a:solidFill>
                <a:effectLst/>
                <a:latin typeface="Arial" panose="020B0604020202020204" pitchFamily="34" charset="0"/>
                <a:cs typeface="Arial" panose="020B0604020202020204" pitchFamily="34" charset="0"/>
              </a:rPr>
              <a:t>The High Impact Practices in Family Planning (HIPs) were first created in 2010 after a survey of FP stakeholders revealed little consensus for “what works” in international FP programming. A small group of leaders in FP were brought together with the task of identifying a short list of HIPs that if implemented at scale would help countries address the unmet need for FP and thereby increase national contraceptive prevalence.</a:t>
            </a:r>
          </a:p>
          <a:p>
            <a:endParaRPr lang="en-US" sz="1200" b="0" i="0" dirty="0">
              <a:solidFill>
                <a:schemeClr val="tx1"/>
              </a:solidFill>
              <a:effectLst/>
              <a:latin typeface="Arial" panose="020B0604020202020204" pitchFamily="34" charset="0"/>
              <a:cs typeface="Arial" panose="020B0604020202020204" pitchFamily="34" charset="0"/>
            </a:endParaRPr>
          </a:p>
          <a:p>
            <a:pPr algn="l"/>
            <a:r>
              <a:rPr lang="en-US" sz="1200" b="0" i="0" u="none" strike="noStrike" baseline="0" dirty="0">
                <a:solidFill>
                  <a:schemeClr val="tx1"/>
                </a:solidFill>
                <a:latin typeface="Arial" panose="020B0604020202020204" pitchFamily="34" charset="0"/>
                <a:cs typeface="Arial" panose="020B0604020202020204" pitchFamily="34" charset="0"/>
              </a:rPr>
              <a:t>HIPs are identified based on demonstrated magnitude of </a:t>
            </a:r>
            <a:r>
              <a:rPr lang="en-US" sz="1200" b="0" i="1" u="none" strike="noStrike" baseline="0" dirty="0">
                <a:solidFill>
                  <a:schemeClr val="tx1"/>
                </a:solidFill>
                <a:latin typeface="Arial" panose="020B0604020202020204" pitchFamily="34" charset="0"/>
                <a:cs typeface="Arial" panose="020B0604020202020204" pitchFamily="34" charset="0"/>
              </a:rPr>
              <a:t>impact </a:t>
            </a:r>
            <a:r>
              <a:rPr lang="en-US" sz="1200" b="0" i="0" u="none" strike="noStrike" baseline="0" dirty="0">
                <a:solidFill>
                  <a:schemeClr val="tx1"/>
                </a:solidFill>
                <a:latin typeface="Arial" panose="020B0604020202020204" pitchFamily="34" charset="0"/>
                <a:cs typeface="Arial" panose="020B0604020202020204" pitchFamily="34" charset="0"/>
              </a:rPr>
              <a:t>on contraceptive use and potential application in a wide range of settings. Consideration is also given to other relevant outcome measures including unintended pregnancy, fertility, or one of the primary proximate determinants of fertility (delay of marriage, birth spacing, or breast feeding). Evidence of replicability, scalability, sustainability, and cost-effectiveness are also considered.</a:t>
            </a:r>
            <a:endParaRPr lang="en-US" sz="1200" b="0" dirty="0">
              <a:solidFill>
                <a:schemeClr val="tx1"/>
              </a:solidFill>
              <a:latin typeface="Arial" panose="020B0604020202020204" pitchFamily="34" charset="0"/>
              <a:cs typeface="Arial" panose="020B0604020202020204" pitchFamily="34" charset="0"/>
            </a:endParaRP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For more information, please copy and paste this link into your web browser to see this video: </a:t>
            </a:r>
            <a:r>
              <a:rPr lang="en-US" sz="1200" u="sng" dirty="0">
                <a:solidFill>
                  <a:schemeClr val="tx1"/>
                </a:solidFill>
                <a:latin typeface="Arial" panose="020B0604020202020204" pitchFamily="34" charset="0"/>
                <a:cs typeface="Arial" panose="020B0604020202020204" pitchFamily="34" charset="0"/>
              </a:rPr>
              <a:t>https://www.youtube.com/watch?v=N6V0gfl-V3k&amp;ab_channel=KnowledgeSUCCESS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chemeClr val="tx1"/>
                </a:solidFill>
                <a:latin typeface="Arial" panose="020B0604020202020204" pitchFamily="34" charset="0"/>
                <a:cs typeface="Arial" panose="020B0604020202020204" pitchFamily="34" charset="0"/>
              </a:rPr>
              <a:t>A 2-pager overview of the HIPs is available in an online and a downloadable PDF format here (</a:t>
            </a:r>
            <a:r>
              <a:rPr lang="en-US" sz="1200" dirty="0">
                <a:solidFill>
                  <a:schemeClr val="tx1"/>
                </a:solidFill>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https://www.fphighimpactpractices.org/high-impact-practices-in-family-planning-list/</a:t>
            </a:r>
            <a:endParaRPr 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3</a:t>
            </a:fld>
            <a:endParaRPr lang="en-US"/>
          </a:p>
        </p:txBody>
      </p:sp>
    </p:spTree>
    <p:extLst>
      <p:ext uri="{BB962C8B-B14F-4D97-AF65-F5344CB8AC3E}">
        <p14:creationId xmlns:p14="http://schemas.microsoft.com/office/powerpoint/2010/main" val="77289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There are </a:t>
            </a: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three categories of HIPs</a:t>
            </a: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 Enabling Environment, Service Delivery and Social and Behavioral Change. Family Planning and Immunization Integration is a Service Delivery HIP. This information came from the HIP List (copy and paste this link into your web browser): </a:t>
            </a:r>
            <a:r>
              <a:rPr lang="en-US" sz="1200" u="sng" noProof="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https://www.fphighimpactpractices.org/high-impact-practices-in-family-planning-list/</a:t>
            </a:r>
            <a:endParaRPr lang="en-US" sz="1200" u="sng"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A </a:t>
            </a:r>
            <a:r>
              <a:rPr lang="en-US" sz="1200" b="1" i="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HIP Enhancement </a:t>
            </a: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is a tool or approach that is not a standalone practice, but it is often used in conjunction with HIPs to maximize the impact of HIP implementation or increase the reach and access for specific audiences. The intended purpose and impact of enhancements are focused and, therefore the evidence-based and impact of an enhancement is subjected to different standards than a HIP.</a:t>
            </a:r>
          </a:p>
          <a:p>
            <a:pPr marL="0" marR="0">
              <a:lnSpc>
                <a:spcPct val="107000"/>
              </a:lnSpc>
              <a:spcBef>
                <a:spcPts val="0"/>
              </a:spcBef>
              <a:spcAft>
                <a:spcPts val="0"/>
              </a:spcAft>
            </a:pP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For more information about the HIP Categories and Enhancements, please copy and paste this link into your web browser: </a:t>
            </a:r>
            <a:r>
              <a:rPr lang="en-US" sz="1200" u="sng" noProof="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https://www.fphighimpactpractices.org/high-impact-practices-in-family-planning-list/</a:t>
            </a:r>
            <a:endParaRPr lang="en-US" sz="1200" u="sng"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1600"/>
              </a:spcBef>
              <a:buSzPts val="1800"/>
              <a:buFont typeface="Arial" panose="020B0604020202020204" pitchFamily="34" charset="0"/>
              <a:buNone/>
            </a:pPr>
            <a:r>
              <a:rPr lang="en-US" sz="1200" b="0" dirty="0">
                <a:solidFill>
                  <a:schemeClr val="tx1"/>
                </a:solidFill>
                <a:latin typeface="Arial" panose="020B0604020202020204" pitchFamily="34" charset="0"/>
                <a:ea typeface="Proxima Nova"/>
                <a:cs typeface="Arial" panose="020B0604020202020204" pitchFamily="34" charset="0"/>
                <a:sym typeface="Proxima Nova"/>
              </a:rPr>
              <a:t>Here are a few examples of HIPs from each category:</a:t>
            </a:r>
          </a:p>
          <a:p>
            <a:pPr marL="0" indent="0">
              <a:lnSpc>
                <a:spcPct val="100000"/>
              </a:lnSpc>
              <a:spcBef>
                <a:spcPts val="1600"/>
              </a:spcBef>
              <a:buSzPts val="1800"/>
              <a:buFont typeface="Arial" panose="020B0604020202020204" pitchFamily="34" charset="0"/>
              <a:buNone/>
            </a:pPr>
            <a:r>
              <a:rPr lang="en-US" sz="1200" b="1" dirty="0">
                <a:solidFill>
                  <a:schemeClr val="tx1"/>
                </a:solidFill>
                <a:latin typeface="Arial" panose="020B0604020202020204" pitchFamily="34" charset="0"/>
                <a:ea typeface="Proxima Nova"/>
                <a:cs typeface="Arial" panose="020B0604020202020204" pitchFamily="34" charset="0"/>
                <a:sym typeface="Proxima Nova"/>
              </a:rPr>
              <a:t>Service Delivery:</a:t>
            </a:r>
            <a:r>
              <a:rPr lang="en-US" sz="1200" dirty="0">
                <a:solidFill>
                  <a:schemeClr val="tx1"/>
                </a:solidFill>
                <a:latin typeface="Arial" panose="020B0604020202020204" pitchFamily="34" charset="0"/>
                <a:ea typeface="Proxima Nova"/>
                <a:cs typeface="Arial" panose="020B0604020202020204" pitchFamily="34" charset="0"/>
                <a:sym typeface="Proxima Nova"/>
              </a:rPr>
              <a:t> </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Immediate Postpartum Family Planning</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Mobile Outreach Services</a:t>
            </a:r>
          </a:p>
          <a:p>
            <a:pPr marL="171450" indent="-171450">
              <a:lnSpc>
                <a:spcPct val="100000"/>
              </a:lnSpc>
              <a:spcBef>
                <a:spcPts val="1600"/>
              </a:spcBef>
              <a:buSzPts val="1800"/>
              <a:buFont typeface="Arial" panose="020B0604020202020204" pitchFamily="34" charset="0"/>
              <a:buChar char="•"/>
            </a:pPr>
            <a:r>
              <a:rPr lang="en-US" sz="1200" dirty="0" err="1">
                <a:solidFill>
                  <a:schemeClr val="tx1"/>
                </a:solidFill>
                <a:latin typeface="Arial" panose="020B0604020202020204" pitchFamily="34" charset="0"/>
                <a:ea typeface="Proxima Nova"/>
                <a:cs typeface="Arial" panose="020B0604020202020204" pitchFamily="34" charset="0"/>
                <a:sym typeface="Proxima Nova"/>
              </a:rPr>
              <a:t>Postabortion</a:t>
            </a:r>
            <a:r>
              <a:rPr lang="en-US" sz="1200" dirty="0">
                <a:solidFill>
                  <a:schemeClr val="tx1"/>
                </a:solidFill>
                <a:latin typeface="Arial" panose="020B0604020202020204" pitchFamily="34" charset="0"/>
                <a:ea typeface="Proxima Nova"/>
                <a:cs typeface="Arial" panose="020B0604020202020204" pitchFamily="34" charset="0"/>
                <a:sym typeface="Proxima Nova"/>
              </a:rPr>
              <a:t> Family Planning</a:t>
            </a:r>
          </a:p>
          <a:p>
            <a:pPr indent="-50800">
              <a:spcBef>
                <a:spcPts val="0"/>
              </a:spcBef>
              <a:buClr>
                <a:schemeClr val="dk1"/>
              </a:buClr>
              <a:buSzPts val="2800"/>
              <a:buFont typeface="Arial"/>
              <a:buNone/>
            </a:pPr>
            <a:endParaRPr lang="en-US" sz="1200" dirty="0">
              <a:solidFill>
                <a:schemeClr val="tx1"/>
              </a:solidFill>
              <a:latin typeface="Arial" panose="020B0604020202020204" pitchFamily="34" charset="0"/>
              <a:cs typeface="Arial" panose="020B0604020202020204" pitchFamily="34" charset="0"/>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chemeClr val="tx1"/>
                </a:solidFill>
                <a:latin typeface="Arial" panose="020B0604020202020204" pitchFamily="34" charset="0"/>
                <a:ea typeface="Proxima Nova"/>
                <a:cs typeface="Arial" panose="020B0604020202020204" pitchFamily="34" charset="0"/>
                <a:sym typeface="Proxima Nova"/>
              </a:rPr>
              <a:t>Enabling Environment: </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Domestic Public Financing</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Educating Girls</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Supply Chain Management</a:t>
            </a:r>
          </a:p>
          <a:p>
            <a:pPr marL="101600" marR="0" lvl="0" indent="0" algn="l" rtl="0">
              <a:lnSpc>
                <a:spcPct val="100000"/>
              </a:lnSpc>
              <a:spcBef>
                <a:spcPts val="0"/>
              </a:spcBef>
              <a:spcAft>
                <a:spcPts val="0"/>
              </a:spcAft>
              <a:buClr>
                <a:srgbClr val="000000"/>
              </a:buClr>
              <a:buSzPts val="2000"/>
              <a:buFont typeface="Proxima Nova"/>
              <a:buNone/>
            </a:pPr>
            <a:endParaRPr lang="en-US" sz="1000" b="1" i="0" u="none" strike="noStrike" cap="none" dirty="0">
              <a:solidFill>
                <a:schemeClr val="tx1"/>
              </a:solidFill>
              <a:latin typeface="Arial" panose="020B0604020202020204" pitchFamily="34" charset="0"/>
              <a:ea typeface="Proxima Nova"/>
              <a:cs typeface="Arial" panose="020B0604020202020204" pitchFamily="34" charset="0"/>
              <a:sym typeface="Proxima Nova"/>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chemeClr val="tx1"/>
                </a:solidFill>
                <a:latin typeface="Arial" panose="020B0604020202020204" pitchFamily="34" charset="0"/>
                <a:ea typeface="Proxima Nova"/>
                <a:cs typeface="Arial" panose="020B0604020202020204" pitchFamily="34" charset="0"/>
                <a:sym typeface="Proxima Nova"/>
              </a:rPr>
              <a:t>Social and Behavior Change: </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Community Group Engagement</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Digital Health for SBC</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Mass Media</a:t>
            </a:r>
          </a:p>
          <a:p>
            <a:pPr marL="101600" marR="0" lvl="0" indent="0" algn="l" rtl="0">
              <a:lnSpc>
                <a:spcPct val="100000"/>
              </a:lnSpc>
              <a:spcBef>
                <a:spcPts val="0"/>
              </a:spcBef>
              <a:spcAft>
                <a:spcPts val="0"/>
              </a:spcAft>
              <a:buClr>
                <a:srgbClr val="212121"/>
              </a:buClr>
              <a:buSzPts val="2000"/>
              <a:buFont typeface="Proxima Nova"/>
              <a:buNone/>
            </a:pPr>
            <a:endPar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endParaRPr>
          </a:p>
          <a:p>
            <a:pPr marL="0" indent="0">
              <a:lnSpc>
                <a:spcPct val="100000"/>
              </a:lnSpc>
              <a:spcBef>
                <a:spcPts val="1600"/>
              </a:spcBef>
              <a:buSzPts val="1800"/>
              <a:buFont typeface="Arial" panose="020B0604020202020204" pitchFamily="34" charset="0"/>
              <a:buNone/>
            </a:pPr>
            <a:r>
              <a:rPr lang="en-US" sz="1200" b="1" dirty="0">
                <a:solidFill>
                  <a:schemeClr val="tx1"/>
                </a:solidFill>
                <a:latin typeface="Arial" panose="020B0604020202020204" pitchFamily="34" charset="0"/>
                <a:ea typeface="Proxima Nova"/>
                <a:cs typeface="Arial" panose="020B0604020202020204" pitchFamily="34" charset="0"/>
                <a:sym typeface="Proxima Nova"/>
              </a:rPr>
              <a:t>Enhancements:</a:t>
            </a:r>
            <a:r>
              <a:rPr lang="en-US" sz="1200" dirty="0">
                <a:solidFill>
                  <a:schemeClr val="tx1"/>
                </a:solidFill>
                <a:latin typeface="Arial" panose="020B0604020202020204" pitchFamily="34" charset="0"/>
                <a:ea typeface="Proxima Nova"/>
                <a:cs typeface="Arial" panose="020B0604020202020204" pitchFamily="34" charset="0"/>
                <a:sym typeface="Proxima Nova"/>
              </a:rPr>
              <a:t> </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Digital Health for Systems</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Adolescent-Responsive Contraceptive Services</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Family Planning Vouchers</a:t>
            </a:r>
            <a:endPar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endParaRPr>
          </a:p>
          <a:p>
            <a:pPr marL="0" marR="0" lvl="0" indent="0">
              <a:lnSpc>
                <a:spcPct val="107000"/>
              </a:lnSpc>
              <a:spcBef>
                <a:spcPts val="0"/>
              </a:spcBef>
              <a:spcAft>
                <a:spcPts val="0"/>
              </a:spcAft>
              <a:buFont typeface="Proxima Nova"/>
              <a:buNone/>
              <a:tabLst>
                <a:tab pos="457200" algn="l"/>
              </a:tabLst>
            </a:pP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All HIPs are Available in English, Spanish, French, and Portuguese.</a:t>
            </a:r>
          </a:p>
        </p:txBody>
      </p:sp>
      <p:sp>
        <p:nvSpPr>
          <p:cNvPr id="4" name="Slide Number Placeholder 3"/>
          <p:cNvSpPr>
            <a:spLocks noGrp="1"/>
          </p:cNvSpPr>
          <p:nvPr>
            <p:ph type="sldNum" sz="quarter" idx="5"/>
          </p:nvPr>
        </p:nvSpPr>
        <p:spPr/>
        <p:txBody>
          <a:bodyPr/>
          <a:lstStyle/>
          <a:p>
            <a:fld id="{F519F06E-5C09-4463-ADDC-863B2CA6F140}" type="slidenum">
              <a:rPr lang="en-US" smtClean="0"/>
              <a:t>4</a:t>
            </a:fld>
            <a:endParaRPr lang="en-US"/>
          </a:p>
        </p:txBody>
      </p:sp>
    </p:spTree>
    <p:extLst>
      <p:ext uri="{BB962C8B-B14F-4D97-AF65-F5344CB8AC3E}">
        <p14:creationId xmlns:p14="http://schemas.microsoft.com/office/powerpoint/2010/main" val="370181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effectLst/>
                <a:latin typeface="Arial" panose="020B0604020202020204" pitchFamily="34" charset="0"/>
                <a:cs typeface="Arial" panose="020B0604020202020204" pitchFamily="34" charset="0"/>
              </a:rPr>
              <a:t>The High Impact Practices in Family Planning (HIPs) are supported by over 65 organizations. These organizations play a vital role in developing, reviewing, disseminating, and implementing HIPs in family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effectLst/>
                <a:latin typeface="Arial" panose="020B0604020202020204" pitchFamily="34" charset="0"/>
                <a:cs typeface="Arial" panose="020B0604020202020204" pitchFamily="34" charset="0"/>
              </a:rPr>
              <a:t>The HIPs partnership includes various structures to ensure HIP products are developed, kept up to date, and disseminated widely. These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Co-sponsors – Serve as the secretariat for the 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Partners – Contribute to key HIP products and endorse the HIPs.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Technical Advisory Group – Ensure high technical quality of key HIP products and approve HIP brief and SPG concepts for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P&amp;D Team – Support the production and dissemination (P&amp;D) of HIP products.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Technical Expert Groups – Write new HIP briefs and ensure they are up-to-date.</a:t>
            </a: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For more information about the HIP Partnership, please copy and paste this link into your web browser: </a:t>
            </a:r>
            <a:r>
              <a:rPr lang="en-US" dirty="0">
                <a:solidFill>
                  <a:srgbClr val="0563C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https://www.fphighimpactpractices.org/partnership-structure</a:t>
            </a:r>
            <a:r>
              <a:rPr lang="en-US"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5</a:t>
            </a:fld>
            <a:endParaRPr lang="en-US"/>
          </a:p>
        </p:txBody>
      </p:sp>
    </p:spTree>
    <p:extLst>
      <p:ext uri="{BB962C8B-B14F-4D97-AF65-F5344CB8AC3E}">
        <p14:creationId xmlns:p14="http://schemas.microsoft.com/office/powerpoint/2010/main" val="330251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HIP Brief focuses on integration of family planning with immunization during the extended postpartum period, which is the one-year period after delivery. Additional opportunities beyond this can be identified in vaccination schedules for the second year of life and beyond.</a:t>
            </a:r>
            <a:endParaRPr lang="en-US" sz="1200" b="0" i="0" u="none" strike="noStrike" baseline="0" dirty="0">
              <a:latin typeface="Arial" panose="020B0604020202020204" pitchFamily="34" charset="0"/>
              <a:cs typeface="Arial" panose="020B0604020202020204" pitchFamily="34" charset="0"/>
            </a:endParaRPr>
          </a:p>
          <a:p>
            <a:endParaRPr lang="en-US" sz="1200" b="0" i="0" u="none" strike="noStrike" baseline="0" dirty="0">
              <a:latin typeface="Arial" panose="020B0604020202020204" pitchFamily="34" charset="0"/>
              <a:cs typeface="Arial" panose="020B0604020202020204" pitchFamily="34" charset="0"/>
            </a:endParaRPr>
          </a:p>
          <a:p>
            <a:r>
              <a:rPr lang="en-US" sz="1200" b="0" i="0" u="none" strike="noStrike" baseline="0" dirty="0">
                <a:latin typeface="Arial" panose="020B0604020202020204" pitchFamily="34" charset="0"/>
                <a:cs typeface="Arial" panose="020B0604020202020204" pitchFamily="34" charset="0"/>
              </a:rPr>
              <a:t>For more information about Service Delivery HIPs, please </a:t>
            </a:r>
            <a:r>
              <a:rPr lang="en-US" sz="1200" dirty="0">
                <a:latin typeface="Arial" panose="020B0604020202020204" pitchFamily="34" charset="0"/>
                <a:cs typeface="Arial" panose="020B0604020202020204" pitchFamily="34" charset="0"/>
              </a:rPr>
              <a:t>copy and paste this link into your web browser to</a:t>
            </a:r>
            <a:r>
              <a:rPr lang="en-US" sz="1200" b="0" i="0" u="none" strike="noStrike" baseline="0" dirty="0">
                <a:latin typeface="Arial" panose="020B0604020202020204" pitchFamily="34" charset="0"/>
                <a:cs typeface="Arial" panose="020B0604020202020204" pitchFamily="34" charset="0"/>
              </a:rPr>
              <a:t> visit this matrix of tools developed by IBP/WHO: </a:t>
            </a:r>
            <a:r>
              <a:rPr lang="en-US" sz="1200" b="0" i="0" u="sng" strike="noStrike" baseline="0" dirty="0">
                <a:latin typeface="Arial" panose="020B0604020202020204" pitchFamily="34" charset="0"/>
                <a:cs typeface="Arial" panose="020B0604020202020204" pitchFamily="34" charset="0"/>
              </a:rPr>
              <a:t>https://www.fphighimpactpractices.org/ibp-who-matrix/</a:t>
            </a:r>
          </a:p>
          <a:p>
            <a:pPr marL="285750" indent="-285750">
              <a:buFontTx/>
              <a:buChar char="-"/>
            </a:pPr>
            <a:r>
              <a:rPr lang="en-US" sz="1200" b="0" i="0" u="none" strike="noStrike" baseline="0" dirty="0">
                <a:solidFill>
                  <a:srgbClr val="1E1E1E"/>
                </a:solidFill>
                <a:latin typeface="Arial" panose="020B0604020202020204" pitchFamily="34" charset="0"/>
                <a:cs typeface="Arial" panose="020B0604020202020204" pitchFamily="34" charset="0"/>
              </a:rPr>
              <a:t>These tools can be used in conjunction with Service Delivery HIPs. </a:t>
            </a:r>
          </a:p>
          <a:p>
            <a:pPr marL="285750" indent="-285750">
              <a:buFontTx/>
              <a:buChar char="-"/>
            </a:pPr>
            <a:r>
              <a:rPr lang="en-US" sz="1200" b="0" i="0" u="none" strike="noStrike" baseline="0" dirty="0">
                <a:solidFill>
                  <a:srgbClr val="1E1E1E"/>
                </a:solidFill>
                <a:latin typeface="Arial" panose="020B0604020202020204" pitchFamily="34" charset="0"/>
                <a:cs typeface="Arial" panose="020B0604020202020204" pitchFamily="34" charset="0"/>
              </a:rPr>
              <a:t>Available in online and downloadable PDF format.</a:t>
            </a:r>
          </a:p>
          <a:p>
            <a:pPr marL="0" indent="0">
              <a:buFontTx/>
              <a:buNone/>
            </a:pPr>
            <a:endParaRPr lang="en-US" sz="1200" b="0" i="0" u="none" strike="noStrike" baseline="0" dirty="0">
              <a:solidFill>
                <a:srgbClr val="1E1E1E"/>
              </a:solidFill>
              <a:latin typeface="Arial" panose="020B0604020202020204" pitchFamily="34" charset="0"/>
              <a:cs typeface="Arial" panose="020B0604020202020204" pitchFamily="34" charset="0"/>
            </a:endParaRPr>
          </a:p>
          <a:p>
            <a:r>
              <a:rPr lang="en-US" sz="1200" b="0" i="0" u="none" strike="noStrike" baseline="0" dirty="0">
                <a:solidFill>
                  <a:srgbClr val="1E1E1E"/>
                </a:solidFill>
                <a:latin typeface="Arial" panose="020B0604020202020204" pitchFamily="34" charset="0"/>
                <a:cs typeface="Arial" panose="020B0604020202020204" pitchFamily="34" charset="0"/>
              </a:rPr>
              <a:t>Did you know that we have a webinar recording and downloadable PDF presentation about this HIP? Please </a:t>
            </a:r>
            <a:r>
              <a:rPr lang="en-US" sz="1200" dirty="0">
                <a:latin typeface="Arial" panose="020B0604020202020204" pitchFamily="34" charset="0"/>
                <a:cs typeface="Arial" panose="020B0604020202020204" pitchFamily="34" charset="0"/>
              </a:rPr>
              <a:t>copy and paste this link into your web browser to </a:t>
            </a:r>
            <a:r>
              <a:rPr lang="en-US" sz="1200" b="0" i="0" u="none" strike="noStrike" baseline="0" dirty="0">
                <a:solidFill>
                  <a:srgbClr val="1E1E1E"/>
                </a:solidFill>
                <a:latin typeface="Arial" panose="020B0604020202020204" pitchFamily="34" charset="0"/>
                <a:cs typeface="Arial" panose="020B0604020202020204" pitchFamily="34" charset="0"/>
              </a:rPr>
              <a:t>visit: </a:t>
            </a:r>
            <a:r>
              <a:rPr lang="en-US" sz="1200" b="0" i="0" u="sng" strike="noStrike" baseline="0" dirty="0">
                <a:solidFill>
                  <a:srgbClr val="1E1E1E"/>
                </a:solidFill>
                <a:latin typeface="Arial" panose="020B0604020202020204" pitchFamily="34" charset="0"/>
                <a:cs typeface="Arial" panose="020B0604020202020204" pitchFamily="34" charset="0"/>
              </a:rPr>
              <a:t>https://</a:t>
            </a:r>
            <a:r>
              <a:rPr lang="en-US" sz="1200" b="0" i="0" u="sng" strike="noStrike" baseline="0" dirty="0" err="1">
                <a:solidFill>
                  <a:srgbClr val="1E1E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1E1E1E"/>
                </a:solidFill>
                <a:latin typeface="Arial" panose="020B0604020202020204" pitchFamily="34" charset="0"/>
                <a:cs typeface="Arial" panose="020B0604020202020204" pitchFamily="34" charset="0"/>
              </a:rPr>
              <a:t>/family-planning-and-immunization-integration-reaching-postpartum-women-with-fp-services-webinar/</a:t>
            </a:r>
            <a:endParaRPr lang="en-US" sz="1200" b="1" i="0" u="sng" strike="noStrike" baseline="0" dirty="0">
              <a:solidFill>
                <a:srgbClr val="1E1E1E"/>
              </a:solidFill>
              <a:latin typeface="Arial" panose="020B0604020202020204" pitchFamily="34" charset="0"/>
              <a:cs typeface="Arial" panose="020B0604020202020204" pitchFamily="34" charset="0"/>
            </a:endParaRPr>
          </a:p>
          <a:p>
            <a:pPr marL="285750" indent="-285750">
              <a:buFontTx/>
              <a:buChar char="-"/>
            </a:pPr>
            <a:r>
              <a:rPr lang="en-US" sz="1200" b="0" i="0" u="none" strike="noStrike" baseline="0" dirty="0">
                <a:solidFill>
                  <a:srgbClr val="1E1E1E"/>
                </a:solidFill>
                <a:latin typeface="Arial" panose="020B0604020202020204" pitchFamily="34" charset="0"/>
                <a:cs typeface="Arial" panose="020B0604020202020204" pitchFamily="34" charset="0"/>
              </a:rPr>
              <a:t>This webinar contains recent implementation successes in several country contexts.</a:t>
            </a:r>
          </a:p>
          <a:p>
            <a:pPr marL="285750" indent="-285750">
              <a:buFontTx/>
              <a:buChar char="-"/>
            </a:pPr>
            <a:r>
              <a:rPr lang="en-US" sz="1200" b="0" i="0" u="none" strike="noStrike" baseline="0" dirty="0">
                <a:solidFill>
                  <a:srgbClr val="1E1E1E"/>
                </a:solidFill>
                <a:latin typeface="Arial" panose="020B0604020202020204" pitchFamily="34" charset="0"/>
                <a:cs typeface="Arial" panose="020B0604020202020204" pitchFamily="34" charset="0"/>
              </a:rPr>
              <a:t>Presenters include: </a:t>
            </a:r>
          </a:p>
          <a:p>
            <a:pPr marL="742950" lvl="1" indent="-285750">
              <a:buFontTx/>
              <a:buChar char="-"/>
            </a:pPr>
            <a:r>
              <a:rPr lang="en-US" sz="1200" b="0" i="0" kern="1200" dirty="0">
                <a:solidFill>
                  <a:schemeClr val="tx1"/>
                </a:solidFill>
                <a:effectLst/>
                <a:latin typeface="+mn-lt"/>
                <a:ea typeface="+mn-ea"/>
                <a:cs typeface="+mn-cs"/>
              </a:rPr>
              <a:t>Kathryn </a:t>
            </a:r>
            <a:r>
              <a:rPr lang="en-US" sz="1200" b="0" i="0" kern="1200" dirty="0" err="1">
                <a:solidFill>
                  <a:schemeClr val="tx1"/>
                </a:solidFill>
                <a:effectLst/>
                <a:latin typeface="+mn-lt"/>
                <a:ea typeface="+mn-ea"/>
                <a:cs typeface="+mn-cs"/>
              </a:rPr>
              <a:t>Mimno</a:t>
            </a:r>
            <a:r>
              <a:rPr lang="en-US" sz="1200" b="0" i="0" kern="1200" dirty="0">
                <a:solidFill>
                  <a:schemeClr val="tx1"/>
                </a:solidFill>
                <a:effectLst/>
                <a:latin typeface="+mn-lt"/>
                <a:ea typeface="+mn-ea"/>
                <a:cs typeface="+mn-cs"/>
              </a:rPr>
              <a:t>, FP &amp; Immunization Integration Working Group (moderator)</a:t>
            </a:r>
          </a:p>
          <a:p>
            <a:pPr marL="742950" lvl="1" indent="-285750">
              <a:buFontTx/>
              <a:buChar char="-"/>
            </a:pPr>
            <a:r>
              <a:rPr lang="en-US" sz="1200" b="0" i="0" kern="1200" dirty="0">
                <a:solidFill>
                  <a:schemeClr val="tx1"/>
                </a:solidFill>
                <a:effectLst/>
                <a:latin typeface="+mn-lt"/>
                <a:ea typeface="+mn-ea"/>
                <a:cs typeface="+mn-cs"/>
              </a:rPr>
              <a:t>Shawn </a:t>
            </a:r>
            <a:r>
              <a:rPr lang="en-US" sz="1200" b="0" i="0" kern="1200" dirty="0" err="1">
                <a:solidFill>
                  <a:schemeClr val="tx1"/>
                </a:solidFill>
                <a:effectLst/>
                <a:latin typeface="+mn-lt"/>
                <a:ea typeface="+mn-ea"/>
                <a:cs typeface="+mn-cs"/>
              </a:rPr>
              <a:t>Malarcher</a:t>
            </a:r>
            <a:r>
              <a:rPr lang="en-US" sz="1200" b="0" i="0" kern="1200" dirty="0">
                <a:solidFill>
                  <a:schemeClr val="tx1"/>
                </a:solidFill>
                <a:effectLst/>
                <a:latin typeface="+mn-lt"/>
                <a:ea typeface="+mn-ea"/>
                <a:cs typeface="+mn-cs"/>
              </a:rPr>
              <a:t>, USAID</a:t>
            </a:r>
          </a:p>
          <a:p>
            <a:pPr marL="742950" lvl="1" indent="-285750">
              <a:buFontTx/>
              <a:buChar char="-"/>
            </a:pPr>
            <a:r>
              <a:rPr lang="en-US" sz="1200" b="0" i="0" kern="1200" dirty="0" err="1">
                <a:solidFill>
                  <a:schemeClr val="tx1"/>
                </a:solidFill>
                <a:effectLst/>
                <a:latin typeface="+mn-lt"/>
                <a:ea typeface="+mn-ea"/>
                <a:cs typeface="+mn-cs"/>
              </a:rPr>
              <a:t>Nyapu</a:t>
            </a:r>
            <a:r>
              <a:rPr lang="en-US" sz="1200" b="0" i="0" kern="1200" dirty="0">
                <a:solidFill>
                  <a:schemeClr val="tx1"/>
                </a:solidFill>
                <a:effectLst/>
                <a:latin typeface="+mn-lt"/>
                <a:ea typeface="+mn-ea"/>
                <a:cs typeface="+mn-cs"/>
              </a:rPr>
              <a:t> D. Taylor, </a:t>
            </a:r>
            <a:r>
              <a:rPr lang="en-US" sz="1200" b="0" i="0" kern="1200" dirty="0" err="1">
                <a:solidFill>
                  <a:schemeClr val="tx1"/>
                </a:solidFill>
                <a:effectLst/>
                <a:latin typeface="+mn-lt"/>
                <a:ea typeface="+mn-ea"/>
                <a:cs typeface="+mn-cs"/>
              </a:rPr>
              <a:t>Jhpiego</a:t>
            </a:r>
            <a:r>
              <a:rPr lang="en-US" sz="1200" b="0" i="0" kern="1200" dirty="0">
                <a:solidFill>
                  <a:schemeClr val="tx1"/>
                </a:solidFill>
                <a:effectLst/>
                <a:latin typeface="+mn-lt"/>
                <a:ea typeface="+mn-ea"/>
                <a:cs typeface="+mn-cs"/>
              </a:rPr>
              <a:t>, Liberia</a:t>
            </a:r>
          </a:p>
          <a:p>
            <a:pPr marL="742950" lvl="1" indent="-285750">
              <a:buFontTx/>
              <a:buChar char="-"/>
            </a:pPr>
            <a:r>
              <a:rPr lang="en-US" sz="1200" b="0" i="0" kern="1200" dirty="0">
                <a:solidFill>
                  <a:schemeClr val="tx1"/>
                </a:solidFill>
                <a:effectLst/>
                <a:latin typeface="+mn-lt"/>
                <a:ea typeface="+mn-ea"/>
                <a:cs typeface="+mn-cs"/>
              </a:rPr>
              <a:t>Riaz </a:t>
            </a:r>
            <a:r>
              <a:rPr lang="en-US" sz="1200" b="0" i="0" kern="1200" dirty="0" err="1">
                <a:solidFill>
                  <a:schemeClr val="tx1"/>
                </a:solidFill>
                <a:effectLst/>
                <a:latin typeface="+mn-lt"/>
                <a:ea typeface="+mn-ea"/>
                <a:cs typeface="+mn-cs"/>
              </a:rPr>
              <a:t>Mobaracaly</a:t>
            </a:r>
            <a:r>
              <a:rPr lang="en-US" sz="1200" b="0" i="0" kern="1200" dirty="0">
                <a:solidFill>
                  <a:schemeClr val="tx1"/>
                </a:solidFill>
                <a:effectLst/>
                <a:latin typeface="+mn-lt"/>
                <a:ea typeface="+mn-ea"/>
                <a:cs typeface="+mn-cs"/>
              </a:rPr>
              <a:t>, Pathfinder International, Mozambique</a:t>
            </a:r>
          </a:p>
          <a:p>
            <a:pPr marL="742950" lvl="1" indent="-285750">
              <a:buFontTx/>
              <a:buChar char="-"/>
            </a:pPr>
            <a:r>
              <a:rPr lang="en-US" sz="1200" b="0" i="0" kern="1200" dirty="0">
                <a:solidFill>
                  <a:schemeClr val="tx1"/>
                </a:solidFill>
                <a:effectLst/>
                <a:latin typeface="+mn-lt"/>
                <a:ea typeface="+mn-ea"/>
                <a:cs typeface="+mn-cs"/>
              </a:rPr>
              <a:t>Rebecca Fields, JSI</a:t>
            </a:r>
          </a:p>
        </p:txBody>
      </p:sp>
      <p:sp>
        <p:nvSpPr>
          <p:cNvPr id="4" name="Slide Number Placeholder 3"/>
          <p:cNvSpPr>
            <a:spLocks noGrp="1"/>
          </p:cNvSpPr>
          <p:nvPr>
            <p:ph type="sldNum" sz="quarter" idx="5"/>
          </p:nvPr>
        </p:nvSpPr>
        <p:spPr/>
        <p:txBody>
          <a:bodyPr/>
          <a:lstStyle/>
          <a:p>
            <a:fld id="{F519F06E-5C09-4463-ADDC-863B2CA6F140}" type="slidenum">
              <a:rPr lang="en-US" smtClean="0"/>
              <a:t>6</a:t>
            </a:fld>
            <a:endParaRPr lang="en-US"/>
          </a:p>
        </p:txBody>
      </p:sp>
    </p:spTree>
    <p:extLst>
      <p:ext uri="{BB962C8B-B14F-4D97-AF65-F5344CB8AC3E}">
        <p14:creationId xmlns:p14="http://schemas.microsoft.com/office/powerpoint/2010/main" val="259848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Open Sans" panose="020B0606030504020204" pitchFamily="34" charset="0"/>
              </a:rPr>
              <a:t>Despite the significant benefits of the use of voluntary family planning to save lives and improve health outcomes, a large proportion of women in the extended postpartum period may not access contraception as suggested by the fact that birth-to-pregnancy intervals in 50% or more of pregnancies in many low- and middle-income countries are too short (less than 23 months).</a:t>
            </a:r>
            <a:r>
              <a:rPr lang="en-US" b="0" i="0" baseline="30000" dirty="0">
                <a:solidFill>
                  <a:srgbClr val="3E3F42"/>
                </a:solidFill>
                <a:effectLst/>
                <a:latin typeface="Open Sans" panose="020B0606030504020204" pitchFamily="34" charset="0"/>
              </a:rPr>
              <a:t>2</a:t>
            </a:r>
            <a:r>
              <a:rPr lang="en-US" b="0" i="0" dirty="0">
                <a:solidFill>
                  <a:srgbClr val="3E3F42"/>
                </a:solidFill>
                <a:effectLst/>
                <a:latin typeface="Open Sans" panose="020B0606030504020204" pitchFamily="34" charset="0"/>
              </a:rPr>
              <a:t> Given this, it is crucial to take advantage of every health care contact with pregnant and postpartum women to offer family planning information, counseling, and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3E3F42"/>
              </a:solidFill>
              <a:effectLst/>
              <a:latin typeface="Open Sans" panose="020B0606030504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3E3F42"/>
                </a:solidFill>
                <a:effectLst/>
                <a:latin typeface="Open Sans" panose="020B0606030504020204" pitchFamily="34" charset="0"/>
                <a:cs typeface="Arial" panose="020B0604020202020204" pitchFamily="34" charset="0"/>
              </a:rPr>
              <a:t>Promising “high-impact practices” (HIPs): </a:t>
            </a:r>
            <a:r>
              <a:rPr lang="en-US" b="0" i="0" u="sng" dirty="0">
                <a:solidFill>
                  <a:srgbClr val="3E3F42"/>
                </a:solidFill>
                <a:effectLst/>
                <a:latin typeface="Open Sans" panose="020B0606030504020204" pitchFamily="34" charset="0"/>
                <a:cs typeface="Arial" panose="020B0604020202020204" pitchFamily="34" charset="0"/>
              </a:rPr>
              <a:t>http://</a:t>
            </a:r>
            <a:r>
              <a:rPr lang="en-US" b="0" i="0" u="sng" dirty="0" err="1">
                <a:solidFill>
                  <a:srgbClr val="3E3F42"/>
                </a:solidFill>
                <a:effectLst/>
                <a:latin typeface="Open Sans" panose="020B0606030504020204" pitchFamily="34" charset="0"/>
                <a:cs typeface="Arial" panose="020B0604020202020204" pitchFamily="34" charset="0"/>
              </a:rPr>
              <a:t>www.fphighimpactpractices.org</a:t>
            </a:r>
            <a:r>
              <a:rPr lang="en-US" b="0" i="0" u="sng" dirty="0">
                <a:solidFill>
                  <a:srgbClr val="3E3F42"/>
                </a:solidFill>
                <a:effectLst/>
                <a:latin typeface="Open Sans" panose="020B0606030504020204" pitchFamily="34" charset="0"/>
                <a:cs typeface="Arial" panose="020B0604020202020204" pitchFamily="34" charset="0"/>
              </a:rPr>
              <a:t>/hip-development/</a:t>
            </a:r>
            <a:endParaRPr lang="en-US" u="sng"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For more information, please copy and paste this link into your web browser to reference the “Background” section on the HIP brief: </a:t>
            </a:r>
            <a:r>
              <a:rPr lang="en-US" u="sng" dirty="0">
                <a:latin typeface="Arial" panose="020B0604020202020204" pitchFamily="34" charset="0"/>
                <a:cs typeface="Arial" panose="020B0604020202020204" pitchFamily="34" charset="0"/>
              </a:rPr>
              <a:t>https://www.fphighimpactpractices.org/briefs/family-planning-and-immunization-integration/</a:t>
            </a:r>
            <a:endParaRPr lang="en-US" b="1"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7</a:t>
            </a:fld>
            <a:endParaRPr lang="en-US"/>
          </a:p>
        </p:txBody>
      </p:sp>
    </p:spTree>
    <p:extLst>
      <p:ext uri="{BB962C8B-B14F-4D97-AF65-F5344CB8AC3E}">
        <p14:creationId xmlns:p14="http://schemas.microsoft.com/office/powerpoint/2010/main" val="247382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For more information, please copy and paste this link into your web browser to reference the “Background” section on the HIP brief: </a:t>
            </a:r>
            <a:r>
              <a:rPr lang="en-US" u="sng" dirty="0">
                <a:latin typeface="Arial" panose="020B0604020202020204" pitchFamily="34" charset="0"/>
                <a:cs typeface="Arial" panose="020B0604020202020204" pitchFamily="34" charset="0"/>
              </a:rPr>
              <a:t>https://</a:t>
            </a:r>
            <a:r>
              <a:rPr lang="en-US" u="sng" dirty="0" err="1">
                <a:latin typeface="Arial" panose="020B0604020202020204" pitchFamily="34" charset="0"/>
                <a:cs typeface="Arial" panose="020B0604020202020204" pitchFamily="34" charset="0"/>
              </a:rPr>
              <a:t>www.fphighimpactpractices.org</a:t>
            </a:r>
            <a:r>
              <a:rPr lang="en-US" u="sng" dirty="0">
                <a:latin typeface="Arial" panose="020B0604020202020204" pitchFamily="34" charset="0"/>
                <a:cs typeface="Arial" panose="020B0604020202020204" pitchFamily="34" charset="0"/>
              </a:rPr>
              <a:t>/briefs/family-planning-and-immunization-integration/</a:t>
            </a:r>
            <a:endParaRPr lang="en-US" b="1"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8</a:t>
            </a:fld>
            <a:endParaRPr lang="en-US"/>
          </a:p>
        </p:txBody>
      </p:sp>
    </p:spTree>
    <p:extLst>
      <p:ext uri="{BB962C8B-B14F-4D97-AF65-F5344CB8AC3E}">
        <p14:creationId xmlns:p14="http://schemas.microsoft.com/office/powerpoint/2010/main" val="593568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211D1E"/>
                </a:solidFill>
                <a:latin typeface="Arial" panose="020B0604020202020204" pitchFamily="34" charset="0"/>
                <a:cs typeface="Arial" panose="020B0604020202020204" pitchFamily="34" charset="0"/>
              </a:rPr>
              <a:t>View Figure 1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sz="1200" b="0" i="0" u="sng" strike="noStrike" baseline="0" dirty="0">
                <a:solidFill>
                  <a:srgbClr val="211D1E"/>
                </a:solidFill>
                <a:latin typeface="Arial" panose="020B0604020202020204" pitchFamily="34" charset="0"/>
                <a:cs typeface="Arial" panose="020B0604020202020204" pitchFamily="34" charset="0"/>
              </a:rPr>
              <a:t>https://</a:t>
            </a:r>
            <a:r>
              <a:rPr lang="en-US" sz="1200" b="0" i="0" u="sng" strike="noStrike" baseline="0" dirty="0" err="1">
                <a:solidFill>
                  <a:srgbClr val="211D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211D1E"/>
                </a:solidFill>
                <a:latin typeface="Arial" panose="020B0604020202020204" pitchFamily="34" charset="0"/>
                <a:cs typeface="Arial" panose="020B0604020202020204" pitchFamily="34" charset="0"/>
              </a:rPr>
              <a:t>/briefs/family-planning-and-immunization-integration/</a:t>
            </a:r>
            <a:endParaRPr lang="en-US" sz="1200"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9</a:t>
            </a:fld>
            <a:endParaRPr lang="en-US"/>
          </a:p>
        </p:txBody>
      </p:sp>
    </p:spTree>
    <p:extLst>
      <p:ext uri="{BB962C8B-B14F-4D97-AF65-F5344CB8AC3E}">
        <p14:creationId xmlns:p14="http://schemas.microsoft.com/office/powerpoint/2010/main" val="33511505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979E66-FF2D-4679-8BF1-CF563CFC6F82}"/>
              </a:ext>
            </a:extLst>
          </p:cNvPr>
          <p:cNvSpPr/>
          <p:nvPr userDrawn="1"/>
        </p:nvSpPr>
        <p:spPr>
          <a:xfrm>
            <a:off x="1143000" y="8877300"/>
            <a:ext cx="12513531" cy="1247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674516" y="5186362"/>
            <a:ext cx="9222084" cy="2243138"/>
          </a:xfrm>
          <a:prstGeom prst="rect">
            <a:avLst/>
          </a:prstGeom>
        </p:spPr>
        <p:txBody>
          <a:bodyPr>
            <a:noAutofit/>
          </a:bodyPr>
          <a:lstStyle>
            <a:lvl1pPr>
              <a:defRPr sz="8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674516" y="7586073"/>
            <a:ext cx="9222084" cy="638761"/>
          </a:xfrm>
        </p:spPr>
        <p:txBody>
          <a:bodyPr/>
          <a:lstStyle>
            <a:lvl1pPr marL="0" indent="0" algn="l">
              <a:buNone/>
              <a:defRPr b="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2">
            <a:extLst>
              <a:ext uri="{FF2B5EF4-FFF2-40B4-BE49-F238E27FC236}">
                <a16:creationId xmlns:a16="http://schemas.microsoft.com/office/drawing/2014/main" id="{D7E2C038-2715-4E70-B344-CC0D5CFB03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7086014"/>
            <a:ext cx="3221692" cy="3221692"/>
          </a:xfrm>
          <a:prstGeom prst="rect">
            <a:avLst/>
          </a:prstGeom>
        </p:spPr>
      </p:pic>
      <p:pic>
        <p:nvPicPr>
          <p:cNvPr id="8" name="Picture 7">
            <a:extLst>
              <a:ext uri="{FF2B5EF4-FFF2-40B4-BE49-F238E27FC236}">
                <a16:creationId xmlns:a16="http://schemas.microsoft.com/office/drawing/2014/main" id="{99CC206E-D70E-40C3-9B19-14B828E242B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1151231" y="3155109"/>
            <a:ext cx="7151453" cy="7151453"/>
          </a:xfrm>
          <a:prstGeom prst="rect">
            <a:avLst/>
          </a:prstGeom>
        </p:spPr>
      </p:pic>
      <p:pic>
        <p:nvPicPr>
          <p:cNvPr id="11" name="Picture 8">
            <a:extLst>
              <a:ext uri="{FF2B5EF4-FFF2-40B4-BE49-F238E27FC236}">
                <a16:creationId xmlns:a16="http://schemas.microsoft.com/office/drawing/2014/main" id="{C29AB540-8219-4DD0-AF8A-2C46E7AFDB84}"/>
              </a:ext>
            </a:extLst>
          </p:cNvPr>
          <p:cNvPicPr>
            <a:picLocks noChangeAspect="1"/>
          </p:cNvPicPr>
          <p:nvPr userDrawn="1"/>
        </p:nvPicPr>
        <p:blipFill>
          <a:blip r:embed="rId6"/>
          <a:srcRect/>
          <a:stretch>
            <a:fillRect/>
          </a:stretch>
        </p:blipFill>
        <p:spPr>
          <a:xfrm>
            <a:off x="1674516" y="3921699"/>
            <a:ext cx="4451409" cy="111285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93795"/>
            <a:ext cx="8229600" cy="1897062"/>
          </a:xfrm>
          <a:prstGeom prst="rect">
            <a:avLst/>
          </a:prstGeom>
        </p:spPr>
        <p:txBody>
          <a:bodyPr>
            <a:noAutofit/>
          </a:bodyPr>
          <a:lstStyle>
            <a:lvl1pPr>
              <a:defRPr sz="6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988219" y="2857500"/>
            <a:ext cx="15089981" cy="6096000"/>
          </a:xfrm>
        </p:spPr>
        <p:txBody>
          <a:bodyPr/>
          <a:lstStyle>
            <a:lvl1pPr>
              <a:defRPr sz="4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3924300"/>
            <a:ext cx="7772400" cy="1362075"/>
          </a:xfrm>
          <a:prstGeom prst="rect">
            <a:avLst/>
          </a:prstGeom>
        </p:spPr>
        <p:txBody>
          <a:bodyPr anchor="t">
            <a:noAutofit/>
          </a:bodyPr>
          <a:lstStyle>
            <a:lvl1pPr algn="l">
              <a:defRPr sz="6000" b="1" cap="none">
                <a:latin typeface="Arial" panose="020B0604020202020204" pitchFamily="34" charset="0"/>
                <a:cs typeface="Arial" panose="020B0604020202020204" pitchFamily="34" charset="0"/>
              </a:defRPr>
            </a:lvl1pPr>
          </a:lstStyle>
          <a:p>
            <a:r>
              <a:rPr lang="en-US" dirty="0"/>
              <a:t>High Impact Practice</a:t>
            </a:r>
          </a:p>
        </p:txBody>
      </p:sp>
      <p:sp>
        <p:nvSpPr>
          <p:cNvPr id="3" name="Text Placeholder 2"/>
          <p:cNvSpPr>
            <a:spLocks noGrp="1"/>
          </p:cNvSpPr>
          <p:nvPr>
            <p:ph type="body" idx="1"/>
          </p:nvPr>
        </p:nvSpPr>
        <p:spPr>
          <a:xfrm>
            <a:off x="1066800" y="5448300"/>
            <a:ext cx="7772400" cy="1500187"/>
          </a:xfrm>
        </p:spPr>
        <p:txBody>
          <a:bodyPr anchor="t">
            <a:normAutofit/>
          </a:bodyPr>
          <a:lstStyle>
            <a:lvl1pPr marL="0" indent="0">
              <a:buNone/>
              <a:defRPr sz="32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7" name="Group 6">
            <a:extLst>
              <a:ext uri="{FF2B5EF4-FFF2-40B4-BE49-F238E27FC236}">
                <a16:creationId xmlns:a16="http://schemas.microsoft.com/office/drawing/2014/main" id="{DCA1195B-8837-4813-9F5B-418BDFEE6AF3}"/>
              </a:ext>
            </a:extLst>
          </p:cNvPr>
          <p:cNvGrpSpPr/>
          <p:nvPr userDrawn="1"/>
        </p:nvGrpSpPr>
        <p:grpSpPr>
          <a:xfrm flipH="1">
            <a:off x="10515600" y="0"/>
            <a:ext cx="7772400" cy="10287000"/>
            <a:chOff x="0" y="-14289"/>
            <a:chExt cx="8982646" cy="8997039"/>
          </a:xfrm>
        </p:grpSpPr>
        <p:grpSp>
          <p:nvGrpSpPr>
            <p:cNvPr id="8" name="Group 2">
              <a:extLst>
                <a:ext uri="{FF2B5EF4-FFF2-40B4-BE49-F238E27FC236}">
                  <a16:creationId xmlns:a16="http://schemas.microsoft.com/office/drawing/2014/main" id="{8FC9C960-EE86-4A6C-BB60-6F3BB9E74705}"/>
                </a:ext>
              </a:extLst>
            </p:cNvPr>
            <p:cNvGrpSpPr/>
            <p:nvPr/>
          </p:nvGrpSpPr>
          <p:grpSpPr>
            <a:xfrm rot="5400000">
              <a:off x="-7196" y="-7091"/>
              <a:ext cx="8997039" cy="8982644"/>
              <a:chOff x="0" y="0"/>
              <a:chExt cx="6350000" cy="6339840"/>
            </a:xfrm>
          </p:grpSpPr>
          <p:sp>
            <p:nvSpPr>
              <p:cNvPr id="10" name="Freeform 3">
                <a:extLst>
                  <a:ext uri="{FF2B5EF4-FFF2-40B4-BE49-F238E27FC236}">
                    <a16:creationId xmlns:a16="http://schemas.microsoft.com/office/drawing/2014/main" id="{4D1C6CCF-0591-4F13-826B-F3708D1E0250}"/>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4A8E"/>
              </a:solidFill>
            </p:spPr>
          </p:sp>
        </p:grpSp>
        <p:sp>
          <p:nvSpPr>
            <p:cNvPr id="9" name="Right Triangle 8">
              <a:extLst>
                <a:ext uri="{FF2B5EF4-FFF2-40B4-BE49-F238E27FC236}">
                  <a16:creationId xmlns:a16="http://schemas.microsoft.com/office/drawing/2014/main" id="{08EA33CA-4C7B-4900-B75A-8594411EF803}"/>
                </a:ext>
              </a:extLst>
            </p:cNvPr>
            <p:cNvSpPr/>
            <p:nvPr/>
          </p:nvSpPr>
          <p:spPr>
            <a:xfrm>
              <a:off x="0" y="-1"/>
              <a:ext cx="4343400" cy="4483725"/>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Rectangle 4">
            <a:extLst>
              <a:ext uri="{FF2B5EF4-FFF2-40B4-BE49-F238E27FC236}">
                <a16:creationId xmlns:a16="http://schemas.microsoft.com/office/drawing/2014/main" id="{E9F3A335-C1F7-4ADC-AC21-FF0F5AD0BECD}"/>
              </a:ext>
            </a:extLst>
          </p:cNvPr>
          <p:cNvSpPr/>
          <p:nvPr userDrawn="1"/>
        </p:nvSpPr>
        <p:spPr>
          <a:xfrm>
            <a:off x="0" y="6515100"/>
            <a:ext cx="18288000" cy="3771900"/>
          </a:xfrm>
          <a:prstGeom prst="rect">
            <a:avLst/>
          </a:pr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6" name="Graphic 5" descr="World outline">
            <a:extLst>
              <a:ext uri="{FF2B5EF4-FFF2-40B4-BE49-F238E27FC236}">
                <a16:creationId xmlns:a16="http://schemas.microsoft.com/office/drawing/2014/main" id="{10D2A0DC-B6F6-468D-B5E8-0AB81C7B5E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84373" y="7834205"/>
            <a:ext cx="1133690" cy="1133690"/>
          </a:xfrm>
          <a:prstGeom prst="rect">
            <a:avLst/>
          </a:prstGeom>
        </p:spPr>
      </p:pic>
      <p:pic>
        <p:nvPicPr>
          <p:cNvPr id="7" name="Picture 22">
            <a:extLst>
              <a:ext uri="{FF2B5EF4-FFF2-40B4-BE49-F238E27FC236}">
                <a16:creationId xmlns:a16="http://schemas.microsoft.com/office/drawing/2014/main" id="{FDB5DEAF-34D2-4ABE-A0AF-E54C2554ABC1}"/>
              </a:ext>
            </a:extLst>
          </p:cNvPr>
          <p:cNvPicPr>
            <a:picLocks noChangeAspect="1"/>
          </p:cNvPicPr>
          <p:nvPr userDrawn="1"/>
        </p:nvPicPr>
        <p:blipFill>
          <a:blip r:embed="rId4"/>
          <a:srcRect/>
          <a:stretch>
            <a:fillRect/>
          </a:stretch>
        </p:blipFill>
        <p:spPr>
          <a:xfrm>
            <a:off x="2707225" y="1918596"/>
            <a:ext cx="12873550" cy="321838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00200" y="2462282"/>
            <a:ext cx="14478000" cy="6378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3656531" y="9523719"/>
            <a:ext cx="2133600" cy="365125"/>
          </a:xfrm>
          <a:prstGeom prst="rect">
            <a:avLst/>
          </a:prstGeom>
        </p:spPr>
        <p:txBody>
          <a:bodyPr vert="horz" lIns="91440" tIns="45720" rIns="91440" bIns="45720" rtlCol="0" anchor="ctr"/>
          <a:lstStyle>
            <a:lvl1pPr algn="r">
              <a:defRPr sz="1800" b="1">
                <a:solidFill>
                  <a:schemeClr val="tx1"/>
                </a:solidFill>
                <a:latin typeface="Arial" panose="020B0604020202020204" pitchFamily="34" charset="0"/>
                <a:cs typeface="Arial" panose="020B0604020202020204" pitchFamily="34" charset="0"/>
              </a:defRPr>
            </a:lvl1pPr>
          </a:lstStyle>
          <a:p>
            <a:fld id="{B6F15528-21DE-4FAA-801E-634DDDAF4B2B}" type="slidenum">
              <a:rPr lang="en-US" smtClean="0"/>
              <a:pPr/>
              <a:t>‹#›</a:t>
            </a:fld>
            <a:endParaRPr lang="en-US"/>
          </a:p>
        </p:txBody>
      </p:sp>
      <p:grpSp>
        <p:nvGrpSpPr>
          <p:cNvPr id="7" name="Group 6">
            <a:extLst>
              <a:ext uri="{FF2B5EF4-FFF2-40B4-BE49-F238E27FC236}">
                <a16:creationId xmlns:a16="http://schemas.microsoft.com/office/drawing/2014/main" id="{65382462-46B5-4FCD-8EC9-B7CE0CCC4630}"/>
              </a:ext>
            </a:extLst>
          </p:cNvPr>
          <p:cNvGrpSpPr/>
          <p:nvPr userDrawn="1"/>
        </p:nvGrpSpPr>
        <p:grpSpPr>
          <a:xfrm>
            <a:off x="1752600" y="9182100"/>
            <a:ext cx="14325600" cy="833948"/>
            <a:chOff x="1752600" y="9182100"/>
            <a:chExt cx="14325600" cy="833948"/>
          </a:xfrm>
        </p:grpSpPr>
        <p:pic>
          <p:nvPicPr>
            <p:cNvPr id="8" name="Picture 22">
              <a:extLst>
                <a:ext uri="{FF2B5EF4-FFF2-40B4-BE49-F238E27FC236}">
                  <a16:creationId xmlns:a16="http://schemas.microsoft.com/office/drawing/2014/main" id="{82B691AC-2429-4D45-98C9-7A5CBAE4EA8B}"/>
                </a:ext>
              </a:extLst>
            </p:cNvPr>
            <p:cNvPicPr>
              <a:picLocks noChangeAspect="1"/>
            </p:cNvPicPr>
            <p:nvPr/>
          </p:nvPicPr>
          <p:blipFill>
            <a:blip r:embed="rId6"/>
            <a:srcRect/>
            <a:stretch>
              <a:fillRect/>
            </a:stretch>
          </p:blipFill>
          <p:spPr>
            <a:xfrm>
              <a:off x="2469294" y="9396516"/>
              <a:ext cx="2478129" cy="619532"/>
            </a:xfrm>
            <a:prstGeom prst="rect">
              <a:avLst/>
            </a:prstGeom>
          </p:spPr>
        </p:pic>
        <p:sp>
          <p:nvSpPr>
            <p:cNvPr id="9" name="TextBox 23">
              <a:extLst>
                <a:ext uri="{FF2B5EF4-FFF2-40B4-BE49-F238E27FC236}">
                  <a16:creationId xmlns:a16="http://schemas.microsoft.com/office/drawing/2014/main" id="{D1186D91-41C3-47CA-BEDB-E25EF27CE84E}"/>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Family Planning and Immunization Integration</a:t>
              </a:r>
            </a:p>
          </p:txBody>
        </p:sp>
        <p:cxnSp>
          <p:nvCxnSpPr>
            <p:cNvPr id="11" name="Straight Connector 10">
              <a:extLst>
                <a:ext uri="{FF2B5EF4-FFF2-40B4-BE49-F238E27FC236}">
                  <a16:creationId xmlns:a16="http://schemas.microsoft.com/office/drawing/2014/main" id="{F779CBD7-3566-4868-8C32-0DE881CB7DE7}"/>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itle Placeholder 1">
            <a:extLst>
              <a:ext uri="{FF2B5EF4-FFF2-40B4-BE49-F238E27FC236}">
                <a16:creationId xmlns:a16="http://schemas.microsoft.com/office/drawing/2014/main" id="{B2C1F27B-CD79-4EDB-865E-9547EDA30F4A}"/>
              </a:ext>
            </a:extLst>
          </p:cNvPr>
          <p:cNvSpPr>
            <a:spLocks noGrp="1"/>
          </p:cNvSpPr>
          <p:nvPr>
            <p:ph type="title"/>
          </p:nvPr>
        </p:nvSpPr>
        <p:spPr>
          <a:xfrm>
            <a:off x="909637" y="564684"/>
            <a:ext cx="7548563" cy="1683183"/>
          </a:xfrm>
          <a:prstGeom prst="rect">
            <a:avLst/>
          </a:prstGeom>
        </p:spPr>
        <p:txBody>
          <a:bodyPr vert="horz" lIns="91440" tIns="45720" rIns="91440" bIns="45720" rtlCol="0" anchor="ctr">
            <a:norm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hf hdr="0" ftr="0" dt="0"/>
  <p:txStyles>
    <p:titleStyle>
      <a:lvl1pPr algn="l" defTabSz="914400" rtl="0" eaLnBrk="1" latinLnBrk="0" hangingPunct="1">
        <a:spcBef>
          <a:spcPct val="0"/>
        </a:spcBef>
        <a:buNone/>
        <a:defRPr sz="60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4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5.xml.rels><?xml version="1.0" encoding="UTF-8" standalone="yes"?>
<Relationships xmlns="http://schemas.openxmlformats.org/package/2006/relationships"><Relationship Id="rId3" Type="http://schemas.openxmlformats.org/officeDocument/2006/relationships/hyperlink" Target="https://www.fphighimpactpractices.org/briefs/family-planning-and-immunization-integration/"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microsoft.com/office/2018/10/relationships/comments" Target="../comments/modernComment_152_2A731266.xml"/><Relationship Id="rId4" Type="http://schemas.openxmlformats.org/officeDocument/2006/relationships/image" Target="../media/image21.sv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toolkits.knowledgesuccess.org/toolkits/family-planning-immunization-integration" TargetMode="External"/><Relationship Id="rId7"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hyperlink" Target="https://toolkits.knowledgesuccess.org/sites/default/files/FP%20Immunization%20Monitoring%20and%20Evaluation%20Briefer_0.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fphighimpactpractices.org/"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826C51A-CF69-EF4B-BE0B-45735D26C1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0839" y="-7649"/>
            <a:ext cx="11337161" cy="7525041"/>
          </a:xfrm>
          <a:prstGeom prst="rect">
            <a:avLst/>
          </a:prstGeom>
        </p:spPr>
      </p:pic>
      <p:grpSp>
        <p:nvGrpSpPr>
          <p:cNvPr id="4" name="Group 4"/>
          <p:cNvGrpSpPr/>
          <p:nvPr/>
        </p:nvGrpSpPr>
        <p:grpSpPr>
          <a:xfrm rot="18705092">
            <a:off x="7666531" y="-312935"/>
            <a:ext cx="4053517" cy="10924783"/>
            <a:chOff x="0" y="0"/>
            <a:chExt cx="35276568" cy="15213202"/>
          </a:xfrm>
        </p:grpSpPr>
        <p:sp>
          <p:nvSpPr>
            <p:cNvPr id="5" name="Freeform 5"/>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latin typeface="Arial" panose="020B0604020202020204" pitchFamily="34" charset="0"/>
                <a:cs typeface="Arial" panose="020B0604020202020204" pitchFamily="34" charset="0"/>
              </a:endParaRPr>
            </a:p>
          </p:txBody>
        </p:sp>
      </p:grpSp>
      <p:grpSp>
        <p:nvGrpSpPr>
          <p:cNvPr id="10" name="Group 4">
            <a:extLst>
              <a:ext uri="{FF2B5EF4-FFF2-40B4-BE49-F238E27FC236}">
                <a16:creationId xmlns:a16="http://schemas.microsoft.com/office/drawing/2014/main" id="{96467B4C-B9C5-4DAF-A4C8-53FF49F9AD2B}"/>
              </a:ext>
            </a:extLst>
          </p:cNvPr>
          <p:cNvGrpSpPr/>
          <p:nvPr/>
        </p:nvGrpSpPr>
        <p:grpSpPr>
          <a:xfrm rot="18705092">
            <a:off x="3400015" y="220381"/>
            <a:ext cx="4448895" cy="10047622"/>
            <a:chOff x="0" y="0"/>
            <a:chExt cx="35276568" cy="15213202"/>
          </a:xfrm>
        </p:grpSpPr>
        <p:sp>
          <p:nvSpPr>
            <p:cNvPr id="11" name="Freeform 5">
              <a:extLst>
                <a:ext uri="{FF2B5EF4-FFF2-40B4-BE49-F238E27FC236}">
                  <a16:creationId xmlns:a16="http://schemas.microsoft.com/office/drawing/2014/main" id="{063AF8E7-6655-4ADF-8534-D3317F24A569}"/>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latin typeface="Arial" panose="020B0604020202020204" pitchFamily="34" charset="0"/>
                <a:cs typeface="Arial" panose="020B0604020202020204" pitchFamily="34" charset="0"/>
              </a:endParaRPr>
            </a:p>
          </p:txBody>
        </p:sp>
      </p:grpSp>
      <p:sp>
        <p:nvSpPr>
          <p:cNvPr id="6" name="TextBox 6"/>
          <p:cNvSpPr txBox="1"/>
          <p:nvPr/>
        </p:nvSpPr>
        <p:spPr>
          <a:xfrm>
            <a:off x="1610846" y="5097507"/>
            <a:ext cx="12105154" cy="2436564"/>
          </a:xfrm>
          <a:prstGeom prst="rect">
            <a:avLst/>
          </a:prstGeom>
        </p:spPr>
        <p:txBody>
          <a:bodyPr wrap="square" lIns="0" tIns="0" rIns="0" bIns="0" rtlCol="0" anchor="t">
            <a:spAutoFit/>
          </a:bodyPr>
          <a:lstStyle/>
          <a:p>
            <a:pPr>
              <a:lnSpc>
                <a:spcPts val="9500"/>
              </a:lnSpc>
            </a:pPr>
            <a:r>
              <a:rPr lang="en-US" sz="8000" b="1" spc="-95" dirty="0">
                <a:solidFill>
                  <a:srgbClr val="000000"/>
                </a:solidFill>
                <a:latin typeface="Arial" panose="020B0604020202020204" pitchFamily="34" charset="0"/>
                <a:cs typeface="Arial" panose="020B0604020202020204" pitchFamily="34" charset="0"/>
              </a:rPr>
              <a:t>Family Planning and Immunization Integration</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1136547" y="3135547"/>
            <a:ext cx="7151453" cy="7151453"/>
          </a:xfrm>
          <a:prstGeom prst="rect">
            <a:avLst/>
          </a:prstGeom>
        </p:spPr>
      </p:pic>
      <p:grpSp>
        <p:nvGrpSpPr>
          <p:cNvPr id="12" name="Group 4">
            <a:extLst>
              <a:ext uri="{FF2B5EF4-FFF2-40B4-BE49-F238E27FC236}">
                <a16:creationId xmlns:a16="http://schemas.microsoft.com/office/drawing/2014/main" id="{B2439C9D-2F81-4A5F-B670-1E5FDEF71EFD}"/>
              </a:ext>
            </a:extLst>
          </p:cNvPr>
          <p:cNvGrpSpPr/>
          <p:nvPr/>
        </p:nvGrpSpPr>
        <p:grpSpPr>
          <a:xfrm rot="16200000">
            <a:off x="2787890" y="-117080"/>
            <a:ext cx="4053517" cy="4272380"/>
            <a:chOff x="0" y="0"/>
            <a:chExt cx="35276568" cy="15213202"/>
          </a:xfrm>
        </p:grpSpPr>
        <p:sp>
          <p:nvSpPr>
            <p:cNvPr id="13" name="Freeform 5">
              <a:extLst>
                <a:ext uri="{FF2B5EF4-FFF2-40B4-BE49-F238E27FC236}">
                  <a16:creationId xmlns:a16="http://schemas.microsoft.com/office/drawing/2014/main" id="{6FBCF90D-30F6-4168-BD28-4AF7EC8DCBE0}"/>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latin typeface="Arial" panose="020B0604020202020204" pitchFamily="34" charset="0"/>
                <a:cs typeface="Arial" panose="020B0604020202020204" pitchFamily="34" charset="0"/>
              </a:endParaRPr>
            </a:p>
          </p:txBody>
        </p:sp>
      </p:grpSp>
      <p:pic>
        <p:nvPicPr>
          <p:cNvPr id="8" name="Picture 8"/>
          <p:cNvPicPr>
            <a:picLocks noChangeAspect="1"/>
          </p:cNvPicPr>
          <p:nvPr/>
        </p:nvPicPr>
        <p:blipFill>
          <a:blip r:embed="rId6"/>
          <a:srcRect/>
          <a:stretch>
            <a:fillRect/>
          </a:stretch>
        </p:blipFill>
        <p:spPr>
          <a:xfrm>
            <a:off x="1674516" y="3921699"/>
            <a:ext cx="4451409" cy="1112852"/>
          </a:xfrm>
          <a:prstGeom prst="rect">
            <a:avLst/>
          </a:prstGeom>
        </p:spPr>
      </p:pic>
      <p:sp>
        <p:nvSpPr>
          <p:cNvPr id="9" name="TextBox 9"/>
          <p:cNvSpPr txBox="1"/>
          <p:nvPr/>
        </p:nvSpPr>
        <p:spPr>
          <a:xfrm>
            <a:off x="1610846" y="7597027"/>
            <a:ext cx="11495554" cy="526234"/>
          </a:xfrm>
          <a:prstGeom prst="rect">
            <a:avLst/>
          </a:prstGeom>
        </p:spPr>
        <p:txBody>
          <a:bodyPr wrap="square" lIns="0" tIns="0" rIns="0" bIns="0" rtlCol="0" anchor="t">
            <a:spAutoFit/>
          </a:bodyPr>
          <a:lstStyle/>
          <a:p>
            <a:pPr lvl="0">
              <a:lnSpc>
                <a:spcPts val="4480"/>
              </a:lnSpc>
              <a:spcBef>
                <a:spcPct val="0"/>
              </a:spcBef>
            </a:pPr>
            <a:r>
              <a:rPr lang="en-US" sz="3200" spc="64" dirty="0">
                <a:solidFill>
                  <a:srgbClr val="000000"/>
                </a:solidFill>
                <a:latin typeface="Arial" panose="020B0604020202020204" pitchFamily="34" charset="0"/>
                <a:cs typeface="Arial" panose="020B0604020202020204" pitchFamily="34" charset="0"/>
              </a:rPr>
              <a:t>Reaching postpartum women with family planning services.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D6A0D41-67F8-455F-8C24-2FDA73630EA1}"/>
              </a:ext>
            </a:extLst>
          </p:cNvPr>
          <p:cNvSpPr/>
          <p:nvPr/>
        </p:nvSpPr>
        <p:spPr>
          <a:xfrm flipV="1">
            <a:off x="-11461" y="-2"/>
            <a:ext cx="18257632" cy="3285459"/>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5240000" cy="5539978"/>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The broad reach and high use of immunization services reflects an </a:t>
            </a:r>
            <a:r>
              <a:rPr lang="en-US" sz="4000" b="1" dirty="0">
                <a:solidFill>
                  <a:srgbClr val="054A8E"/>
                </a:solidFill>
                <a:latin typeface="Arial" panose="020B0604020202020204" pitchFamily="34" charset="0"/>
                <a:cs typeface="Arial" panose="020B0604020202020204" pitchFamily="34" charset="0"/>
              </a:rPr>
              <a:t>ideal opportunity to reach large numbers of postpartum women with family planning</a:t>
            </a:r>
            <a:r>
              <a:rPr lang="en-US" sz="4000" dirty="0">
                <a:solidFill>
                  <a:srgbClr val="000000"/>
                </a:solidFill>
                <a:latin typeface="Arial" panose="020B0604020202020204" pitchFamily="34" charset="0"/>
                <a:cs typeface="Arial" panose="020B0604020202020204" pitchFamily="34" charset="0"/>
              </a:rPr>
              <a:t>.</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Child immunization services involve </a:t>
            </a:r>
            <a:r>
              <a:rPr lang="en-US" sz="4000" b="1" dirty="0">
                <a:solidFill>
                  <a:srgbClr val="054A8E"/>
                </a:solidFill>
                <a:latin typeface="Arial" panose="020B0604020202020204" pitchFamily="34" charset="0"/>
                <a:cs typeface="Arial" panose="020B0604020202020204" pitchFamily="34" charset="0"/>
              </a:rPr>
              <a:t>multiple timely contacts with mothers</a:t>
            </a:r>
            <a:r>
              <a:rPr lang="en-US" sz="4000" dirty="0">
                <a:solidFill>
                  <a:srgbClr val="000000"/>
                </a:solidFill>
                <a:latin typeface="Arial" panose="020B0604020202020204" pitchFamily="34" charset="0"/>
                <a:cs typeface="Arial" panose="020B0604020202020204" pitchFamily="34" charset="0"/>
              </a:rPr>
              <a:t> during the first year postpartum. </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Evidence suggests that an integrated model is </a:t>
            </a:r>
            <a:r>
              <a:rPr lang="en-US" sz="4000" b="1" dirty="0">
                <a:solidFill>
                  <a:srgbClr val="054A8E"/>
                </a:solidFill>
                <a:latin typeface="Arial" panose="020B0604020202020204" pitchFamily="34" charset="0"/>
                <a:cs typeface="Arial" panose="020B0604020202020204" pitchFamily="34" charset="0"/>
              </a:rPr>
              <a:t>largely acceptable to clients and service providers</a:t>
            </a:r>
            <a:r>
              <a:rPr lang="en-US" sz="4000" dirty="0">
                <a:solidFill>
                  <a:srgbClr val="000000"/>
                </a:solidFill>
                <a:latin typeface="Arial" panose="020B0604020202020204" pitchFamily="34" charset="0"/>
                <a:cs typeface="Arial" panose="020B0604020202020204" pitchFamily="34" charset="0"/>
              </a:rPr>
              <a:t> without having a negative impact on immunization uptake.</a:t>
            </a:r>
          </a:p>
        </p:txBody>
      </p:sp>
      <p:sp>
        <p:nvSpPr>
          <p:cNvPr id="10" name="TextBox 10"/>
          <p:cNvSpPr txBox="1"/>
          <p:nvPr/>
        </p:nvSpPr>
        <p:spPr>
          <a:xfrm>
            <a:off x="838201" y="688118"/>
            <a:ext cx="7543799"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Why is this practice important?</a:t>
            </a:r>
          </a:p>
        </p:txBody>
      </p:sp>
      <p:sp>
        <p:nvSpPr>
          <p:cNvPr id="2" name="Slide Number Placeholder 1">
            <a:extLst>
              <a:ext uri="{FF2B5EF4-FFF2-40B4-BE49-F238E27FC236}">
                <a16:creationId xmlns:a16="http://schemas.microsoft.com/office/drawing/2014/main" id="{B545B328-E165-4D1C-9473-5C4195501A34}"/>
              </a:ext>
            </a:extLst>
          </p:cNvPr>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697901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3C942365-22E8-436F-B4AE-D0E2A2F69673}"/>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69" name="TextBox 10">
            <a:extLst>
              <a:ext uri="{FF2B5EF4-FFF2-40B4-BE49-F238E27FC236}">
                <a16:creationId xmlns:a16="http://schemas.microsoft.com/office/drawing/2014/main" id="{485C1431-6EF1-4EA0-89F1-C60656C74D46}"/>
              </a:ext>
            </a:extLst>
          </p:cNvPr>
          <p:cNvSpPr txBox="1"/>
          <p:nvPr/>
        </p:nvSpPr>
        <p:spPr>
          <a:xfrm>
            <a:off x="773198" y="688118"/>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What is the impact?</a:t>
            </a:r>
          </a:p>
        </p:txBody>
      </p:sp>
      <p:sp>
        <p:nvSpPr>
          <p:cNvPr id="2" name="Slide Number Placeholder 1">
            <a:extLst>
              <a:ext uri="{FF2B5EF4-FFF2-40B4-BE49-F238E27FC236}">
                <a16:creationId xmlns:a16="http://schemas.microsoft.com/office/drawing/2014/main" id="{70EAA17F-1957-4565-83CA-DA480E16CD50}"/>
              </a:ext>
            </a:extLst>
          </p:cNvPr>
          <p:cNvSpPr>
            <a:spLocks noGrp="1"/>
          </p:cNvSpPr>
          <p:nvPr>
            <p:ph type="sldNum" sz="quarter" idx="12"/>
          </p:nvPr>
        </p:nvSpPr>
        <p:spPr/>
        <p:txBody>
          <a:bodyPr/>
          <a:lstStyle/>
          <a:p>
            <a:fld id="{B6F15528-21DE-4FAA-801E-634DDDAF4B2B}" type="slidenum">
              <a:rPr lang="en-US" smtClean="0"/>
              <a:pPr/>
              <a:t>11</a:t>
            </a:fld>
            <a:endParaRPr lang="en-US"/>
          </a:p>
        </p:txBody>
      </p:sp>
      <p:sp>
        <p:nvSpPr>
          <p:cNvPr id="9" name="TextBox 8">
            <a:extLst>
              <a:ext uri="{FF2B5EF4-FFF2-40B4-BE49-F238E27FC236}">
                <a16:creationId xmlns:a16="http://schemas.microsoft.com/office/drawing/2014/main" id="{DF933640-14A6-43A2-8825-4C132BDD58F9}"/>
              </a:ext>
            </a:extLst>
          </p:cNvPr>
          <p:cNvSpPr txBox="1"/>
          <p:nvPr/>
        </p:nvSpPr>
        <p:spPr>
          <a:xfrm>
            <a:off x="2362200" y="3543300"/>
            <a:ext cx="14489455" cy="4616648"/>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There are three service delivery models that have proven successful in integrated family planning with routine immunization services: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Combined service provision</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Combined service provision plus referral</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Single service provision plus referral</a:t>
            </a:r>
          </a:p>
        </p:txBody>
      </p:sp>
    </p:spTree>
    <p:extLst>
      <p:ext uri="{BB962C8B-B14F-4D97-AF65-F5344CB8AC3E}">
        <p14:creationId xmlns:p14="http://schemas.microsoft.com/office/powerpoint/2010/main" val="2643993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9DFE6C-F2DB-2E4E-A71F-E36A280CF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171700"/>
            <a:ext cx="11717864" cy="6591299"/>
          </a:xfrm>
          <a:prstGeom prst="rect">
            <a:avLst/>
          </a:prstGeom>
        </p:spPr>
      </p:pic>
      <p:sp>
        <p:nvSpPr>
          <p:cNvPr id="13" name="Isosceles Triangle 31">
            <a:extLst>
              <a:ext uri="{FF2B5EF4-FFF2-40B4-BE49-F238E27FC236}">
                <a16:creationId xmlns:a16="http://schemas.microsoft.com/office/drawing/2014/main" id="{3C942365-22E8-436F-B4AE-D0E2A2F69673}"/>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69" name="TextBox 10">
            <a:extLst>
              <a:ext uri="{FF2B5EF4-FFF2-40B4-BE49-F238E27FC236}">
                <a16:creationId xmlns:a16="http://schemas.microsoft.com/office/drawing/2014/main" id="{485C1431-6EF1-4EA0-89F1-C60656C74D46}"/>
              </a:ext>
            </a:extLst>
          </p:cNvPr>
          <p:cNvSpPr txBox="1"/>
          <p:nvPr/>
        </p:nvSpPr>
        <p:spPr>
          <a:xfrm>
            <a:off x="457200" y="190500"/>
            <a:ext cx="12725399" cy="2379819"/>
          </a:xfrm>
          <a:prstGeom prst="rect">
            <a:avLst/>
          </a:prstGeom>
        </p:spPr>
        <p:txBody>
          <a:bodyPr wrap="square" lIns="0" tIns="0" rIns="0" bIns="0" rtlCol="0" anchor="t">
            <a:spAutoFit/>
          </a:bodyPr>
          <a:lstStyle/>
          <a:p>
            <a:pPr>
              <a:lnSpc>
                <a:spcPts val="6500"/>
              </a:lnSpc>
            </a:pPr>
            <a:r>
              <a:rPr lang="en-US" sz="3000" b="1" dirty="0">
                <a:solidFill>
                  <a:schemeClr val="bg1"/>
                </a:solidFill>
                <a:latin typeface="Arial" panose="020B0604020202020204" pitchFamily="34" charset="0"/>
                <a:cs typeface="Arial" panose="020B0604020202020204" pitchFamily="34" charset="0"/>
              </a:rPr>
              <a:t>Opportunities to integrate family planning at various immunization contacts from preconception through the</a:t>
            </a:r>
          </a:p>
          <a:p>
            <a:pPr>
              <a:lnSpc>
                <a:spcPts val="6500"/>
              </a:lnSpc>
            </a:pPr>
            <a:r>
              <a:rPr lang="en-US" sz="3000" b="1" dirty="0">
                <a:solidFill>
                  <a:schemeClr val="bg1"/>
                </a:solidFill>
                <a:latin typeface="Arial" panose="020B0604020202020204" pitchFamily="34" charset="0"/>
                <a:cs typeface="Arial" panose="020B0604020202020204" pitchFamily="34" charset="0"/>
              </a:rPr>
              <a:t> first year of life</a:t>
            </a:r>
          </a:p>
        </p:txBody>
      </p:sp>
      <p:sp>
        <p:nvSpPr>
          <p:cNvPr id="2" name="Slide Number Placeholder 1">
            <a:extLst>
              <a:ext uri="{FF2B5EF4-FFF2-40B4-BE49-F238E27FC236}">
                <a16:creationId xmlns:a16="http://schemas.microsoft.com/office/drawing/2014/main" id="{70EAA17F-1957-4565-83CA-DA480E16CD50}"/>
              </a:ext>
            </a:extLst>
          </p:cNvPr>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3236272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3C942365-22E8-436F-B4AE-D0E2A2F69673}"/>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69" name="TextBox 10">
            <a:extLst>
              <a:ext uri="{FF2B5EF4-FFF2-40B4-BE49-F238E27FC236}">
                <a16:creationId xmlns:a16="http://schemas.microsoft.com/office/drawing/2014/main" id="{485C1431-6EF1-4EA0-89F1-C60656C74D46}"/>
              </a:ext>
            </a:extLst>
          </p:cNvPr>
          <p:cNvSpPr txBox="1"/>
          <p:nvPr/>
        </p:nvSpPr>
        <p:spPr>
          <a:xfrm>
            <a:off x="773198" y="688118"/>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What is the impact?</a:t>
            </a:r>
          </a:p>
        </p:txBody>
      </p:sp>
      <p:sp>
        <p:nvSpPr>
          <p:cNvPr id="2" name="Slide Number Placeholder 1">
            <a:extLst>
              <a:ext uri="{FF2B5EF4-FFF2-40B4-BE49-F238E27FC236}">
                <a16:creationId xmlns:a16="http://schemas.microsoft.com/office/drawing/2014/main" id="{70EAA17F-1957-4565-83CA-DA480E16CD50}"/>
              </a:ext>
            </a:extLst>
          </p:cNvPr>
          <p:cNvSpPr>
            <a:spLocks noGrp="1"/>
          </p:cNvSpPr>
          <p:nvPr>
            <p:ph type="sldNum" sz="quarter" idx="12"/>
          </p:nvPr>
        </p:nvSpPr>
        <p:spPr/>
        <p:txBody>
          <a:bodyPr/>
          <a:lstStyle/>
          <a:p>
            <a:fld id="{B6F15528-21DE-4FAA-801E-634DDDAF4B2B}" type="slidenum">
              <a:rPr lang="en-US" smtClean="0"/>
              <a:pPr/>
              <a:t>13</a:t>
            </a:fld>
            <a:endParaRPr lang="en-US"/>
          </a:p>
        </p:txBody>
      </p:sp>
      <p:sp>
        <p:nvSpPr>
          <p:cNvPr id="9" name="TextBox 8">
            <a:extLst>
              <a:ext uri="{FF2B5EF4-FFF2-40B4-BE49-F238E27FC236}">
                <a16:creationId xmlns:a16="http://schemas.microsoft.com/office/drawing/2014/main" id="{DF933640-14A6-43A2-8825-4C132BDD58F9}"/>
              </a:ext>
            </a:extLst>
          </p:cNvPr>
          <p:cNvSpPr txBox="1"/>
          <p:nvPr/>
        </p:nvSpPr>
        <p:spPr>
          <a:xfrm>
            <a:off x="1274482" y="3141732"/>
            <a:ext cx="15685745" cy="6155531"/>
          </a:xfrm>
          <a:prstGeom prst="rect">
            <a:avLst/>
          </a:prstGeom>
        </p:spPr>
        <p:txBody>
          <a:bodyPr wrap="square" lIns="0" tIns="0" rIns="0" bIns="0" rtlCol="0" anchor="t">
            <a:spAutoFit/>
          </a:bodyPr>
          <a:lstStyle/>
          <a:p>
            <a:pPr>
              <a:spcAft>
                <a:spcPts val="2400"/>
              </a:spcAft>
            </a:pPr>
            <a:r>
              <a:rPr lang="en-US" sz="4000" b="1" dirty="0">
                <a:solidFill>
                  <a:srgbClr val="000000"/>
                </a:solidFill>
                <a:latin typeface="Arial" panose="020B0604020202020204" pitchFamily="34" charset="0"/>
                <a:cs typeface="Arial" panose="020B0604020202020204" pitchFamily="34" charset="0"/>
              </a:rPr>
              <a:t>Rwanda: </a:t>
            </a:r>
            <a:r>
              <a:rPr lang="en-US" sz="4000" dirty="0">
                <a:solidFill>
                  <a:srgbClr val="000000"/>
                </a:solidFill>
                <a:latin typeface="Arial" panose="020B0604020202020204" pitchFamily="34" charset="0"/>
                <a:cs typeface="Arial" panose="020B0604020202020204" pitchFamily="34" charset="0"/>
              </a:rPr>
              <a:t>Intervention included family planning group education to women attending immunization services, a family planning brochure, individual family planning screening by an immunization provider or another provider while the child was being immunized, and referral to co-located family planning services. The program provided home-based family planning counseling to married women. This led to:</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Increase in family planning uptake and modern contraceptive use.</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No negative impact on uptake or utilization of immunization services.</a:t>
            </a:r>
          </a:p>
        </p:txBody>
      </p:sp>
    </p:spTree>
    <p:extLst>
      <p:ext uri="{BB962C8B-B14F-4D97-AF65-F5344CB8AC3E}">
        <p14:creationId xmlns:p14="http://schemas.microsoft.com/office/powerpoint/2010/main" val="3923587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CA6CD1EB-6860-4CB2-A896-FF9F47D0C360}"/>
              </a:ext>
            </a:extLst>
          </p:cNvPr>
          <p:cNvSpPr/>
          <p:nvPr/>
        </p:nvSpPr>
        <p:spPr>
          <a:xfrm flipV="1">
            <a:off x="-11461" y="-2"/>
            <a:ext cx="18257632" cy="3458631"/>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5" name="TextBox 10">
            <a:extLst>
              <a:ext uri="{FF2B5EF4-FFF2-40B4-BE49-F238E27FC236}">
                <a16:creationId xmlns:a16="http://schemas.microsoft.com/office/drawing/2014/main" id="{9FAE8049-0FD7-4208-8044-741B0F2B2B50}"/>
              </a:ext>
            </a:extLst>
          </p:cNvPr>
          <p:cNvSpPr txBox="1"/>
          <p:nvPr/>
        </p:nvSpPr>
        <p:spPr>
          <a:xfrm>
            <a:off x="1034563" y="688118"/>
            <a:ext cx="7576037"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Recommended Indicators</a:t>
            </a:r>
          </a:p>
        </p:txBody>
      </p:sp>
      <p:sp>
        <p:nvSpPr>
          <p:cNvPr id="29" name="TextBox 28">
            <a:extLst>
              <a:ext uri="{FF2B5EF4-FFF2-40B4-BE49-F238E27FC236}">
                <a16:creationId xmlns:a16="http://schemas.microsoft.com/office/drawing/2014/main" id="{E516080E-B78D-44FF-B4B2-ABB1F2E88D31}"/>
              </a:ext>
            </a:extLst>
          </p:cNvPr>
          <p:cNvSpPr txBox="1"/>
          <p:nvPr/>
        </p:nvSpPr>
        <p:spPr>
          <a:xfrm>
            <a:off x="1336862" y="3442538"/>
            <a:ext cx="11159938" cy="4708981"/>
          </a:xfrm>
          <a:prstGeom prst="rect">
            <a:avLst/>
          </a:prstGeom>
          <a:noFill/>
        </p:spPr>
        <p:txBody>
          <a:bodyPr wrap="square">
            <a:spAutoFit/>
          </a:bodyPr>
          <a:lstStyle/>
          <a:p>
            <a:pPr marL="571500" lvl="0" indent="-571500">
              <a:spcBef>
                <a:spcPct val="0"/>
              </a:spcBef>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Number/percent of service delivery points that integrate family planning services during immunization visits disaggregated by health facility or outreach service delivery point.</a:t>
            </a:r>
          </a:p>
          <a:p>
            <a:pPr marL="571500" lvl="0" indent="-571500">
              <a:spcBef>
                <a:spcPct val="0"/>
              </a:spcBef>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Number/percent of women attending routine immunization services who follow through on a family planning referral from a vaccinator.</a:t>
            </a:r>
          </a:p>
        </p:txBody>
      </p:sp>
      <p:pic>
        <p:nvPicPr>
          <p:cNvPr id="12" name="Graphic 11" descr="Alterations &amp; Tailoring outline">
            <a:extLst>
              <a:ext uri="{FF2B5EF4-FFF2-40B4-BE49-F238E27FC236}">
                <a16:creationId xmlns:a16="http://schemas.microsoft.com/office/drawing/2014/main" id="{77FA5253-7CFF-44F7-BE03-18E24A7559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42131" y="3162300"/>
            <a:ext cx="3962400" cy="3962400"/>
          </a:xfrm>
          <a:prstGeom prst="rect">
            <a:avLst/>
          </a:prstGeom>
        </p:spPr>
      </p:pic>
      <p:sp>
        <p:nvSpPr>
          <p:cNvPr id="2" name="Slide Number Placeholder 1">
            <a:extLst>
              <a:ext uri="{FF2B5EF4-FFF2-40B4-BE49-F238E27FC236}">
                <a16:creationId xmlns:a16="http://schemas.microsoft.com/office/drawing/2014/main" id="{F6C144AE-3A26-4165-A233-31713BE83521}"/>
              </a:ext>
            </a:extLst>
          </p:cNvPr>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57318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2545988"/>
            <a:chOff x="-1192946" y="454439"/>
            <a:chExt cx="14009365" cy="3394651"/>
          </a:xfrm>
        </p:grpSpPr>
        <p:sp>
          <p:nvSpPr>
            <p:cNvPr id="5" name="TextBox 5"/>
            <p:cNvSpPr txBox="1"/>
            <p:nvPr/>
          </p:nvSpPr>
          <p:spPr>
            <a:xfrm>
              <a:off x="-1161685" y="2139220"/>
              <a:ext cx="13501365" cy="1709870"/>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Continue to the extra slides or access the </a:t>
              </a:r>
              <a:r>
                <a:rPr lang="en-US" sz="4400" dirty="0">
                  <a:solidFill>
                    <a:srgbClr val="054A8E"/>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HIP brief</a:t>
              </a:r>
              <a:r>
                <a:rPr lang="en-US" sz="4400" dirty="0">
                  <a:solidFill>
                    <a:srgbClr val="000000"/>
                  </a:solidFill>
                  <a:latin typeface="Arial" panose="020B0604020202020204" pitchFamily="34" charset="0"/>
                  <a:cs typeface="Arial" panose="020B0604020202020204" pitchFamily="34" charset="0"/>
                </a:rPr>
                <a:t> for more information.</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Thank You</a:t>
              </a:r>
            </a:p>
          </p:txBody>
        </p:sp>
      </p:grpSp>
      <p:sp>
        <p:nvSpPr>
          <p:cNvPr id="8" name="Slide Number Placeholder 7">
            <a:extLst>
              <a:ext uri="{FF2B5EF4-FFF2-40B4-BE49-F238E27FC236}">
                <a16:creationId xmlns:a16="http://schemas.microsoft.com/office/drawing/2014/main" id="{448B887B-6D7C-45D1-A3C2-5A3B945E4003}"/>
              </a:ext>
            </a:extLst>
          </p:cNvPr>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945500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3187190"/>
            <a:chOff x="-1192946" y="454439"/>
            <a:chExt cx="14009365" cy="4249586"/>
          </a:xfrm>
        </p:grpSpPr>
        <p:sp>
          <p:nvSpPr>
            <p:cNvPr id="5" name="TextBox 5"/>
            <p:cNvSpPr txBox="1"/>
            <p:nvPr/>
          </p:nvSpPr>
          <p:spPr>
            <a:xfrm>
              <a:off x="-1161686" y="2139220"/>
              <a:ext cx="13501365" cy="2564805"/>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Implementation Tips</a:t>
              </a:r>
            </a:p>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Priority Research Questions</a:t>
              </a:r>
            </a:p>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Tools &amp; Resources</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Extra Slides</a:t>
              </a:r>
            </a:p>
          </p:txBody>
        </p:sp>
      </p:grpSp>
      <p:sp>
        <p:nvSpPr>
          <p:cNvPr id="8" name="Slide Number Placeholder 7">
            <a:extLst>
              <a:ext uri="{FF2B5EF4-FFF2-40B4-BE49-F238E27FC236}">
                <a16:creationId xmlns:a16="http://schemas.microsoft.com/office/drawing/2014/main" id="{E201FA81-9235-4F9D-817C-DDD3F1330C37}"/>
              </a:ext>
            </a:extLst>
          </p:cNvPr>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3086545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600200" y="3468615"/>
            <a:ext cx="15697200" cy="4616648"/>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Program Design</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Conductive formative research prior to designing the integrated approach.</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Design integrated services with systems in mind.</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Design integrated services to avoid negatively affecting immunization.</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3804271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600200" y="3468615"/>
            <a:ext cx="15697200" cy="2769989"/>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Program Design (cont.)</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Consider additional integration of family planning and immunization services with other health services to holistically address client needs.</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712184422"/>
      </p:ext>
    </p:extLst>
  </p:cSld>
  <p:clrMapOvr>
    <a:masterClrMapping/>
  </p:clrMapOvr>
  <p:extLst>
    <p:ext uri="{6950BFC3-D8DA-4A85-94F7-54DA5524770B}">
      <p188:commentRel xmlns="" xmlns:p188="http://schemas.microsoft.com/office/powerpoint/2018/8/main" r:id="rId5"/>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611655" y="3497793"/>
            <a:ext cx="15011400" cy="5232202"/>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Program Implementation</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Do not integrate family planning services into mass vaccination campaigns.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Keep family planning messages simple and reinforce provider communication skills via training, job aids, and on-site mentoring for vaccinators.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Consider systematic screening.</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2567502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Isosceles Triangle 31">
            <a:extLst>
              <a:ext uri="{FF2B5EF4-FFF2-40B4-BE49-F238E27FC236}">
                <a16:creationId xmlns:a16="http://schemas.microsoft.com/office/drawing/2014/main" id="{0A1DDB12-6E6F-4F98-A3FA-8B31D4E04569}"/>
              </a:ext>
            </a:extLst>
          </p:cNvPr>
          <p:cNvSpPr/>
          <p:nvPr/>
        </p:nvSpPr>
        <p:spPr>
          <a:xfrm flipV="1">
            <a:off x="-11461" y="-2"/>
            <a:ext cx="18257632" cy="3139654"/>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rial" panose="020B0604020202020204" pitchFamily="34" charset="0"/>
                <a:cs typeface="Arial" panose="020B0604020202020204" pitchFamily="34" charset="0"/>
              </a:rPr>
              <a:t>PART </a:t>
            </a:r>
          </a:p>
        </p:txBody>
      </p:sp>
      <p:sp>
        <p:nvSpPr>
          <p:cNvPr id="10" name="TextBox 10"/>
          <p:cNvSpPr txBox="1"/>
          <p:nvPr/>
        </p:nvSpPr>
        <p:spPr>
          <a:xfrm>
            <a:off x="685800" y="555089"/>
            <a:ext cx="5198039" cy="974626"/>
          </a:xfrm>
          <a:prstGeom prst="rect">
            <a:avLst/>
          </a:prstGeom>
        </p:spPr>
        <p:txBody>
          <a:bodyPr wrap="square" lIns="0" tIns="0" rIns="0" bIns="0" rtlCol="0" anchor="t">
            <a:spAutoFit/>
          </a:bodyPr>
          <a:lstStyle/>
          <a:p>
            <a:pPr>
              <a:lnSpc>
                <a:spcPts val="7560"/>
              </a:lnSpc>
            </a:pPr>
            <a:r>
              <a:rPr lang="en-US" sz="6600" b="1" dirty="0">
                <a:solidFill>
                  <a:srgbClr val="FFFFFF"/>
                </a:solidFill>
                <a:latin typeface="Arial" panose="020B0604020202020204" pitchFamily="34" charset="0"/>
                <a:cs typeface="Arial" panose="020B0604020202020204" pitchFamily="34" charset="0"/>
              </a:rPr>
              <a:t>Overview</a:t>
            </a:r>
          </a:p>
        </p:txBody>
      </p:sp>
      <p:sp>
        <p:nvSpPr>
          <p:cNvPr id="29" name="TextBox 15">
            <a:extLst>
              <a:ext uri="{FF2B5EF4-FFF2-40B4-BE49-F238E27FC236}">
                <a16:creationId xmlns:a16="http://schemas.microsoft.com/office/drawing/2014/main" id="{E86F894D-BA57-430C-BFA5-E945B3E13FD3}"/>
              </a:ext>
            </a:extLst>
          </p:cNvPr>
          <p:cNvSpPr txBox="1"/>
          <p:nvPr/>
        </p:nvSpPr>
        <p:spPr>
          <a:xfrm>
            <a:off x="10648771" y="4458395"/>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rial" panose="020B0604020202020204" pitchFamily="34" charset="0"/>
                <a:cs typeface="Arial" panose="020B0604020202020204" pitchFamily="34" charset="0"/>
              </a:rPr>
              <a:t>PART </a:t>
            </a:r>
          </a:p>
        </p:txBody>
      </p:sp>
      <p:grpSp>
        <p:nvGrpSpPr>
          <p:cNvPr id="8" name="Group 7">
            <a:extLst>
              <a:ext uri="{FF2B5EF4-FFF2-40B4-BE49-F238E27FC236}">
                <a16:creationId xmlns:a16="http://schemas.microsoft.com/office/drawing/2014/main" id="{85BF55FC-FF4D-4CB2-89A8-182F3F836A63}"/>
              </a:ext>
            </a:extLst>
          </p:cNvPr>
          <p:cNvGrpSpPr/>
          <p:nvPr/>
        </p:nvGrpSpPr>
        <p:grpSpPr>
          <a:xfrm>
            <a:off x="4099560" y="4672333"/>
            <a:ext cx="11978640" cy="2672594"/>
            <a:chOff x="5475050" y="4457914"/>
            <a:chExt cx="10635426" cy="2672594"/>
          </a:xfrm>
        </p:grpSpPr>
        <p:grpSp>
          <p:nvGrpSpPr>
            <p:cNvPr id="38" name="Group 37">
              <a:extLst>
                <a:ext uri="{FF2B5EF4-FFF2-40B4-BE49-F238E27FC236}">
                  <a16:creationId xmlns:a16="http://schemas.microsoft.com/office/drawing/2014/main" id="{95CCC46C-7496-46F8-9891-6E9AEEAF8777}"/>
                </a:ext>
              </a:extLst>
            </p:cNvPr>
            <p:cNvGrpSpPr/>
            <p:nvPr/>
          </p:nvGrpSpPr>
          <p:grpSpPr>
            <a:xfrm>
              <a:off x="5475050" y="4457914"/>
              <a:ext cx="5228424" cy="2672112"/>
              <a:chOff x="9421078" y="5937947"/>
              <a:chExt cx="4774466" cy="2672112"/>
            </a:xfrm>
            <a:solidFill>
              <a:srgbClr val="054A8E"/>
            </a:solidFill>
          </p:grpSpPr>
          <p:sp>
            <p:nvSpPr>
              <p:cNvPr id="58" name="Rectangle 57">
                <a:extLst>
                  <a:ext uri="{FF2B5EF4-FFF2-40B4-BE49-F238E27FC236}">
                    <a16:creationId xmlns:a16="http://schemas.microsoft.com/office/drawing/2014/main" id="{D479DEE7-CB0E-4274-A6D2-6D30BEC30ED2}"/>
                  </a:ext>
                </a:extLst>
              </p:cNvPr>
              <p:cNvSpPr/>
              <p:nvPr/>
            </p:nvSpPr>
            <p:spPr>
              <a:xfrm>
                <a:off x="9421078" y="5937947"/>
                <a:ext cx="4774466" cy="267211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59" name="TextBox 12">
                <a:extLst>
                  <a:ext uri="{FF2B5EF4-FFF2-40B4-BE49-F238E27FC236}">
                    <a16:creationId xmlns:a16="http://schemas.microsoft.com/office/drawing/2014/main" id="{14F74A8A-CE09-4B1E-A882-32749BE5007D}"/>
                  </a:ext>
                </a:extLst>
              </p:cNvPr>
              <p:cNvSpPr txBox="1"/>
              <p:nvPr/>
            </p:nvSpPr>
            <p:spPr>
              <a:xfrm>
                <a:off x="9624849" y="6339452"/>
                <a:ext cx="4133850" cy="934487"/>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2"/>
                </a:pPr>
                <a:r>
                  <a:rPr lang="en-US" sz="2800" b="1" dirty="0">
                    <a:solidFill>
                      <a:schemeClr val="bg1"/>
                    </a:solidFill>
                    <a:latin typeface="Arial" panose="020B0604020202020204" pitchFamily="34" charset="0"/>
                    <a:cs typeface="Arial" panose="020B0604020202020204" pitchFamily="34" charset="0"/>
                  </a:rPr>
                  <a:t>Family Planning and Immunization Integration</a:t>
                </a:r>
              </a:p>
            </p:txBody>
          </p:sp>
        </p:grpSp>
        <p:grpSp>
          <p:nvGrpSpPr>
            <p:cNvPr id="5" name="Group 4">
              <a:extLst>
                <a:ext uri="{FF2B5EF4-FFF2-40B4-BE49-F238E27FC236}">
                  <a16:creationId xmlns:a16="http://schemas.microsoft.com/office/drawing/2014/main" id="{369ABC19-D6BF-4605-8EE0-D8C3E911C808}"/>
                </a:ext>
              </a:extLst>
            </p:cNvPr>
            <p:cNvGrpSpPr/>
            <p:nvPr/>
          </p:nvGrpSpPr>
          <p:grpSpPr>
            <a:xfrm>
              <a:off x="10703474" y="4458395"/>
              <a:ext cx="5407002" cy="2672113"/>
              <a:chOff x="6822162" y="4864175"/>
              <a:chExt cx="5228424" cy="2672113"/>
            </a:xfrm>
          </p:grpSpPr>
          <p:sp>
            <p:nvSpPr>
              <p:cNvPr id="39" name="Rectangle 38">
                <a:extLst>
                  <a:ext uri="{FF2B5EF4-FFF2-40B4-BE49-F238E27FC236}">
                    <a16:creationId xmlns:a16="http://schemas.microsoft.com/office/drawing/2014/main" id="{651FC611-B05C-4E3B-8E6C-F455FE13659F}"/>
                  </a:ext>
                </a:extLst>
              </p:cNvPr>
              <p:cNvSpPr/>
              <p:nvPr/>
            </p:nvSpPr>
            <p:spPr>
              <a:xfrm>
                <a:off x="6822162" y="4864175"/>
                <a:ext cx="5228424" cy="2672113"/>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57" name="TextBox 12">
                <a:extLst>
                  <a:ext uri="{FF2B5EF4-FFF2-40B4-BE49-F238E27FC236}">
                    <a16:creationId xmlns:a16="http://schemas.microsoft.com/office/drawing/2014/main" id="{A6EF187F-2A3E-4B90-8463-A179ABF52824}"/>
                  </a:ext>
                </a:extLst>
              </p:cNvPr>
              <p:cNvSpPr txBox="1"/>
              <p:nvPr/>
            </p:nvSpPr>
            <p:spPr>
              <a:xfrm>
                <a:off x="7197208" y="4976796"/>
                <a:ext cx="4526899" cy="2387705"/>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Background</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Theory of Change</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Why is this practice important?</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What is the Impact?</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Recommended Indicators</a:t>
                </a:r>
              </a:p>
            </p:txBody>
          </p:sp>
        </p:grpSp>
      </p:grpSp>
      <p:grpSp>
        <p:nvGrpSpPr>
          <p:cNvPr id="9" name="Group 8">
            <a:extLst>
              <a:ext uri="{FF2B5EF4-FFF2-40B4-BE49-F238E27FC236}">
                <a16:creationId xmlns:a16="http://schemas.microsoft.com/office/drawing/2014/main" id="{3D6FDF6E-A25A-49FF-AC4A-60E676ACB701}"/>
              </a:ext>
            </a:extLst>
          </p:cNvPr>
          <p:cNvGrpSpPr/>
          <p:nvPr/>
        </p:nvGrpSpPr>
        <p:grpSpPr>
          <a:xfrm>
            <a:off x="4099560" y="7525285"/>
            <a:ext cx="11978640" cy="1429338"/>
            <a:chOff x="5430154" y="7476088"/>
            <a:chExt cx="10698651" cy="1429338"/>
          </a:xfrm>
        </p:grpSpPr>
        <p:grpSp>
          <p:nvGrpSpPr>
            <p:cNvPr id="33" name="Group 32">
              <a:extLst>
                <a:ext uri="{FF2B5EF4-FFF2-40B4-BE49-F238E27FC236}">
                  <a16:creationId xmlns:a16="http://schemas.microsoft.com/office/drawing/2014/main" id="{C2153D94-0171-44FC-BCE6-0E5F39E4D345}"/>
                </a:ext>
              </a:extLst>
            </p:cNvPr>
            <p:cNvGrpSpPr/>
            <p:nvPr/>
          </p:nvGrpSpPr>
          <p:grpSpPr>
            <a:xfrm>
              <a:off x="5430154" y="7476088"/>
              <a:ext cx="5245907" cy="1429337"/>
              <a:chOff x="14020800" y="4321508"/>
              <a:chExt cx="4447322" cy="2418295"/>
            </a:xfrm>
          </p:grpSpPr>
          <p:sp>
            <p:nvSpPr>
              <p:cNvPr id="36" name="Rectangle 35">
                <a:extLst>
                  <a:ext uri="{FF2B5EF4-FFF2-40B4-BE49-F238E27FC236}">
                    <a16:creationId xmlns:a16="http://schemas.microsoft.com/office/drawing/2014/main" id="{55DECA5C-2EE0-47F2-8527-E95F3F6B6CC0}"/>
                  </a:ext>
                </a:extLst>
              </p:cNvPr>
              <p:cNvSpPr/>
              <p:nvPr/>
            </p:nvSpPr>
            <p:spPr>
              <a:xfrm>
                <a:off x="14020800" y="4321508"/>
                <a:ext cx="4447322" cy="241829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37" name="TextBox 12">
                <a:extLst>
                  <a:ext uri="{FF2B5EF4-FFF2-40B4-BE49-F238E27FC236}">
                    <a16:creationId xmlns:a16="http://schemas.microsoft.com/office/drawing/2014/main" id="{15A678BD-C1EA-4ACE-8BC9-DC1782EFC078}"/>
                  </a:ext>
                </a:extLst>
              </p:cNvPr>
              <p:cNvSpPr txBox="1"/>
              <p:nvPr/>
            </p:nvSpPr>
            <p:spPr>
              <a:xfrm>
                <a:off x="14219544" y="4801341"/>
                <a:ext cx="3852139" cy="756682"/>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3"/>
                </a:pPr>
                <a:r>
                  <a:rPr lang="en-US" sz="2800" b="1" dirty="0">
                    <a:solidFill>
                      <a:schemeClr val="bg1"/>
                    </a:solidFill>
                    <a:latin typeface="Arial" panose="020B0604020202020204" pitchFamily="34" charset="0"/>
                    <a:cs typeface="Arial" panose="020B0604020202020204" pitchFamily="34" charset="0"/>
                  </a:rPr>
                  <a:t>Extra Slides</a:t>
                </a:r>
              </a:p>
            </p:txBody>
          </p:sp>
        </p:grpSp>
        <p:grpSp>
          <p:nvGrpSpPr>
            <p:cNvPr id="3" name="Group 2">
              <a:extLst>
                <a:ext uri="{FF2B5EF4-FFF2-40B4-BE49-F238E27FC236}">
                  <a16:creationId xmlns:a16="http://schemas.microsoft.com/office/drawing/2014/main" id="{7FA32A9E-268D-4CCC-8C7D-1E60A377C08E}"/>
                </a:ext>
              </a:extLst>
            </p:cNvPr>
            <p:cNvGrpSpPr/>
            <p:nvPr/>
          </p:nvGrpSpPr>
          <p:grpSpPr>
            <a:xfrm>
              <a:off x="10676062" y="7476088"/>
              <a:ext cx="5452743" cy="1429338"/>
              <a:chOff x="12030950" y="5400145"/>
              <a:chExt cx="5675191" cy="1429338"/>
            </a:xfrm>
          </p:grpSpPr>
          <p:sp>
            <p:nvSpPr>
              <p:cNvPr id="34" name="Rectangle 33">
                <a:extLst>
                  <a:ext uri="{FF2B5EF4-FFF2-40B4-BE49-F238E27FC236}">
                    <a16:creationId xmlns:a16="http://schemas.microsoft.com/office/drawing/2014/main" id="{EFD71162-C75F-47AC-A1DF-A011A41D5CE0}"/>
                  </a:ext>
                </a:extLst>
              </p:cNvPr>
              <p:cNvSpPr/>
              <p:nvPr/>
            </p:nvSpPr>
            <p:spPr>
              <a:xfrm>
                <a:off x="12030950" y="5400146"/>
                <a:ext cx="5675191" cy="1429337"/>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35" name="TextBox 12">
                <a:extLst>
                  <a:ext uri="{FF2B5EF4-FFF2-40B4-BE49-F238E27FC236}">
                    <a16:creationId xmlns:a16="http://schemas.microsoft.com/office/drawing/2014/main" id="{3586CC19-1596-4B4A-BDFD-AC399F691F15}"/>
                  </a:ext>
                </a:extLst>
              </p:cNvPr>
              <p:cNvSpPr txBox="1"/>
              <p:nvPr/>
            </p:nvSpPr>
            <p:spPr>
              <a:xfrm>
                <a:off x="12456192" y="5400145"/>
                <a:ext cx="5123605" cy="1413079"/>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Implementation Tips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Priority Research Questions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Tools &amp; Resources</a:t>
                </a:r>
                <a:endParaRPr lang="en-US" sz="2500" dirty="0">
                  <a:latin typeface="Arial" panose="020B0604020202020204" pitchFamily="34" charset="0"/>
                  <a:cs typeface="Arial" panose="020B0604020202020204" pitchFamily="34" charset="0"/>
                </a:endParaRPr>
              </a:p>
            </p:txBody>
          </p:sp>
        </p:grpSp>
      </p:grpSp>
      <p:grpSp>
        <p:nvGrpSpPr>
          <p:cNvPr id="7" name="Group 6">
            <a:extLst>
              <a:ext uri="{FF2B5EF4-FFF2-40B4-BE49-F238E27FC236}">
                <a16:creationId xmlns:a16="http://schemas.microsoft.com/office/drawing/2014/main" id="{E8066EE2-ED53-439B-9570-F1D03D72081B}"/>
              </a:ext>
            </a:extLst>
          </p:cNvPr>
          <p:cNvGrpSpPr/>
          <p:nvPr/>
        </p:nvGrpSpPr>
        <p:grpSpPr>
          <a:xfrm>
            <a:off x="4099560" y="2773395"/>
            <a:ext cx="11978640" cy="1692656"/>
            <a:chOff x="5475050" y="2377793"/>
            <a:chExt cx="10635426" cy="1692656"/>
          </a:xfrm>
        </p:grpSpPr>
        <p:grpSp>
          <p:nvGrpSpPr>
            <p:cNvPr id="63" name="Group 62">
              <a:extLst>
                <a:ext uri="{FF2B5EF4-FFF2-40B4-BE49-F238E27FC236}">
                  <a16:creationId xmlns:a16="http://schemas.microsoft.com/office/drawing/2014/main" id="{4838E6E6-5C5C-4399-A259-48CCE612A130}"/>
                </a:ext>
              </a:extLst>
            </p:cNvPr>
            <p:cNvGrpSpPr/>
            <p:nvPr/>
          </p:nvGrpSpPr>
          <p:grpSpPr>
            <a:xfrm>
              <a:off x="5475050" y="2378497"/>
              <a:ext cx="5228424" cy="1691952"/>
              <a:chOff x="9421078" y="6433254"/>
              <a:chExt cx="4937538" cy="1691952"/>
            </a:xfrm>
          </p:grpSpPr>
          <p:sp>
            <p:nvSpPr>
              <p:cNvPr id="64" name="Rectangle 63">
                <a:extLst>
                  <a:ext uri="{FF2B5EF4-FFF2-40B4-BE49-F238E27FC236}">
                    <a16:creationId xmlns:a16="http://schemas.microsoft.com/office/drawing/2014/main" id="{84B38D19-8969-42A4-AA74-C226EC4363BD}"/>
                  </a:ext>
                </a:extLst>
              </p:cNvPr>
              <p:cNvSpPr/>
              <p:nvPr/>
            </p:nvSpPr>
            <p:spPr>
              <a:xfrm>
                <a:off x="9421078" y="6433254"/>
                <a:ext cx="4937538" cy="169195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65" name="TextBox 12">
                <a:extLst>
                  <a:ext uri="{FF2B5EF4-FFF2-40B4-BE49-F238E27FC236}">
                    <a16:creationId xmlns:a16="http://schemas.microsoft.com/office/drawing/2014/main" id="{4F217EFB-E245-4CDC-8611-15B654610477}"/>
                  </a:ext>
                </a:extLst>
              </p:cNvPr>
              <p:cNvSpPr txBox="1"/>
              <p:nvPr/>
            </p:nvSpPr>
            <p:spPr>
              <a:xfrm>
                <a:off x="9636484" y="6800887"/>
                <a:ext cx="4506725" cy="934551"/>
              </a:xfrm>
              <a:prstGeom prst="rect">
                <a:avLst/>
              </a:prstGeom>
            </p:spPr>
            <p:txBody>
              <a:bodyPr wrap="square" lIns="0" tIns="0" rIns="0" bIns="0" rtlCol="0" anchor="t">
                <a:spAutoFit/>
              </a:bodyPr>
              <a:lstStyle/>
              <a:p>
                <a:pPr marL="514350" indent="-514350">
                  <a:lnSpc>
                    <a:spcPts val="3845"/>
                  </a:lnSpc>
                  <a:spcBef>
                    <a:spcPct val="0"/>
                  </a:spcBef>
                  <a:buFont typeface="+mj-lt"/>
                  <a:buAutoNum type="arabicPeriod"/>
                </a:pPr>
                <a:r>
                  <a:rPr lang="en-US" sz="2800" b="1" dirty="0">
                    <a:solidFill>
                      <a:schemeClr val="bg1"/>
                    </a:solidFill>
                    <a:latin typeface="Arial" panose="020B0604020202020204" pitchFamily="34" charset="0"/>
                    <a:cs typeface="Arial" panose="020B0604020202020204" pitchFamily="34" charset="0"/>
                  </a:rPr>
                  <a:t>Introduction to the High    Impact Practices (HIPs)</a:t>
                </a:r>
              </a:p>
            </p:txBody>
          </p:sp>
        </p:grpSp>
        <p:grpSp>
          <p:nvGrpSpPr>
            <p:cNvPr id="6" name="Group 5">
              <a:extLst>
                <a:ext uri="{FF2B5EF4-FFF2-40B4-BE49-F238E27FC236}">
                  <a16:creationId xmlns:a16="http://schemas.microsoft.com/office/drawing/2014/main" id="{A3342DC9-1D7D-4F60-8316-2EE26BC8F0F0}"/>
                </a:ext>
              </a:extLst>
            </p:cNvPr>
            <p:cNvGrpSpPr/>
            <p:nvPr/>
          </p:nvGrpSpPr>
          <p:grpSpPr>
            <a:xfrm>
              <a:off x="10703474" y="2377793"/>
              <a:ext cx="5407002" cy="1692561"/>
              <a:chOff x="1049183" y="4874827"/>
              <a:chExt cx="5407002" cy="1282081"/>
            </a:xfrm>
          </p:grpSpPr>
          <p:sp>
            <p:nvSpPr>
              <p:cNvPr id="62" name="Rectangle 61">
                <a:extLst>
                  <a:ext uri="{FF2B5EF4-FFF2-40B4-BE49-F238E27FC236}">
                    <a16:creationId xmlns:a16="http://schemas.microsoft.com/office/drawing/2014/main" id="{16E1C93F-6985-4AA7-8F26-60A146ECD08F}"/>
                  </a:ext>
                </a:extLst>
              </p:cNvPr>
              <p:cNvSpPr/>
              <p:nvPr/>
            </p:nvSpPr>
            <p:spPr>
              <a:xfrm>
                <a:off x="1049183" y="4874827"/>
                <a:ext cx="5407002" cy="1282081"/>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1E6A3D21-2A8A-418C-947B-2E0B9DCDF9F9}"/>
                  </a:ext>
                </a:extLst>
              </p:cNvPr>
              <p:cNvSpPr txBox="1"/>
              <p:nvPr/>
            </p:nvSpPr>
            <p:spPr>
              <a:xfrm>
                <a:off x="1342848" y="4931787"/>
                <a:ext cx="4877661" cy="1140369"/>
              </a:xfrm>
              <a:prstGeom prst="rect">
                <a:avLst/>
              </a:prstGeom>
              <a:solidFill>
                <a:schemeClr val="bg1"/>
              </a:solidFill>
            </p:spPr>
            <p:txBody>
              <a:bodyPr wrap="square">
                <a:spAutoFit/>
              </a:bodyPr>
              <a:lstStyle/>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What is a HIP?</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HIP Categories</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Partnership</a:t>
                </a:r>
              </a:p>
            </p:txBody>
          </p:sp>
        </p:grpSp>
      </p:grpSp>
      <p:sp>
        <p:nvSpPr>
          <p:cNvPr id="2" name="Slide Number Placeholder 1">
            <a:extLst>
              <a:ext uri="{FF2B5EF4-FFF2-40B4-BE49-F238E27FC236}">
                <a16:creationId xmlns:a16="http://schemas.microsoft.com/office/drawing/2014/main" id="{D6E725B6-E692-47E6-924F-FCB8538B2193}"/>
              </a:ext>
            </a:extLst>
          </p:cNvPr>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967682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2514600" y="3086100"/>
            <a:ext cx="13944600" cy="6155531"/>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Program Implementation (cont.)</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Establish straightforward referral systems that facilitate client access to family planning services.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Assess the acceptability of integrated services in open air or outreach sites.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Ensure a clearly defined client flow to provide both services within a specified window of time during outreach services.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Ensure outreach service are well staffed.</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1246294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2514600" y="3497793"/>
            <a:ext cx="13944600" cy="3693319"/>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Program monitoring, evaluation, and adaptation</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Tailor integrated services to address client needs using an iterative, data-based, team-driven process.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Monitor integration’s impact on both family planning and immunization services and outcomes. </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4115738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3B84FC3A-D7E5-4DEA-9C1F-AE149309939E}"/>
              </a:ext>
            </a:extLst>
          </p:cNvPr>
          <p:cNvSpPr/>
          <p:nvPr/>
        </p:nvSpPr>
        <p:spPr>
          <a:xfrm flipV="1">
            <a:off x="-11461" y="-6"/>
            <a:ext cx="18257632" cy="3541211"/>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5" name="TextBox 10">
            <a:extLst>
              <a:ext uri="{FF2B5EF4-FFF2-40B4-BE49-F238E27FC236}">
                <a16:creationId xmlns:a16="http://schemas.microsoft.com/office/drawing/2014/main" id="{9FAE8049-0FD7-4208-8044-741B0F2B2B50}"/>
              </a:ext>
            </a:extLst>
          </p:cNvPr>
          <p:cNvSpPr txBox="1"/>
          <p:nvPr/>
        </p:nvSpPr>
        <p:spPr>
          <a:xfrm>
            <a:off x="1034563" y="688118"/>
            <a:ext cx="7576037"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Priority Research Questions</a:t>
            </a:r>
          </a:p>
        </p:txBody>
      </p:sp>
      <p:sp>
        <p:nvSpPr>
          <p:cNvPr id="29" name="TextBox 28">
            <a:extLst>
              <a:ext uri="{FF2B5EF4-FFF2-40B4-BE49-F238E27FC236}">
                <a16:creationId xmlns:a16="http://schemas.microsoft.com/office/drawing/2014/main" id="{E516080E-B78D-44FF-B4B2-ABB1F2E88D31}"/>
              </a:ext>
            </a:extLst>
          </p:cNvPr>
          <p:cNvSpPr txBox="1"/>
          <p:nvPr/>
        </p:nvSpPr>
        <p:spPr>
          <a:xfrm>
            <a:off x="1272479" y="3543300"/>
            <a:ext cx="14805721" cy="4708981"/>
          </a:xfrm>
          <a:prstGeom prst="rect">
            <a:avLst/>
          </a:prstGeom>
          <a:noFill/>
        </p:spPr>
        <p:txBody>
          <a:bodyPr wrap="square">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What are feasible and validated indicators to routinely monitor the integration of family planning and immunization without creating extra workload for health care providers and other staff?</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Does integration lead to cost savings or other efficiencies in terms of organization of care or deployment of staff resources in various settings?</a:t>
            </a:r>
          </a:p>
        </p:txBody>
      </p:sp>
      <p:sp>
        <p:nvSpPr>
          <p:cNvPr id="2" name="Slide Number Placeholder 1">
            <a:extLst>
              <a:ext uri="{FF2B5EF4-FFF2-40B4-BE49-F238E27FC236}">
                <a16:creationId xmlns:a16="http://schemas.microsoft.com/office/drawing/2014/main" id="{012680CC-90D5-4ECB-9994-CDD915AFE3F4}"/>
              </a:ext>
            </a:extLst>
          </p:cNvPr>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3210471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3B84FC3A-D7E5-4DEA-9C1F-AE149309939E}"/>
              </a:ext>
            </a:extLst>
          </p:cNvPr>
          <p:cNvSpPr/>
          <p:nvPr/>
        </p:nvSpPr>
        <p:spPr>
          <a:xfrm flipV="1">
            <a:off x="-11461" y="-6"/>
            <a:ext cx="18257632" cy="3541211"/>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5" name="TextBox 10">
            <a:extLst>
              <a:ext uri="{FF2B5EF4-FFF2-40B4-BE49-F238E27FC236}">
                <a16:creationId xmlns:a16="http://schemas.microsoft.com/office/drawing/2014/main" id="{9FAE8049-0FD7-4208-8044-741B0F2B2B50}"/>
              </a:ext>
            </a:extLst>
          </p:cNvPr>
          <p:cNvSpPr txBox="1"/>
          <p:nvPr/>
        </p:nvSpPr>
        <p:spPr>
          <a:xfrm>
            <a:off x="1034563" y="688118"/>
            <a:ext cx="7576037"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Priority Research Questions</a:t>
            </a:r>
          </a:p>
        </p:txBody>
      </p:sp>
      <p:sp>
        <p:nvSpPr>
          <p:cNvPr id="29" name="TextBox 28">
            <a:extLst>
              <a:ext uri="{FF2B5EF4-FFF2-40B4-BE49-F238E27FC236}">
                <a16:creationId xmlns:a16="http://schemas.microsoft.com/office/drawing/2014/main" id="{E516080E-B78D-44FF-B4B2-ABB1F2E88D31}"/>
              </a:ext>
            </a:extLst>
          </p:cNvPr>
          <p:cNvSpPr txBox="1"/>
          <p:nvPr/>
        </p:nvSpPr>
        <p:spPr>
          <a:xfrm>
            <a:off x="1272479" y="3543300"/>
            <a:ext cx="14805721" cy="5324535"/>
          </a:xfrm>
          <a:prstGeom prst="rect">
            <a:avLst/>
          </a:prstGeom>
          <a:noFill/>
        </p:spPr>
        <p:txBody>
          <a:bodyPr wrap="square">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What are some key considerations to make family planning and immunization integrated services responsive to adolescent needs (e.g., to address the specific needs of adolescents and youth who are first-time parents)?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What integration models are more effective in different contexts? How is the success or failure of integrated service delivery affected by contextual factors within the service setting and community?</a:t>
            </a:r>
          </a:p>
        </p:txBody>
      </p:sp>
      <p:sp>
        <p:nvSpPr>
          <p:cNvPr id="2" name="Slide Number Placeholder 1">
            <a:extLst>
              <a:ext uri="{FF2B5EF4-FFF2-40B4-BE49-F238E27FC236}">
                <a16:creationId xmlns:a16="http://schemas.microsoft.com/office/drawing/2014/main" id="{012680CC-90D5-4ECB-9994-CDD915AFE3F4}"/>
              </a:ext>
            </a:extLst>
          </p:cNvPr>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263831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Isosceles Triangle 31">
            <a:extLst>
              <a:ext uri="{FF2B5EF4-FFF2-40B4-BE49-F238E27FC236}">
                <a16:creationId xmlns:a16="http://schemas.microsoft.com/office/drawing/2014/main" id="{7BA01BD4-78DA-4A20-AC71-B26A9AD6AB48}"/>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4FDDC292-B279-4095-AEE0-9F915B29C582}"/>
              </a:ext>
            </a:extLst>
          </p:cNvPr>
          <p:cNvGrpSpPr/>
          <p:nvPr/>
        </p:nvGrpSpPr>
        <p:grpSpPr>
          <a:xfrm>
            <a:off x="5486400" y="6245340"/>
            <a:ext cx="3080430" cy="2412653"/>
            <a:chOff x="6786529" y="4493437"/>
            <a:chExt cx="4948271" cy="2412653"/>
          </a:xfrm>
        </p:grpSpPr>
        <p:sp>
          <p:nvSpPr>
            <p:cNvPr id="29" name="AutoShape 2">
              <a:extLst>
                <a:ext uri="{FF2B5EF4-FFF2-40B4-BE49-F238E27FC236}">
                  <a16:creationId xmlns:a16="http://schemas.microsoft.com/office/drawing/2014/main" id="{71DB51EC-656F-41EC-BE7A-7BB9A76240EE}"/>
                </a:ext>
              </a:extLst>
            </p:cNvPr>
            <p:cNvSpPr/>
            <p:nvPr/>
          </p:nvSpPr>
          <p:spPr>
            <a:xfrm>
              <a:off x="6786529" y="4493437"/>
              <a:ext cx="4948271" cy="2412653"/>
            </a:xfrm>
            <a:prstGeom prst="rect">
              <a:avLst/>
            </a:prstGeom>
            <a:solidFill>
              <a:srgbClr val="F4F4F4"/>
            </a:solidFill>
          </p:spPr>
          <p:txBody>
            <a:bodyPr/>
            <a:lstStyle/>
            <a:p>
              <a:endParaRPr lang="en-US" dirty="0">
                <a:latin typeface="Arial" panose="020B0604020202020204" pitchFamily="34" charset="0"/>
                <a:cs typeface="Arial" panose="020B0604020202020204" pitchFamily="34" charset="0"/>
              </a:endParaRPr>
            </a:p>
          </p:txBody>
        </p:sp>
        <p:sp>
          <p:nvSpPr>
            <p:cNvPr id="38" name="TextBox 8">
              <a:extLst>
                <a:ext uri="{FF2B5EF4-FFF2-40B4-BE49-F238E27FC236}">
                  <a16:creationId xmlns:a16="http://schemas.microsoft.com/office/drawing/2014/main" id="{EE69D0FC-B7E5-48D2-8F10-BC110566B73E}"/>
                </a:ext>
              </a:extLst>
            </p:cNvPr>
            <p:cNvSpPr txBox="1"/>
            <p:nvPr/>
          </p:nvSpPr>
          <p:spPr>
            <a:xfrm>
              <a:off x="7022432" y="5004215"/>
              <a:ext cx="4476460" cy="1163267"/>
            </a:xfrm>
            <a:prstGeom prst="rect">
              <a:avLst/>
            </a:prstGeom>
          </p:spPr>
          <p:txBody>
            <a:bodyPr lIns="0" tIns="0" rIns="0" bIns="0" rtlCol="0" anchor="t">
              <a:spAutoFit/>
            </a:bodyPr>
            <a:lstStyle/>
            <a:p>
              <a:pPr marL="0" lvl="0" indent="0" algn="ctr">
                <a:lnSpc>
                  <a:spcPts val="3079"/>
                </a:lnSpc>
                <a:spcBef>
                  <a:spcPct val="0"/>
                </a:spcBef>
              </a:pPr>
              <a:r>
                <a:rPr lang="en-US" sz="2400" b="1" dirty="0">
                  <a:solidFill>
                    <a:srgbClr val="054A8E"/>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Family Planning and Immunization Integration Toolkit</a:t>
              </a:r>
              <a:endParaRPr lang="en-US" sz="2400" b="1" dirty="0">
                <a:solidFill>
                  <a:srgbClr val="054A8E"/>
                </a:solidFill>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5669E45E-F5E9-47E1-B117-C863D173917F}"/>
              </a:ext>
            </a:extLst>
          </p:cNvPr>
          <p:cNvGrpSpPr/>
          <p:nvPr/>
        </p:nvGrpSpPr>
        <p:grpSpPr>
          <a:xfrm>
            <a:off x="10016798" y="6162125"/>
            <a:ext cx="3080430" cy="2447322"/>
            <a:chOff x="9834192" y="4376813"/>
            <a:chExt cx="3477656" cy="2447322"/>
          </a:xfrm>
        </p:grpSpPr>
        <p:sp>
          <p:nvSpPr>
            <p:cNvPr id="50" name="AutoShape 2">
              <a:extLst>
                <a:ext uri="{FF2B5EF4-FFF2-40B4-BE49-F238E27FC236}">
                  <a16:creationId xmlns:a16="http://schemas.microsoft.com/office/drawing/2014/main" id="{91888C44-BCB4-4414-8274-65AD02B76C27}"/>
                </a:ext>
              </a:extLst>
            </p:cNvPr>
            <p:cNvSpPr/>
            <p:nvPr/>
          </p:nvSpPr>
          <p:spPr>
            <a:xfrm>
              <a:off x="9834192" y="4376813"/>
              <a:ext cx="3477656" cy="2447322"/>
            </a:xfrm>
            <a:prstGeom prst="rect">
              <a:avLst/>
            </a:prstGeom>
            <a:solidFill>
              <a:srgbClr val="F4F4F4"/>
            </a:solidFill>
          </p:spPr>
          <p:txBody>
            <a:bodyPr/>
            <a:lstStyle/>
            <a:p>
              <a:endParaRPr lang="en-US" dirty="0">
                <a:latin typeface="Arial" panose="020B0604020202020204" pitchFamily="34" charset="0"/>
                <a:cs typeface="Arial" panose="020B0604020202020204" pitchFamily="34" charset="0"/>
              </a:endParaRPr>
            </a:p>
          </p:txBody>
        </p:sp>
        <p:sp>
          <p:nvSpPr>
            <p:cNvPr id="36" name="TextBox 8">
              <a:extLst>
                <a:ext uri="{FF2B5EF4-FFF2-40B4-BE49-F238E27FC236}">
                  <a16:creationId xmlns:a16="http://schemas.microsoft.com/office/drawing/2014/main" id="{1272B05A-29A6-49EE-9B31-CB1A679AE3D9}"/>
                </a:ext>
              </a:extLst>
            </p:cNvPr>
            <p:cNvSpPr txBox="1"/>
            <p:nvPr/>
          </p:nvSpPr>
          <p:spPr>
            <a:xfrm>
              <a:off x="10153138" y="4445693"/>
              <a:ext cx="2839761" cy="2344231"/>
            </a:xfrm>
            <a:prstGeom prst="rect">
              <a:avLst/>
            </a:prstGeom>
          </p:spPr>
          <p:txBody>
            <a:bodyPr wrap="square" lIns="0" tIns="0" rIns="0" bIns="0" rtlCol="0" anchor="t">
              <a:spAutoFit/>
            </a:bodyPr>
            <a:lstStyle/>
            <a:p>
              <a:pPr marL="0" lvl="0" indent="0" algn="ctr">
                <a:lnSpc>
                  <a:spcPts val="3079"/>
                </a:lnSpc>
                <a:spcBef>
                  <a:spcPct val="0"/>
                </a:spcBef>
              </a:pPr>
              <a:r>
                <a:rPr lang="en-US" sz="2000" b="1" dirty="0">
                  <a:solidFill>
                    <a:srgbClr val="054A8E"/>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Key Considerations for Monitoring and Evaluating Family Planning and Immunization Integration Activities</a:t>
              </a:r>
              <a:endParaRPr lang="en-US" sz="2000" b="1" dirty="0">
                <a:solidFill>
                  <a:srgbClr val="054A8E"/>
                </a:solidFill>
                <a:latin typeface="Arial" panose="020B0604020202020204" pitchFamily="34" charset="0"/>
                <a:cs typeface="Arial" panose="020B0604020202020204" pitchFamily="34" charset="0"/>
              </a:endParaRPr>
            </a:p>
          </p:txBody>
        </p:sp>
      </p:grpSp>
      <p:sp>
        <p:nvSpPr>
          <p:cNvPr id="25" name="TextBox 10">
            <a:extLst>
              <a:ext uri="{FF2B5EF4-FFF2-40B4-BE49-F238E27FC236}">
                <a16:creationId xmlns:a16="http://schemas.microsoft.com/office/drawing/2014/main" id="{2134279C-CC1B-442B-8EFE-CB47D5604024}"/>
              </a:ext>
            </a:extLst>
          </p:cNvPr>
          <p:cNvSpPr txBox="1"/>
          <p:nvPr/>
        </p:nvSpPr>
        <p:spPr>
          <a:xfrm>
            <a:off x="612797" y="600344"/>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Tools &amp; Resources</a:t>
            </a:r>
          </a:p>
        </p:txBody>
      </p:sp>
      <p:pic>
        <p:nvPicPr>
          <p:cNvPr id="3" name="Graphic 2" descr="Wrench outline">
            <a:extLst>
              <a:ext uri="{FF2B5EF4-FFF2-40B4-BE49-F238E27FC236}">
                <a16:creationId xmlns:a16="http://schemas.microsoft.com/office/drawing/2014/main" id="{2A3B83E1-6730-4A48-9DBB-6720856F38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53200" y="600344"/>
            <a:ext cx="914400" cy="914400"/>
          </a:xfrm>
          <a:prstGeom prst="rect">
            <a:avLst/>
          </a:prstGeom>
        </p:spPr>
      </p:pic>
      <p:sp>
        <p:nvSpPr>
          <p:cNvPr id="2" name="Slide Number Placeholder 1">
            <a:extLst>
              <a:ext uri="{FF2B5EF4-FFF2-40B4-BE49-F238E27FC236}">
                <a16:creationId xmlns:a16="http://schemas.microsoft.com/office/drawing/2014/main" id="{A4C15D74-EE8D-4E91-BC03-4CA2FED8AE98}"/>
              </a:ext>
            </a:extLst>
          </p:cNvPr>
          <p:cNvSpPr>
            <a:spLocks noGrp="1"/>
          </p:cNvSpPr>
          <p:nvPr>
            <p:ph type="sldNum" sz="quarter" idx="12"/>
          </p:nvPr>
        </p:nvSpPr>
        <p:spPr/>
        <p:txBody>
          <a:bodyPr/>
          <a:lstStyle/>
          <a:p>
            <a:fld id="{B6F15528-21DE-4FAA-801E-634DDDAF4B2B}" type="slidenum">
              <a:rPr lang="en-US" smtClean="0"/>
              <a:pPr/>
              <a:t>24</a:t>
            </a:fld>
            <a:endParaRPr lang="en-US"/>
          </a:p>
        </p:txBody>
      </p:sp>
      <p:pic>
        <p:nvPicPr>
          <p:cNvPr id="10" name="Picture 9">
            <a:extLst>
              <a:ext uri="{FF2B5EF4-FFF2-40B4-BE49-F238E27FC236}">
                <a16:creationId xmlns:a16="http://schemas.microsoft.com/office/drawing/2014/main" id="{ED369516-6CB9-7340-915F-8560961922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6471" y="2133204"/>
            <a:ext cx="2720288" cy="3784412"/>
          </a:xfrm>
          <a:prstGeom prst="rect">
            <a:avLst/>
          </a:prstGeom>
          <a:ln>
            <a:solidFill>
              <a:schemeClr val="tx1"/>
            </a:solidFill>
          </a:ln>
        </p:spPr>
      </p:pic>
      <p:pic>
        <p:nvPicPr>
          <p:cNvPr id="12" name="Picture 11">
            <a:extLst>
              <a:ext uri="{FF2B5EF4-FFF2-40B4-BE49-F238E27FC236}">
                <a16:creationId xmlns:a16="http://schemas.microsoft.com/office/drawing/2014/main" id="{B0B60EE8-51D1-684D-82B8-8782E2C7A9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30653" y="2092230"/>
            <a:ext cx="2620907" cy="3784412"/>
          </a:xfrm>
          <a:prstGeom prst="rect">
            <a:avLst/>
          </a:prstGeom>
          <a:ln>
            <a:solidFill>
              <a:schemeClr val="tx1"/>
            </a:solidFill>
          </a:ln>
        </p:spPr>
      </p:pic>
    </p:spTree>
    <p:extLst>
      <p:ext uri="{BB962C8B-B14F-4D97-AF65-F5344CB8AC3E}">
        <p14:creationId xmlns:p14="http://schemas.microsoft.com/office/powerpoint/2010/main" val="851073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E12B14-D66F-4E8A-A19A-37F83FCF3DF8}"/>
              </a:ext>
            </a:extLst>
          </p:cNvPr>
          <p:cNvSpPr txBox="1"/>
          <p:nvPr/>
        </p:nvSpPr>
        <p:spPr>
          <a:xfrm>
            <a:off x="3962400" y="7893219"/>
            <a:ext cx="12111549"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fphighimpactpractices.org</a:t>
            </a:r>
            <a:endParaRPr lang="en-US" sz="6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326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Isosceles Triangle 31">
            <a:extLst>
              <a:ext uri="{FF2B5EF4-FFF2-40B4-BE49-F238E27FC236}">
                <a16:creationId xmlns:a16="http://schemas.microsoft.com/office/drawing/2014/main" id="{744EB261-56A3-49FC-895B-6F3EC026FF0E}"/>
              </a:ext>
            </a:extLst>
          </p:cNvPr>
          <p:cNvSpPr/>
          <p:nvPr/>
        </p:nvSpPr>
        <p:spPr>
          <a:xfrm flipV="1">
            <a:off x="-11461" y="-2"/>
            <a:ext cx="18257632" cy="376713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F3E04B79-77ED-45DD-80E4-2FDC27E97AC1}"/>
              </a:ext>
            </a:extLst>
          </p:cNvPr>
          <p:cNvGrpSpPr/>
          <p:nvPr/>
        </p:nvGrpSpPr>
        <p:grpSpPr>
          <a:xfrm>
            <a:off x="12225505" y="3501298"/>
            <a:ext cx="3137126" cy="4461554"/>
            <a:chOff x="1492848" y="3603378"/>
            <a:chExt cx="3137126" cy="4461554"/>
          </a:xfrm>
        </p:grpSpPr>
        <p:grpSp>
          <p:nvGrpSpPr>
            <p:cNvPr id="44" name="Group 43">
              <a:extLst>
                <a:ext uri="{FF2B5EF4-FFF2-40B4-BE49-F238E27FC236}">
                  <a16:creationId xmlns:a16="http://schemas.microsoft.com/office/drawing/2014/main" id="{7422113A-FCAA-416C-A2C4-62B97845FC58}"/>
                </a:ext>
              </a:extLst>
            </p:cNvPr>
            <p:cNvGrpSpPr/>
            <p:nvPr/>
          </p:nvGrpSpPr>
          <p:grpSpPr>
            <a:xfrm>
              <a:off x="1655854" y="3603378"/>
              <a:ext cx="2811114" cy="2739426"/>
              <a:chOff x="15467783" y="1600784"/>
              <a:chExt cx="1283865" cy="1314016"/>
            </a:xfrm>
            <a:solidFill>
              <a:srgbClr val="6E81AE"/>
            </a:solidFill>
          </p:grpSpPr>
          <p:grpSp>
            <p:nvGrpSpPr>
              <p:cNvPr id="45" name="Group 12">
                <a:extLst>
                  <a:ext uri="{FF2B5EF4-FFF2-40B4-BE49-F238E27FC236}">
                    <a16:creationId xmlns:a16="http://schemas.microsoft.com/office/drawing/2014/main" id="{513FBB72-ED60-4CB4-A54A-069F7AE25D0E}"/>
                  </a:ext>
                </a:extLst>
              </p:cNvPr>
              <p:cNvGrpSpPr/>
              <p:nvPr/>
            </p:nvGrpSpPr>
            <p:grpSpPr>
              <a:xfrm>
                <a:off x="15467783" y="1600784"/>
                <a:ext cx="1283865" cy="1314016"/>
                <a:chOff x="-379225" y="279432"/>
                <a:chExt cx="6321665" cy="6775203"/>
              </a:xfrm>
              <a:grpFill/>
            </p:grpSpPr>
            <p:sp>
              <p:nvSpPr>
                <p:cNvPr id="52" name="Freeform 13">
                  <a:extLst>
                    <a:ext uri="{FF2B5EF4-FFF2-40B4-BE49-F238E27FC236}">
                      <a16:creationId xmlns:a16="http://schemas.microsoft.com/office/drawing/2014/main" id="{9062B11A-4CE2-4AF0-8ACA-9A4007E75657}"/>
                    </a:ext>
                  </a:extLst>
                </p:cNvPr>
                <p:cNvSpPr/>
                <p:nvPr/>
              </p:nvSpPr>
              <p:spPr>
                <a:xfrm>
                  <a:off x="-379225" y="279432"/>
                  <a:ext cx="6321665" cy="6775203"/>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54A8E"/>
                </a:solidFill>
                <a:ln>
                  <a:solidFill>
                    <a:srgbClr val="054A8E"/>
                  </a:solidFill>
                </a:ln>
              </p:spPr>
            </p:sp>
          </p:grpSp>
          <p:pic>
            <p:nvPicPr>
              <p:cNvPr id="51" name="Graphic 50" descr="Paper with solid fill">
                <a:extLst>
                  <a:ext uri="{FF2B5EF4-FFF2-40B4-BE49-F238E27FC236}">
                    <a16:creationId xmlns:a16="http://schemas.microsoft.com/office/drawing/2014/main" id="{E783C69B-66B5-4A4F-AF5F-487CA0A24C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666356" y="1767303"/>
                <a:ext cx="914400" cy="914400"/>
              </a:xfrm>
              <a:prstGeom prst="rect">
                <a:avLst/>
              </a:prstGeom>
            </p:spPr>
          </p:pic>
        </p:grpSp>
        <p:sp>
          <p:nvSpPr>
            <p:cNvPr id="72" name="TextBox 8">
              <a:extLst>
                <a:ext uri="{FF2B5EF4-FFF2-40B4-BE49-F238E27FC236}">
                  <a16:creationId xmlns:a16="http://schemas.microsoft.com/office/drawing/2014/main" id="{253B9F58-C99D-4A43-9335-D7CE755D8B01}"/>
                </a:ext>
              </a:extLst>
            </p:cNvPr>
            <p:cNvSpPr txBox="1"/>
            <p:nvPr/>
          </p:nvSpPr>
          <p:spPr>
            <a:xfrm>
              <a:off x="1492848" y="6525600"/>
              <a:ext cx="3137126"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Documented in an easy-to-use format</a:t>
              </a:r>
            </a:p>
          </p:txBody>
        </p:sp>
      </p:grpSp>
      <p:grpSp>
        <p:nvGrpSpPr>
          <p:cNvPr id="5" name="Group 4">
            <a:extLst>
              <a:ext uri="{FF2B5EF4-FFF2-40B4-BE49-F238E27FC236}">
                <a16:creationId xmlns:a16="http://schemas.microsoft.com/office/drawing/2014/main" id="{3A956DC1-6D5C-47F9-909F-B44FDAFCA129}"/>
              </a:ext>
            </a:extLst>
          </p:cNvPr>
          <p:cNvGrpSpPr/>
          <p:nvPr/>
        </p:nvGrpSpPr>
        <p:grpSpPr>
          <a:xfrm>
            <a:off x="2421079" y="3501297"/>
            <a:ext cx="3804423" cy="4461555"/>
            <a:chOff x="12457646" y="3356648"/>
            <a:chExt cx="3804423" cy="4587426"/>
          </a:xfrm>
        </p:grpSpPr>
        <p:grpSp>
          <p:nvGrpSpPr>
            <p:cNvPr id="57" name="Group 56">
              <a:extLst>
                <a:ext uri="{FF2B5EF4-FFF2-40B4-BE49-F238E27FC236}">
                  <a16:creationId xmlns:a16="http://schemas.microsoft.com/office/drawing/2014/main" id="{B0CEE351-3612-479F-99F2-4E353EA552A9}"/>
                </a:ext>
              </a:extLst>
            </p:cNvPr>
            <p:cNvGrpSpPr/>
            <p:nvPr/>
          </p:nvGrpSpPr>
          <p:grpSpPr>
            <a:xfrm>
              <a:off x="12954301" y="3356648"/>
              <a:ext cx="2811114" cy="2816709"/>
              <a:chOff x="1962920" y="6199788"/>
              <a:chExt cx="1341594" cy="1331950"/>
            </a:xfrm>
          </p:grpSpPr>
          <p:grpSp>
            <p:nvGrpSpPr>
              <p:cNvPr id="69" name="Group 20">
                <a:extLst>
                  <a:ext uri="{FF2B5EF4-FFF2-40B4-BE49-F238E27FC236}">
                    <a16:creationId xmlns:a16="http://schemas.microsoft.com/office/drawing/2014/main" id="{B57FFCDC-79C3-41FB-81FE-CEAD5014F6F5}"/>
                  </a:ext>
                </a:extLst>
              </p:cNvPr>
              <p:cNvGrpSpPr/>
              <p:nvPr/>
            </p:nvGrpSpPr>
            <p:grpSpPr>
              <a:xfrm>
                <a:off x="1962920" y="6199788"/>
                <a:ext cx="1341594" cy="1331950"/>
                <a:chOff x="-214389" y="-205320"/>
                <a:chExt cx="6605920" cy="6815114"/>
              </a:xfrm>
            </p:grpSpPr>
            <p:sp>
              <p:nvSpPr>
                <p:cNvPr id="71" name="Freeform 21">
                  <a:extLst>
                    <a:ext uri="{FF2B5EF4-FFF2-40B4-BE49-F238E27FC236}">
                      <a16:creationId xmlns:a16="http://schemas.microsoft.com/office/drawing/2014/main" id="{C110FC54-B549-4986-A8B0-4D5A89FC59C6}"/>
                    </a:ext>
                  </a:extLst>
                </p:cNvPr>
                <p:cNvSpPr/>
                <p:nvPr/>
              </p:nvSpPr>
              <p:spPr>
                <a:xfrm>
                  <a:off x="-214389" y="-205320"/>
                  <a:ext cx="6605920" cy="681511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54A8E"/>
                </a:solidFill>
                <a:ln>
                  <a:solidFill>
                    <a:srgbClr val="054A8E"/>
                  </a:solidFill>
                </a:ln>
              </p:spPr>
            </p:sp>
          </p:grpSp>
          <p:pic>
            <p:nvPicPr>
              <p:cNvPr id="70" name="Graphic 69" descr="Magnifying glass with solid fill">
                <a:extLst>
                  <a:ext uri="{FF2B5EF4-FFF2-40B4-BE49-F238E27FC236}">
                    <a16:creationId xmlns:a16="http://schemas.microsoft.com/office/drawing/2014/main" id="{F1A0B956-8B67-4FE8-AB9A-76019802CA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22934" y="6444222"/>
                <a:ext cx="914400" cy="914400"/>
              </a:xfrm>
              <a:prstGeom prst="rect">
                <a:avLst/>
              </a:prstGeom>
            </p:spPr>
          </p:pic>
        </p:grpSp>
        <p:sp>
          <p:nvSpPr>
            <p:cNvPr id="74" name="TextBox 23">
              <a:extLst>
                <a:ext uri="{FF2B5EF4-FFF2-40B4-BE49-F238E27FC236}">
                  <a16:creationId xmlns:a16="http://schemas.microsoft.com/office/drawing/2014/main" id="{706248F4-9D1E-4820-804C-74676FEF7415}"/>
                </a:ext>
              </a:extLst>
            </p:cNvPr>
            <p:cNvSpPr txBox="1"/>
            <p:nvPr/>
          </p:nvSpPr>
          <p:spPr>
            <a:xfrm>
              <a:off x="12457646" y="6361314"/>
              <a:ext cx="3804423" cy="1582760"/>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Evidence-based family planning practices</a:t>
              </a:r>
            </a:p>
          </p:txBody>
        </p:sp>
      </p:grpSp>
      <p:grpSp>
        <p:nvGrpSpPr>
          <p:cNvPr id="3" name="Group 2">
            <a:extLst>
              <a:ext uri="{FF2B5EF4-FFF2-40B4-BE49-F238E27FC236}">
                <a16:creationId xmlns:a16="http://schemas.microsoft.com/office/drawing/2014/main" id="{C0CBEB3A-4D18-4FB5-BFE7-E34F5071FB29}"/>
              </a:ext>
            </a:extLst>
          </p:cNvPr>
          <p:cNvGrpSpPr/>
          <p:nvPr/>
        </p:nvGrpSpPr>
        <p:grpSpPr>
          <a:xfrm>
            <a:off x="7241788" y="3501297"/>
            <a:ext cx="3804423" cy="4440438"/>
            <a:chOff x="7079406" y="3371205"/>
            <a:chExt cx="3804423" cy="4440438"/>
          </a:xfrm>
        </p:grpSpPr>
        <p:sp>
          <p:nvSpPr>
            <p:cNvPr id="73" name="TextBox 24">
              <a:extLst>
                <a:ext uri="{FF2B5EF4-FFF2-40B4-BE49-F238E27FC236}">
                  <a16:creationId xmlns:a16="http://schemas.microsoft.com/office/drawing/2014/main" id="{24346352-9516-4B54-A9CB-E98C0AF49DEB}"/>
                </a:ext>
              </a:extLst>
            </p:cNvPr>
            <p:cNvSpPr txBox="1"/>
            <p:nvPr/>
          </p:nvSpPr>
          <p:spPr>
            <a:xfrm>
              <a:off x="7079406" y="6272311"/>
              <a:ext cx="3804423"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Vetted by experts against specific criteria</a:t>
              </a:r>
            </a:p>
          </p:txBody>
        </p:sp>
        <p:grpSp>
          <p:nvGrpSpPr>
            <p:cNvPr id="53" name="Group 52">
              <a:extLst>
                <a:ext uri="{FF2B5EF4-FFF2-40B4-BE49-F238E27FC236}">
                  <a16:creationId xmlns:a16="http://schemas.microsoft.com/office/drawing/2014/main" id="{B9802E30-A487-4DB4-987C-8A7BE7619AD1}"/>
                </a:ext>
              </a:extLst>
            </p:cNvPr>
            <p:cNvGrpSpPr/>
            <p:nvPr/>
          </p:nvGrpSpPr>
          <p:grpSpPr>
            <a:xfrm>
              <a:off x="7582331" y="3371205"/>
              <a:ext cx="2798571" cy="2739424"/>
              <a:chOff x="7063514" y="4045443"/>
              <a:chExt cx="1289619" cy="1295405"/>
            </a:xfrm>
          </p:grpSpPr>
          <p:grpSp>
            <p:nvGrpSpPr>
              <p:cNvPr id="54" name="Group 16">
                <a:extLst>
                  <a:ext uri="{FF2B5EF4-FFF2-40B4-BE49-F238E27FC236}">
                    <a16:creationId xmlns:a16="http://schemas.microsoft.com/office/drawing/2014/main" id="{54BFB612-B371-4623-87F2-F224640D15FC}"/>
                  </a:ext>
                </a:extLst>
              </p:cNvPr>
              <p:cNvGrpSpPr/>
              <p:nvPr/>
            </p:nvGrpSpPr>
            <p:grpSpPr>
              <a:xfrm>
                <a:off x="7063514" y="4045443"/>
                <a:ext cx="1289619" cy="1295405"/>
                <a:chOff x="163740" y="-170097"/>
                <a:chExt cx="6321664" cy="6628118"/>
              </a:xfrm>
            </p:grpSpPr>
            <p:sp>
              <p:nvSpPr>
                <p:cNvPr id="56" name="Freeform 17">
                  <a:extLst>
                    <a:ext uri="{FF2B5EF4-FFF2-40B4-BE49-F238E27FC236}">
                      <a16:creationId xmlns:a16="http://schemas.microsoft.com/office/drawing/2014/main" id="{8A5128DA-DFC3-4AD0-8EC1-D6AD780587F0}"/>
                    </a:ext>
                  </a:extLst>
                </p:cNvPr>
                <p:cNvSpPr/>
                <p:nvPr/>
              </p:nvSpPr>
              <p:spPr>
                <a:xfrm>
                  <a:off x="163740" y="-170097"/>
                  <a:ext cx="6321664" cy="662811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54A8E"/>
                </a:solidFill>
                <a:ln>
                  <a:solidFill>
                    <a:srgbClr val="054A8E"/>
                  </a:solidFill>
                </a:ln>
              </p:spPr>
            </p:sp>
          </p:grpSp>
          <p:pic>
            <p:nvPicPr>
              <p:cNvPr id="55" name="Graphic 54" descr="Users with solid fill">
                <a:extLst>
                  <a:ext uri="{FF2B5EF4-FFF2-40B4-BE49-F238E27FC236}">
                    <a16:creationId xmlns:a16="http://schemas.microsoft.com/office/drawing/2014/main" id="{D8A26883-D16B-472C-BEEA-D323946813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87312" y="4172134"/>
                <a:ext cx="1042023" cy="1042023"/>
              </a:xfrm>
              <a:prstGeom prst="rect">
                <a:avLst/>
              </a:prstGeom>
            </p:spPr>
          </p:pic>
        </p:grpSp>
      </p:grpSp>
      <p:sp>
        <p:nvSpPr>
          <p:cNvPr id="10" name="TextBox 10"/>
          <p:cNvSpPr txBox="1"/>
          <p:nvPr/>
        </p:nvSpPr>
        <p:spPr>
          <a:xfrm>
            <a:off x="491571" y="230370"/>
            <a:ext cx="6747430"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High Impact Practices in Family Planning (HIPs) are…</a:t>
            </a:r>
          </a:p>
        </p:txBody>
      </p:sp>
      <p:sp>
        <p:nvSpPr>
          <p:cNvPr id="4" name="Slide Number Placeholder 3">
            <a:extLst>
              <a:ext uri="{FF2B5EF4-FFF2-40B4-BE49-F238E27FC236}">
                <a16:creationId xmlns:a16="http://schemas.microsoft.com/office/drawing/2014/main" id="{0BBF6BB8-C65D-44AC-A5F4-79F80F991812}"/>
              </a:ext>
            </a:extLst>
          </p:cNvPr>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42907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Isosceles Triangle 31">
            <a:extLst>
              <a:ext uri="{FF2B5EF4-FFF2-40B4-BE49-F238E27FC236}">
                <a16:creationId xmlns:a16="http://schemas.microsoft.com/office/drawing/2014/main" id="{6E29C266-D5F2-478D-A98D-477FFA2BD536}"/>
              </a:ext>
            </a:extLst>
          </p:cNvPr>
          <p:cNvSpPr/>
          <p:nvPr/>
        </p:nvSpPr>
        <p:spPr>
          <a:xfrm flipV="1">
            <a:off x="-11461" y="-2"/>
            <a:ext cx="18257632" cy="3557277"/>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2AE79B01-E48B-495F-9272-69FBB75ABED6}"/>
              </a:ext>
            </a:extLst>
          </p:cNvPr>
          <p:cNvGrpSpPr/>
          <p:nvPr/>
        </p:nvGrpSpPr>
        <p:grpSpPr>
          <a:xfrm>
            <a:off x="612797" y="3662175"/>
            <a:ext cx="17080769" cy="3122373"/>
            <a:chOff x="612797" y="3662175"/>
            <a:chExt cx="17080769" cy="3122373"/>
          </a:xfrm>
        </p:grpSpPr>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gn="ctr">
                <a:lnSpc>
                  <a:spcPts val="2419"/>
                </a:lnSpc>
              </a:pPr>
              <a:r>
                <a:rPr lang="en-US" sz="2016" spc="120" dirty="0">
                  <a:solidFill>
                    <a:srgbClr val="FFFFFF"/>
                  </a:solidFill>
                  <a:latin typeface="Arial" panose="020B0604020202020204" pitchFamily="34" charset="0"/>
                  <a:cs typeface="Arial" panose="020B0604020202020204" pitchFamily="34" charset="0"/>
                </a:rPr>
                <a:t>PART </a:t>
              </a:r>
            </a:p>
          </p:txBody>
        </p:sp>
        <p:grpSp>
          <p:nvGrpSpPr>
            <p:cNvPr id="9" name="Group 8">
              <a:extLst>
                <a:ext uri="{FF2B5EF4-FFF2-40B4-BE49-F238E27FC236}">
                  <a16:creationId xmlns:a16="http://schemas.microsoft.com/office/drawing/2014/main" id="{EED9DC01-1117-4193-AA4F-013CFE438F8D}"/>
                </a:ext>
              </a:extLst>
            </p:cNvPr>
            <p:cNvGrpSpPr/>
            <p:nvPr/>
          </p:nvGrpSpPr>
          <p:grpSpPr>
            <a:xfrm>
              <a:off x="612797" y="3662175"/>
              <a:ext cx="5407002" cy="3122373"/>
              <a:chOff x="1683026" y="6185071"/>
              <a:chExt cx="5407002" cy="3122373"/>
            </a:xfrm>
          </p:grpSpPr>
          <p:grpSp>
            <p:nvGrpSpPr>
              <p:cNvPr id="8" name="Group 7">
                <a:extLst>
                  <a:ext uri="{FF2B5EF4-FFF2-40B4-BE49-F238E27FC236}">
                    <a16:creationId xmlns:a16="http://schemas.microsoft.com/office/drawing/2014/main" id="{5A186B3E-52DB-4A9A-8521-E89C42CF13FE}"/>
                  </a:ext>
                </a:extLst>
              </p:cNvPr>
              <p:cNvGrpSpPr/>
              <p:nvPr/>
            </p:nvGrpSpPr>
            <p:grpSpPr>
              <a:xfrm>
                <a:off x="1683026" y="6185071"/>
                <a:ext cx="5407002" cy="3122373"/>
                <a:chOff x="1683026" y="3850209"/>
                <a:chExt cx="5407002" cy="3122373"/>
              </a:xfrm>
            </p:grpSpPr>
            <p:sp>
              <p:nvSpPr>
                <p:cNvPr id="7" name="Rectangle 6">
                  <a:extLst>
                    <a:ext uri="{FF2B5EF4-FFF2-40B4-BE49-F238E27FC236}">
                      <a16:creationId xmlns:a16="http://schemas.microsoft.com/office/drawing/2014/main" id="{4B205742-5D41-4E01-8011-68CEA50C6C85}"/>
                    </a:ext>
                  </a:extLst>
                </p:cNvPr>
                <p:cNvSpPr/>
                <p:nvPr/>
              </p:nvSpPr>
              <p:spPr>
                <a:xfrm>
                  <a:off x="1683026" y="4706249"/>
                  <a:ext cx="5407002" cy="2266333"/>
                </a:xfrm>
                <a:prstGeom prst="rect">
                  <a:avLst/>
                </a:prstGeom>
                <a:solidFill>
                  <a:srgbClr val="D99694"/>
                </a:solidFill>
                <a:ln>
                  <a:solidFill>
                    <a:srgbClr val="D99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68D92659-FD51-4D74-A339-0F115AC2478D}"/>
                    </a:ext>
                  </a:extLst>
                </p:cNvPr>
                <p:cNvGrpSpPr/>
                <p:nvPr/>
              </p:nvGrpSpPr>
              <p:grpSpPr>
                <a:xfrm>
                  <a:off x="1683026" y="3850209"/>
                  <a:ext cx="5407002" cy="799067"/>
                  <a:chOff x="9421078" y="7042807"/>
                  <a:chExt cx="4937538" cy="799067"/>
                </a:xfrm>
              </p:grpSpPr>
              <p:sp>
                <p:nvSpPr>
                  <p:cNvPr id="4" name="Rectangle 3">
                    <a:extLst>
                      <a:ext uri="{FF2B5EF4-FFF2-40B4-BE49-F238E27FC236}">
                        <a16:creationId xmlns:a16="http://schemas.microsoft.com/office/drawing/2014/main" id="{7C76D893-3609-4743-BEFA-A8DCE48762FB}"/>
                      </a:ext>
                    </a:extLst>
                  </p:cNvPr>
                  <p:cNvSpPr/>
                  <p:nvPr/>
                </p:nvSpPr>
                <p:spPr>
                  <a:xfrm>
                    <a:off x="9421078" y="7042807"/>
                    <a:ext cx="4937538" cy="799067"/>
                  </a:xfrm>
                  <a:prstGeom prst="rect">
                    <a:avLst/>
                  </a:pr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TextBox 12">
                    <a:extLst>
                      <a:ext uri="{FF2B5EF4-FFF2-40B4-BE49-F238E27FC236}">
                        <a16:creationId xmlns:a16="http://schemas.microsoft.com/office/drawing/2014/main" id="{14E6A2AA-A779-4EB7-97A7-06200424DF6F}"/>
                      </a:ext>
                    </a:extLst>
                  </p:cNvPr>
                  <p:cNvSpPr txBox="1"/>
                  <p:nvPr/>
                </p:nvSpPr>
                <p:spPr>
                  <a:xfrm>
                    <a:off x="9844565" y="7236165"/>
                    <a:ext cx="4090561" cy="447238"/>
                  </a:xfrm>
                  <a:prstGeom prst="rect">
                    <a:avLst/>
                  </a:prstGeom>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Enabling Environment</a:t>
                    </a:r>
                  </a:p>
                </p:txBody>
              </p:sp>
            </p:grpSp>
          </p:grpSp>
          <p:sp>
            <p:nvSpPr>
              <p:cNvPr id="30" name="TextBox 12">
                <a:extLst>
                  <a:ext uri="{FF2B5EF4-FFF2-40B4-BE49-F238E27FC236}">
                    <a16:creationId xmlns:a16="http://schemas.microsoft.com/office/drawing/2014/main" id="{1ECE09D0-E266-4538-BD48-18D00FC6A78A}"/>
                  </a:ext>
                </a:extLst>
              </p:cNvPr>
              <p:cNvSpPr txBox="1"/>
              <p:nvPr/>
            </p:nvSpPr>
            <p:spPr>
              <a:xfrm>
                <a:off x="2123075" y="7188036"/>
                <a:ext cx="4526899" cy="1907573"/>
              </a:xfrm>
              <a:prstGeom prst="rect">
                <a:avLst/>
              </a:prstGeom>
            </p:spPr>
            <p:txBody>
              <a:bodyPr wrap="square" lIns="0" tIns="0" rIns="0" bIns="0" rtlCol="0" anchor="t">
                <a:spAutoFit/>
              </a:bodyPr>
              <a:lstStyle/>
              <a:p>
                <a:pPr algn="ctr">
                  <a:lnSpc>
                    <a:spcPts val="3845"/>
                  </a:lnSpc>
                  <a:spcBef>
                    <a:spcPct val="0"/>
                  </a:spcBef>
                </a:pPr>
                <a:r>
                  <a:rPr lang="en-US" sz="2500" dirty="0">
                    <a:solidFill>
                      <a:schemeClr val="bg1"/>
                    </a:solidFill>
                    <a:latin typeface="Arial" panose="020B0604020202020204" pitchFamily="34" charset="0"/>
                    <a:cs typeface="Arial" panose="020B0604020202020204" pitchFamily="34" charset="0"/>
                  </a:rPr>
                  <a:t>Address systemic barriers that affect an individual’s ability to access family planning information &amp; services. 8 briefs</a:t>
                </a:r>
              </a:p>
            </p:txBody>
          </p:sp>
        </p:grpSp>
        <p:grpSp>
          <p:nvGrpSpPr>
            <p:cNvPr id="14" name="Group 13">
              <a:extLst>
                <a:ext uri="{FF2B5EF4-FFF2-40B4-BE49-F238E27FC236}">
                  <a16:creationId xmlns:a16="http://schemas.microsoft.com/office/drawing/2014/main" id="{AD4805A7-B4FC-4163-8B64-5C0108DA7C5C}"/>
                </a:ext>
              </a:extLst>
            </p:cNvPr>
            <p:cNvGrpSpPr/>
            <p:nvPr/>
          </p:nvGrpSpPr>
          <p:grpSpPr>
            <a:xfrm>
              <a:off x="6360304" y="3662175"/>
              <a:ext cx="5228424" cy="3122373"/>
              <a:chOff x="6914174" y="4176150"/>
              <a:chExt cx="5228424" cy="3122373"/>
            </a:xfrm>
          </p:grpSpPr>
          <p:grpSp>
            <p:nvGrpSpPr>
              <p:cNvPr id="34" name="Group 33">
                <a:extLst>
                  <a:ext uri="{FF2B5EF4-FFF2-40B4-BE49-F238E27FC236}">
                    <a16:creationId xmlns:a16="http://schemas.microsoft.com/office/drawing/2014/main" id="{2CDAEDD2-9D3F-454D-B358-1F760EEE8488}"/>
                  </a:ext>
                </a:extLst>
              </p:cNvPr>
              <p:cNvGrpSpPr/>
              <p:nvPr/>
            </p:nvGrpSpPr>
            <p:grpSpPr>
              <a:xfrm>
                <a:off x="6914174" y="4176150"/>
                <a:ext cx="5228424" cy="799067"/>
                <a:chOff x="9421078" y="7042807"/>
                <a:chExt cx="4774466" cy="799067"/>
              </a:xfrm>
              <a:solidFill>
                <a:srgbClr val="054A8E"/>
              </a:solidFill>
            </p:grpSpPr>
            <p:sp>
              <p:nvSpPr>
                <p:cNvPr id="35" name="Rectangle 34">
                  <a:extLst>
                    <a:ext uri="{FF2B5EF4-FFF2-40B4-BE49-F238E27FC236}">
                      <a16:creationId xmlns:a16="http://schemas.microsoft.com/office/drawing/2014/main" id="{E0C4D4F8-9DA8-479A-B120-1696C7E23C4B}"/>
                    </a:ext>
                  </a:extLst>
                </p:cNvPr>
                <p:cNvSpPr/>
                <p:nvPr/>
              </p:nvSpPr>
              <p:spPr>
                <a:xfrm>
                  <a:off x="9421078" y="7042807"/>
                  <a:ext cx="4774466" cy="799067"/>
                </a:xfrm>
                <a:prstGeom prst="rect">
                  <a:avLst/>
                </a:prstGeom>
                <a:grp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TextBox 12">
                  <a:extLst>
                    <a:ext uri="{FF2B5EF4-FFF2-40B4-BE49-F238E27FC236}">
                      <a16:creationId xmlns:a16="http://schemas.microsoft.com/office/drawing/2014/main" id="{5F587D6A-0D57-4C5C-96F0-50E598E67123}"/>
                    </a:ext>
                  </a:extLst>
                </p:cNvPr>
                <p:cNvSpPr txBox="1"/>
                <p:nvPr/>
              </p:nvSpPr>
              <p:spPr>
                <a:xfrm>
                  <a:off x="9887427" y="7241219"/>
                  <a:ext cx="3733800" cy="445635"/>
                </a:xfrm>
                <a:prstGeom prst="rect">
                  <a:avLst/>
                </a:prstGeom>
                <a:grpFill/>
                <a:ln>
                  <a:solidFill>
                    <a:srgbClr val="054A8E"/>
                  </a:solidFill>
                </a:ln>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Service Delivery</a:t>
                  </a:r>
                </a:p>
              </p:txBody>
            </p:sp>
          </p:grpSp>
          <p:sp>
            <p:nvSpPr>
              <p:cNvPr id="61" name="Rectangle 60">
                <a:extLst>
                  <a:ext uri="{FF2B5EF4-FFF2-40B4-BE49-F238E27FC236}">
                    <a16:creationId xmlns:a16="http://schemas.microsoft.com/office/drawing/2014/main" id="{E06C4E27-CF4E-47FD-B5C4-82D398A01E3B}"/>
                  </a:ext>
                </a:extLst>
              </p:cNvPr>
              <p:cNvSpPr/>
              <p:nvPr/>
            </p:nvSpPr>
            <p:spPr>
              <a:xfrm>
                <a:off x="6914174" y="5032190"/>
                <a:ext cx="5228424" cy="2266333"/>
              </a:xfrm>
              <a:prstGeom prst="rect">
                <a:avLst/>
              </a:prstGeom>
              <a:solidFill>
                <a:srgbClr val="6E81AE"/>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2" name="TextBox 12">
                <a:extLst>
                  <a:ext uri="{FF2B5EF4-FFF2-40B4-BE49-F238E27FC236}">
                    <a16:creationId xmlns:a16="http://schemas.microsoft.com/office/drawing/2014/main" id="{5192566C-9DB3-4923-941D-73D7D734823D}"/>
                  </a:ext>
                </a:extLst>
              </p:cNvPr>
              <p:cNvSpPr txBox="1"/>
              <p:nvPr/>
            </p:nvSpPr>
            <p:spPr>
              <a:xfrm>
                <a:off x="7264936" y="5179115"/>
                <a:ext cx="4526899" cy="1907573"/>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Improve the availability, accessibility, acceptability, and quality of family planning services. 8 briefs</a:t>
                </a:r>
                <a:endParaRPr lang="en-US" sz="2500" dirty="0">
                  <a:solidFill>
                    <a:schemeClr val="bg1"/>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0200D549-05CE-47FF-B5EB-1A9CFA9BD1D9}"/>
                </a:ext>
              </a:extLst>
            </p:cNvPr>
            <p:cNvGrpSpPr/>
            <p:nvPr/>
          </p:nvGrpSpPr>
          <p:grpSpPr>
            <a:xfrm>
              <a:off x="11948766" y="3663327"/>
              <a:ext cx="5744800" cy="3080592"/>
              <a:chOff x="11984969" y="4121436"/>
              <a:chExt cx="5744800" cy="3080592"/>
            </a:xfrm>
          </p:grpSpPr>
          <p:grpSp>
            <p:nvGrpSpPr>
              <p:cNvPr id="16" name="Group 15">
                <a:extLst>
                  <a:ext uri="{FF2B5EF4-FFF2-40B4-BE49-F238E27FC236}">
                    <a16:creationId xmlns:a16="http://schemas.microsoft.com/office/drawing/2014/main" id="{6D14FCBE-B8E3-40C8-9A86-EAC61F4D327F}"/>
                  </a:ext>
                </a:extLst>
              </p:cNvPr>
              <p:cNvGrpSpPr/>
              <p:nvPr/>
            </p:nvGrpSpPr>
            <p:grpSpPr>
              <a:xfrm>
                <a:off x="11984969" y="4121436"/>
                <a:ext cx="5690234" cy="799067"/>
                <a:chOff x="14020800" y="5363309"/>
                <a:chExt cx="4447322" cy="1351941"/>
              </a:xfrm>
            </p:grpSpPr>
            <p:sp>
              <p:nvSpPr>
                <p:cNvPr id="38" name="Rectangle 37">
                  <a:extLst>
                    <a:ext uri="{FF2B5EF4-FFF2-40B4-BE49-F238E27FC236}">
                      <a16:creationId xmlns:a16="http://schemas.microsoft.com/office/drawing/2014/main" id="{BF6CE221-8509-40D2-9D05-9A89F32D3ABB}"/>
                    </a:ext>
                  </a:extLst>
                </p:cNvPr>
                <p:cNvSpPr/>
                <p:nvPr/>
              </p:nvSpPr>
              <p:spPr>
                <a:xfrm>
                  <a:off x="14020800" y="5363309"/>
                  <a:ext cx="4447322" cy="1351941"/>
                </a:xfrm>
                <a:prstGeom prst="rect">
                  <a:avLst/>
                </a:prstGeom>
                <a:solidFill>
                  <a:srgbClr val="0F8F73"/>
                </a:solidFill>
                <a:ln>
                  <a:solidFill>
                    <a:srgbClr val="0F8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9" name="TextBox 12">
                  <a:extLst>
                    <a:ext uri="{FF2B5EF4-FFF2-40B4-BE49-F238E27FC236}">
                      <a16:creationId xmlns:a16="http://schemas.microsoft.com/office/drawing/2014/main" id="{5EAC4BD4-4820-4226-91B8-EF8A02533E18}"/>
                    </a:ext>
                  </a:extLst>
                </p:cNvPr>
                <p:cNvSpPr txBox="1"/>
                <p:nvPr/>
              </p:nvSpPr>
              <p:spPr>
                <a:xfrm>
                  <a:off x="14323631" y="5676847"/>
                  <a:ext cx="3852139" cy="756682"/>
                </a:xfrm>
                <a:prstGeom prst="rect">
                  <a:avLst/>
                </a:prstGeom>
                <a:solidFill>
                  <a:srgbClr val="0F8F73"/>
                </a:solidFill>
                <a:ln>
                  <a:solidFill>
                    <a:srgbClr val="0F8F73"/>
                  </a:solidFill>
                </a:ln>
              </p:spPr>
              <p:txBody>
                <a:bodyPr wrap="square" lIns="0" tIns="0" rIns="0" bIns="0" rtlCol="0" anchor="t">
                  <a:spAutoFit/>
                </a:bodyPr>
                <a:lstStyle/>
                <a:p>
                  <a:pPr algn="ctr">
                    <a:lnSpc>
                      <a:spcPts val="3845"/>
                    </a:lnSpc>
                    <a:spcBef>
                      <a:spcPct val="0"/>
                    </a:spcBef>
                  </a:pPr>
                  <a:r>
                    <a:rPr lang="en-US" sz="2700" b="1" dirty="0">
                      <a:solidFill>
                        <a:schemeClr val="bg1"/>
                      </a:solidFill>
                      <a:latin typeface="Arial" panose="020B0604020202020204" pitchFamily="34" charset="0"/>
                      <a:cs typeface="Arial" panose="020B0604020202020204" pitchFamily="34" charset="0"/>
                    </a:rPr>
                    <a:t>Social and Behavioral Change</a:t>
                  </a:r>
                </a:p>
              </p:txBody>
            </p:sp>
          </p:grpSp>
          <p:sp>
            <p:nvSpPr>
              <p:cNvPr id="63" name="Rectangle 62">
                <a:extLst>
                  <a:ext uri="{FF2B5EF4-FFF2-40B4-BE49-F238E27FC236}">
                    <a16:creationId xmlns:a16="http://schemas.microsoft.com/office/drawing/2014/main" id="{2294F186-A78F-4399-8F3D-77AE8B3B6657}"/>
                  </a:ext>
                </a:extLst>
              </p:cNvPr>
              <p:cNvSpPr/>
              <p:nvPr/>
            </p:nvSpPr>
            <p:spPr>
              <a:xfrm>
                <a:off x="11994150" y="4976324"/>
                <a:ext cx="5675191" cy="2225704"/>
              </a:xfrm>
              <a:prstGeom prst="rect">
                <a:avLst/>
              </a:prstGeom>
              <a:solidFill>
                <a:srgbClr val="6BBB99"/>
              </a:solidFill>
              <a:ln>
                <a:solidFill>
                  <a:srgbClr val="6BB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4" name="TextBox 12">
                <a:extLst>
                  <a:ext uri="{FF2B5EF4-FFF2-40B4-BE49-F238E27FC236}">
                    <a16:creationId xmlns:a16="http://schemas.microsoft.com/office/drawing/2014/main" id="{170FDB7D-F254-4B52-A416-DF32A7B1ED9B}"/>
                  </a:ext>
                </a:extLst>
              </p:cNvPr>
              <p:cNvSpPr txBox="1"/>
              <p:nvPr/>
            </p:nvSpPr>
            <p:spPr>
              <a:xfrm>
                <a:off x="11994150" y="5143147"/>
                <a:ext cx="5735619" cy="1900457"/>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Influence knowledge, beliefs, behaviors, and social norms associated with family planning. </a:t>
                </a:r>
              </a:p>
              <a:p>
                <a:pPr algn="ctr">
                  <a:lnSpc>
                    <a:spcPts val="3845"/>
                  </a:lnSpc>
                  <a:spcBef>
                    <a:spcPct val="0"/>
                  </a:spcBef>
                </a:pPr>
                <a:r>
                  <a:rPr lang="en-US" sz="2500" spc="55" dirty="0">
                    <a:solidFill>
                      <a:schemeClr val="bg1"/>
                    </a:solidFill>
                    <a:latin typeface="Arial"/>
                    <a:cs typeface="Arial"/>
                  </a:rPr>
                  <a:t>7 briefs</a:t>
                </a:r>
                <a:endParaRPr lang="en-US" sz="2500" dirty="0">
                  <a:solidFill>
                    <a:schemeClr val="bg1"/>
                  </a:solidFill>
                  <a:latin typeface="Arial"/>
                  <a:cs typeface="Arial"/>
                </a:endParaRPr>
              </a:p>
            </p:txBody>
          </p:sp>
        </p:grpSp>
      </p:grpSp>
      <p:grpSp>
        <p:nvGrpSpPr>
          <p:cNvPr id="2" name="Group 1">
            <a:extLst>
              <a:ext uri="{FF2B5EF4-FFF2-40B4-BE49-F238E27FC236}">
                <a16:creationId xmlns:a16="http://schemas.microsoft.com/office/drawing/2014/main" id="{63A23F2B-F73A-4A5C-8CBD-A132240A693D}"/>
              </a:ext>
            </a:extLst>
          </p:cNvPr>
          <p:cNvGrpSpPr/>
          <p:nvPr/>
        </p:nvGrpSpPr>
        <p:grpSpPr>
          <a:xfrm>
            <a:off x="612797" y="7029284"/>
            <a:ext cx="17052055" cy="1585041"/>
            <a:chOff x="606934" y="7081061"/>
            <a:chExt cx="16988517" cy="1585041"/>
          </a:xfrm>
        </p:grpSpPr>
        <p:sp>
          <p:nvSpPr>
            <p:cNvPr id="47" name="Rectangle 46">
              <a:extLst>
                <a:ext uri="{FF2B5EF4-FFF2-40B4-BE49-F238E27FC236}">
                  <a16:creationId xmlns:a16="http://schemas.microsoft.com/office/drawing/2014/main" id="{6FDF6589-761B-4E8D-BE73-F462220C2060}"/>
                </a:ext>
              </a:extLst>
            </p:cNvPr>
            <p:cNvSpPr/>
            <p:nvPr/>
          </p:nvSpPr>
          <p:spPr>
            <a:xfrm>
              <a:off x="606934" y="7585272"/>
              <a:ext cx="16988515" cy="1080830"/>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endParaRPr lang="en-US" sz="2500" dirty="0">
                <a:solidFill>
                  <a:schemeClr val="tx1"/>
                </a:solidFill>
                <a:latin typeface="Arial" panose="020B0604020202020204" pitchFamily="34" charset="0"/>
                <a:cs typeface="Arial" panose="020B0604020202020204" pitchFamily="34" charset="0"/>
              </a:endParaRPr>
            </a:p>
          </p:txBody>
        </p:sp>
        <p:sp>
          <p:nvSpPr>
            <p:cNvPr id="44" name="TextBox 12">
              <a:extLst>
                <a:ext uri="{FF2B5EF4-FFF2-40B4-BE49-F238E27FC236}">
                  <a16:creationId xmlns:a16="http://schemas.microsoft.com/office/drawing/2014/main" id="{0C460584-DA0D-45EF-8F08-C6CE8D020C6A}"/>
                </a:ext>
              </a:extLst>
            </p:cNvPr>
            <p:cNvSpPr txBox="1"/>
            <p:nvPr/>
          </p:nvSpPr>
          <p:spPr>
            <a:xfrm>
              <a:off x="606935" y="7081061"/>
              <a:ext cx="16988516" cy="447238"/>
            </a:xfrm>
            <a:prstGeom prst="rect">
              <a:avLst/>
            </a:prstGeom>
            <a:solidFill>
              <a:srgbClr val="DD5D00"/>
            </a:solidFill>
            <a:ln>
              <a:solidFill>
                <a:srgbClr val="DD5D00"/>
              </a:solidFill>
            </a:ln>
          </p:spPr>
          <p:txBody>
            <a:bodyPr wrap="square" lIns="0" tIns="0" rIns="0" bIns="0" rtlCol="0" anchor="t">
              <a:spAutoFit/>
            </a:bodyPr>
            <a:lstStyle/>
            <a:p>
              <a:pPr algn="ctr">
                <a:lnSpc>
                  <a:spcPts val="3845"/>
                </a:lnSpc>
                <a:spcBef>
                  <a:spcPct val="0"/>
                </a:spcBef>
              </a:pPr>
              <a:r>
                <a:rPr lang="en-US" sz="2800" b="1" i="1" dirty="0">
                  <a:solidFill>
                    <a:schemeClr val="bg1"/>
                  </a:solidFill>
                  <a:latin typeface="Arial" panose="020B0604020202020204" pitchFamily="34" charset="0"/>
                  <a:cs typeface="Arial" panose="020B0604020202020204" pitchFamily="34" charset="0"/>
                </a:rPr>
                <a:t>Enhancements</a:t>
              </a:r>
              <a:endParaRPr lang="en-US" sz="2800" dirty="0">
                <a:solidFill>
                  <a:schemeClr val="bg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EF399833-0727-43F7-986F-461165490193}"/>
                </a:ext>
              </a:extLst>
            </p:cNvPr>
            <p:cNvSpPr/>
            <p:nvPr/>
          </p:nvSpPr>
          <p:spPr>
            <a:xfrm>
              <a:off x="813756" y="7738034"/>
              <a:ext cx="16574870" cy="786972"/>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Approaches used in conjunction with HIPs to maximize the impact of HIP implementation or increase the reach. 4 briefs</a:t>
              </a:r>
              <a:endParaRPr lang="en-US" sz="2500" dirty="0">
                <a:solidFill>
                  <a:schemeClr val="bg1"/>
                </a:solidFill>
                <a:latin typeface="Arial" panose="020B0604020202020204" pitchFamily="34" charset="0"/>
                <a:cs typeface="Arial" panose="020B0604020202020204" pitchFamily="34" charset="0"/>
              </a:endParaRPr>
            </a:p>
          </p:txBody>
        </p:sp>
      </p:grpSp>
      <p:sp>
        <p:nvSpPr>
          <p:cNvPr id="10" name="TextBox 10"/>
          <p:cNvSpPr txBox="1"/>
          <p:nvPr/>
        </p:nvSpPr>
        <p:spPr>
          <a:xfrm>
            <a:off x="608803" y="429270"/>
            <a:ext cx="9678198" cy="1667123"/>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HIPs address the full spectrum of FP programming</a:t>
            </a:r>
          </a:p>
        </p:txBody>
      </p:sp>
      <p:sp>
        <p:nvSpPr>
          <p:cNvPr id="3" name="Slide Number Placeholder 2">
            <a:extLst>
              <a:ext uri="{FF2B5EF4-FFF2-40B4-BE49-F238E27FC236}">
                <a16:creationId xmlns:a16="http://schemas.microsoft.com/office/drawing/2014/main" id="{DC720C67-30D4-45C3-B61A-A1F7C7DB34CD}"/>
              </a:ext>
            </a:extLst>
          </p:cNvPr>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291483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osceles Triangle 31">
            <a:extLst>
              <a:ext uri="{FF2B5EF4-FFF2-40B4-BE49-F238E27FC236}">
                <a16:creationId xmlns:a16="http://schemas.microsoft.com/office/drawing/2014/main" id="{20981DAA-C74C-43E4-A232-5C5764DB9B1F}"/>
              </a:ext>
            </a:extLst>
          </p:cNvPr>
          <p:cNvSpPr/>
          <p:nvPr/>
        </p:nvSpPr>
        <p:spPr>
          <a:xfrm flipV="1">
            <a:off x="-11461" y="-2"/>
            <a:ext cx="18257632" cy="3557277"/>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B5E3833E-61A4-4057-9DCD-FAF471F68CFC}"/>
              </a:ext>
            </a:extLst>
          </p:cNvPr>
          <p:cNvSpPr txBox="1"/>
          <p:nvPr/>
        </p:nvSpPr>
        <p:spPr>
          <a:xfrm>
            <a:off x="1384653" y="3557275"/>
            <a:ext cx="15465404" cy="2308324"/>
          </a:xfrm>
          <a:prstGeom prst="rect">
            <a:avLst/>
          </a:prstGeom>
          <a:noFill/>
        </p:spPr>
        <p:txBody>
          <a:bodyPr wrap="square">
            <a:spAutoFit/>
          </a:bodyPr>
          <a:lstStyle/>
          <a:p>
            <a:pPr marL="228600" indent="-50800">
              <a:lnSpc>
                <a:spcPct val="90000"/>
              </a:lnSpc>
              <a:buClr>
                <a:schemeClr val="dk1"/>
              </a:buClr>
              <a:buSzPts val="2800"/>
            </a:pPr>
            <a:r>
              <a:rPr lang="en-US" sz="4000" dirty="0">
                <a:highlight>
                  <a:srgbClr val="FFFFFF"/>
                </a:highlight>
                <a:latin typeface="Arial" panose="020B0604020202020204" pitchFamily="34" charset="0"/>
                <a:cs typeface="Arial" panose="020B0604020202020204" pitchFamily="34" charset="0"/>
              </a:rPr>
              <a:t>The </a:t>
            </a:r>
            <a:r>
              <a:rPr lang="en-US" sz="4000" b="1" dirty="0">
                <a:solidFill>
                  <a:srgbClr val="054A8E"/>
                </a:solidFill>
                <a:highlight>
                  <a:srgbClr val="FFFFFF"/>
                </a:highlight>
                <a:latin typeface="Arial" panose="020B0604020202020204" pitchFamily="34" charset="0"/>
                <a:cs typeface="Arial" panose="020B0604020202020204" pitchFamily="34" charset="0"/>
              </a:rPr>
              <a:t>Technical Advisory Group (TAG) </a:t>
            </a:r>
            <a:r>
              <a:rPr lang="en-US" sz="4000" dirty="0">
                <a:highlight>
                  <a:srgbClr val="FFFFFF"/>
                </a:highlight>
                <a:latin typeface="Arial" panose="020B0604020202020204" pitchFamily="34" charset="0"/>
                <a:cs typeface="Arial" panose="020B0604020202020204" pitchFamily="34" charset="0"/>
              </a:rPr>
              <a:t>is made up of 25 experts in family planning, including representatives from the co-sponsors.</a:t>
            </a: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r>
              <a:rPr lang="en-US" sz="4000" spc="-80" dirty="0">
                <a:highlight>
                  <a:srgbClr val="FFFFFF"/>
                </a:highlight>
                <a:latin typeface="Arial" panose="020B0604020202020204" pitchFamily="34" charset="0"/>
                <a:cs typeface="Arial" panose="020B0604020202020204" pitchFamily="34" charset="0"/>
              </a:rPr>
              <a:t>The </a:t>
            </a:r>
            <a:r>
              <a:rPr lang="en-US" sz="4000" b="1" spc="-80" dirty="0">
                <a:solidFill>
                  <a:srgbClr val="054A8E"/>
                </a:solidFill>
                <a:highlight>
                  <a:srgbClr val="FFFFFF"/>
                </a:highlight>
                <a:latin typeface="Arial" panose="020B0604020202020204" pitchFamily="34" charset="0"/>
                <a:cs typeface="Arial" panose="020B0604020202020204" pitchFamily="34" charset="0"/>
              </a:rPr>
              <a:t>Co-sponsors </a:t>
            </a:r>
            <a:r>
              <a:rPr lang="en-US" sz="4000" spc="-80" dirty="0">
                <a:highlight>
                  <a:srgbClr val="FFFFFF"/>
                </a:highlight>
                <a:latin typeface="Arial" panose="020B0604020202020204" pitchFamily="34" charset="0"/>
                <a:cs typeface="Arial" panose="020B0604020202020204" pitchFamily="34" charset="0"/>
              </a:rPr>
              <a:t>include the following organizations:</a:t>
            </a:r>
          </a:p>
        </p:txBody>
      </p:sp>
      <p:sp>
        <p:nvSpPr>
          <p:cNvPr id="10" name="TextBox 10"/>
          <p:cNvSpPr txBox="1"/>
          <p:nvPr/>
        </p:nvSpPr>
        <p:spPr>
          <a:xfrm>
            <a:off x="711554" y="688118"/>
            <a:ext cx="1272220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 Partnership</a:t>
            </a:r>
          </a:p>
        </p:txBody>
      </p:sp>
      <p:sp>
        <p:nvSpPr>
          <p:cNvPr id="3" name="Slide Number Placeholder 2">
            <a:extLst>
              <a:ext uri="{FF2B5EF4-FFF2-40B4-BE49-F238E27FC236}">
                <a16:creationId xmlns:a16="http://schemas.microsoft.com/office/drawing/2014/main" id="{0073A45D-0300-4530-8C4F-28D32B793012}"/>
              </a:ext>
            </a:extLst>
          </p:cNvPr>
          <p:cNvSpPr>
            <a:spLocks noGrp="1"/>
          </p:cNvSpPr>
          <p:nvPr>
            <p:ph type="sldNum" sz="quarter" idx="12"/>
          </p:nvPr>
        </p:nvSpPr>
        <p:spPr/>
        <p:txBody>
          <a:bodyPr/>
          <a:lstStyle/>
          <a:p>
            <a:fld id="{B6F15528-21DE-4FAA-801E-634DDDAF4B2B}" type="slidenum">
              <a:rPr lang="en-US" smtClean="0"/>
              <a:pPr/>
              <a:t>5</a:t>
            </a:fld>
            <a:endParaRPr lang="en-US"/>
          </a:p>
        </p:txBody>
      </p:sp>
      <p:pic>
        <p:nvPicPr>
          <p:cNvPr id="4" name="Picture 3">
            <a:extLst>
              <a:ext uri="{FF2B5EF4-FFF2-40B4-BE49-F238E27FC236}">
                <a16:creationId xmlns:a16="http://schemas.microsoft.com/office/drawing/2014/main" id="{84FC6127-1555-E54B-AC1D-1FAC00DC41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620" y="6681621"/>
            <a:ext cx="17133470" cy="1067547"/>
          </a:xfrm>
          <a:prstGeom prst="rect">
            <a:avLst/>
          </a:prstGeom>
        </p:spPr>
      </p:pic>
    </p:spTree>
    <p:extLst>
      <p:ext uri="{BB962C8B-B14F-4D97-AF65-F5344CB8AC3E}">
        <p14:creationId xmlns:p14="http://schemas.microsoft.com/office/powerpoint/2010/main" val="92880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8462" y="4434398"/>
            <a:ext cx="12490937" cy="3749843"/>
            <a:chOff x="-1192946" y="454440"/>
            <a:chExt cx="14359767" cy="4999792"/>
          </a:xfrm>
        </p:grpSpPr>
        <p:sp>
          <p:nvSpPr>
            <p:cNvPr id="5" name="TextBox 5"/>
            <p:cNvSpPr txBox="1"/>
            <p:nvPr/>
          </p:nvSpPr>
          <p:spPr>
            <a:xfrm>
              <a:off x="-1161685" y="2139221"/>
              <a:ext cx="14328506" cy="3315011"/>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Offer family planning information and services proactively to women in the extended postpartum period during routine child immunization contacts. </a:t>
              </a:r>
              <a:r>
                <a:rPr lang="en-US" sz="2400" dirty="0">
                  <a:solidFill>
                    <a:srgbClr val="000000"/>
                  </a:solidFill>
                  <a:latin typeface="Arial" panose="020B0604020202020204" pitchFamily="34" charset="0"/>
                  <a:cs typeface="Arial" panose="020B0604020202020204" pitchFamily="34" charset="0"/>
                </a:rPr>
                <a:t>The extended postpartum period is defined as the 12 months following a birth.</a:t>
              </a:r>
              <a:endParaRPr lang="en-US" sz="4400" dirty="0">
                <a:solidFill>
                  <a:srgbClr val="000000"/>
                </a:solidFill>
                <a:latin typeface="Arial" panose="020B0604020202020204" pitchFamily="34" charset="0"/>
                <a:cs typeface="Arial" panose="020B0604020202020204" pitchFamily="34" charset="0"/>
              </a:endParaRPr>
            </a:p>
          </p:txBody>
        </p:sp>
        <p:sp>
          <p:nvSpPr>
            <p:cNvPr id="6" name="TextBox 6"/>
            <p:cNvSpPr txBox="1"/>
            <p:nvPr/>
          </p:nvSpPr>
          <p:spPr>
            <a:xfrm>
              <a:off x="-1192946" y="454440"/>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High Impact Practice</a:t>
              </a:r>
            </a:p>
          </p:txBody>
        </p:sp>
      </p:grpSp>
      <p:sp>
        <p:nvSpPr>
          <p:cNvPr id="8" name="Slide Number Placeholder 7">
            <a:extLst>
              <a:ext uri="{FF2B5EF4-FFF2-40B4-BE49-F238E27FC236}">
                <a16:creationId xmlns:a16="http://schemas.microsoft.com/office/drawing/2014/main" id="{F542FDE7-8BEF-4B3B-B931-2CA33305706E}"/>
              </a:ext>
            </a:extLst>
          </p:cNvPr>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74DA310A-FB4B-4AC9-B0D6-9C187C8BAEBD}"/>
              </a:ext>
            </a:extLst>
          </p:cNvPr>
          <p:cNvSpPr/>
          <p:nvPr/>
        </p:nvSpPr>
        <p:spPr>
          <a:xfrm flipV="1">
            <a:off x="0" y="8664"/>
            <a:ext cx="18257632" cy="291553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4096793" cy="771109"/>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Background</a:t>
            </a:r>
          </a:p>
        </p:txBody>
      </p:sp>
      <p:sp>
        <p:nvSpPr>
          <p:cNvPr id="2" name="Slide Number Placeholder 1">
            <a:extLst>
              <a:ext uri="{FF2B5EF4-FFF2-40B4-BE49-F238E27FC236}">
                <a16:creationId xmlns:a16="http://schemas.microsoft.com/office/drawing/2014/main" id="{12D7F486-0B44-457A-BDCF-70564D702418}"/>
              </a:ext>
            </a:extLst>
          </p:cNvPr>
          <p:cNvSpPr>
            <a:spLocks noGrp="1"/>
          </p:cNvSpPr>
          <p:nvPr>
            <p:ph type="sldNum" sz="quarter" idx="12"/>
          </p:nvPr>
        </p:nvSpPr>
        <p:spPr/>
        <p:txBody>
          <a:bodyPr/>
          <a:lstStyle/>
          <a:p>
            <a:fld id="{B6F15528-21DE-4FAA-801E-634DDDAF4B2B}" type="slidenum">
              <a:rPr lang="en-US" smtClean="0"/>
              <a:pPr/>
              <a:t>7</a:t>
            </a:fld>
            <a:endParaRPr lang="en-US"/>
          </a:p>
        </p:txBody>
      </p:sp>
      <p:sp>
        <p:nvSpPr>
          <p:cNvPr id="8" name="TextBox 8">
            <a:extLst>
              <a:ext uri="{FF2B5EF4-FFF2-40B4-BE49-F238E27FC236}">
                <a16:creationId xmlns:a16="http://schemas.microsoft.com/office/drawing/2014/main" id="{C91593E0-56F0-49C5-A053-281C62CC4608}"/>
              </a:ext>
            </a:extLst>
          </p:cNvPr>
          <p:cNvSpPr txBox="1"/>
          <p:nvPr/>
        </p:nvSpPr>
        <p:spPr>
          <a:xfrm>
            <a:off x="1447800" y="3499880"/>
            <a:ext cx="14630400" cy="4001095"/>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Improving uptake of postpartum family planning (PPFP) can </a:t>
            </a:r>
            <a:r>
              <a:rPr lang="en-US" sz="4000" b="1" dirty="0">
                <a:solidFill>
                  <a:srgbClr val="054A8E"/>
                </a:solidFill>
                <a:latin typeface="Arial" panose="020B0604020202020204" pitchFamily="34" charset="0"/>
                <a:cs typeface="Arial" panose="020B0604020202020204" pitchFamily="34" charset="0"/>
              </a:rPr>
              <a:t>enhance the health of women, infants, and children</a:t>
            </a:r>
            <a:r>
              <a:rPr lang="en-US" sz="4000" dirty="0">
                <a:solidFill>
                  <a:srgbClr val="000000"/>
                </a:solidFill>
                <a:latin typeface="Arial" panose="020B0604020202020204" pitchFamily="34" charset="0"/>
                <a:cs typeface="Arial" panose="020B0604020202020204" pitchFamily="34" charset="0"/>
              </a:rPr>
              <a:t>. </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Closely spaced births (less than 18 to 24 months apart) are associated with increased maternal, newborn, and child morbidity and mortality including preterm birth, low birth weight, and increased neonatal and under age 5 death.</a:t>
            </a:r>
          </a:p>
        </p:txBody>
      </p:sp>
    </p:spTree>
    <p:extLst>
      <p:ext uri="{BB962C8B-B14F-4D97-AF65-F5344CB8AC3E}">
        <p14:creationId xmlns:p14="http://schemas.microsoft.com/office/powerpoint/2010/main" val="2911422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74DA310A-FB4B-4AC9-B0D6-9C187C8BAEBD}"/>
              </a:ext>
            </a:extLst>
          </p:cNvPr>
          <p:cNvSpPr/>
          <p:nvPr/>
        </p:nvSpPr>
        <p:spPr>
          <a:xfrm flipV="1">
            <a:off x="0" y="8664"/>
            <a:ext cx="18257632" cy="291553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4096793" cy="771109"/>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Background</a:t>
            </a:r>
          </a:p>
        </p:txBody>
      </p:sp>
      <p:sp>
        <p:nvSpPr>
          <p:cNvPr id="2" name="Slide Number Placeholder 1">
            <a:extLst>
              <a:ext uri="{FF2B5EF4-FFF2-40B4-BE49-F238E27FC236}">
                <a16:creationId xmlns:a16="http://schemas.microsoft.com/office/drawing/2014/main" id="{12D7F486-0B44-457A-BDCF-70564D702418}"/>
              </a:ext>
            </a:extLst>
          </p:cNvPr>
          <p:cNvSpPr>
            <a:spLocks noGrp="1"/>
          </p:cNvSpPr>
          <p:nvPr>
            <p:ph type="sldNum" sz="quarter" idx="12"/>
          </p:nvPr>
        </p:nvSpPr>
        <p:spPr/>
        <p:txBody>
          <a:bodyPr/>
          <a:lstStyle/>
          <a:p>
            <a:fld id="{B6F15528-21DE-4FAA-801E-634DDDAF4B2B}" type="slidenum">
              <a:rPr lang="en-US" smtClean="0"/>
              <a:pPr/>
              <a:t>8</a:t>
            </a:fld>
            <a:endParaRPr lang="en-US"/>
          </a:p>
        </p:txBody>
      </p:sp>
      <p:sp>
        <p:nvSpPr>
          <p:cNvPr id="8" name="TextBox 8">
            <a:extLst>
              <a:ext uri="{FF2B5EF4-FFF2-40B4-BE49-F238E27FC236}">
                <a16:creationId xmlns:a16="http://schemas.microsoft.com/office/drawing/2014/main" id="{C91593E0-56F0-49C5-A053-281C62CC4608}"/>
              </a:ext>
            </a:extLst>
          </p:cNvPr>
          <p:cNvSpPr txBox="1"/>
          <p:nvPr/>
        </p:nvSpPr>
        <p:spPr>
          <a:xfrm>
            <a:off x="1447800" y="3499880"/>
            <a:ext cx="14630400" cy="4616648"/>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There are multiple touch points through the repeated visits needed to follow the recommended vaccination schedule during the first year of an infant’s life. </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Integration offers benefits such as </a:t>
            </a:r>
            <a:r>
              <a:rPr lang="en-US" sz="4000" b="1" dirty="0">
                <a:solidFill>
                  <a:srgbClr val="054A8E"/>
                </a:solidFill>
                <a:latin typeface="Arial" panose="020B0604020202020204" pitchFamily="34" charset="0"/>
                <a:cs typeface="Arial" panose="020B0604020202020204" pitchFamily="34" charset="0"/>
              </a:rPr>
              <a:t>mitigating constraints related to transportation costs and time </a:t>
            </a:r>
            <a:r>
              <a:rPr lang="en-US" sz="4000" dirty="0">
                <a:latin typeface="Arial" panose="020B0604020202020204" pitchFamily="34" charset="0"/>
                <a:cs typeface="Arial" panose="020B0604020202020204" pitchFamily="34" charset="0"/>
              </a:rPr>
              <a:t>while also </a:t>
            </a:r>
            <a:r>
              <a:rPr lang="en-US" sz="4000" b="1" dirty="0">
                <a:solidFill>
                  <a:srgbClr val="054A8E"/>
                </a:solidFill>
                <a:latin typeface="Arial" panose="020B0604020202020204" pitchFamily="34" charset="0"/>
                <a:cs typeface="Arial" panose="020B0604020202020204" pitchFamily="34" charset="0"/>
              </a:rPr>
              <a:t>reducing the burden on the overall health system and, potentially, on individual workloads.</a:t>
            </a:r>
          </a:p>
        </p:txBody>
      </p:sp>
    </p:spTree>
    <p:extLst>
      <p:ext uri="{BB962C8B-B14F-4D97-AF65-F5344CB8AC3E}">
        <p14:creationId xmlns:p14="http://schemas.microsoft.com/office/powerpoint/2010/main" val="1406965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22B04359-A716-4020-BD82-4803A9A3511C}"/>
              </a:ext>
            </a:extLst>
          </p:cNvPr>
          <p:cNvSpPr/>
          <p:nvPr/>
        </p:nvSpPr>
        <p:spPr>
          <a:xfrm flipV="1">
            <a:off x="-11461" y="-2"/>
            <a:ext cx="18257632" cy="293369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0" name="TextBox 10"/>
          <p:cNvSpPr txBox="1"/>
          <p:nvPr/>
        </p:nvSpPr>
        <p:spPr>
          <a:xfrm>
            <a:off x="6101805" y="8488680"/>
            <a:ext cx="11667211" cy="769620"/>
          </a:xfrm>
          <a:prstGeom prst="rect">
            <a:avLst/>
          </a:prstGeom>
        </p:spPr>
        <p:txBody>
          <a:bodyPr lIns="0" tIns="0" rIns="0" bIns="0" rtlCol="0" anchor="t">
            <a:spAutoFit/>
          </a:bodyPr>
          <a:lstStyle/>
          <a:p>
            <a:pPr algn="r">
              <a:lnSpc>
                <a:spcPts val="5880"/>
              </a:lnSpc>
            </a:pPr>
            <a:r>
              <a:rPr lang="en-US" sz="5600">
                <a:solidFill>
                  <a:srgbClr val="FFFFFF"/>
                </a:solidFill>
                <a:latin typeface="Arial" panose="020B0604020202020204" pitchFamily="34" charset="0"/>
                <a:cs typeface="Arial" panose="020B0604020202020204" pitchFamily="34" charset="0"/>
              </a:rPr>
              <a:t>BACKGROUND</a:t>
            </a:r>
          </a:p>
        </p:txBody>
      </p:sp>
      <p:sp>
        <p:nvSpPr>
          <p:cNvPr id="9" name="TextBox 9"/>
          <p:cNvSpPr txBox="1"/>
          <p:nvPr/>
        </p:nvSpPr>
        <p:spPr>
          <a:xfrm>
            <a:off x="609600" y="453329"/>
            <a:ext cx="4096793" cy="1667123"/>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Theory of</a:t>
            </a:r>
          </a:p>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Change</a:t>
            </a:r>
          </a:p>
        </p:txBody>
      </p:sp>
      <p:sp>
        <p:nvSpPr>
          <p:cNvPr id="2" name="Slide Number Placeholder 1">
            <a:extLst>
              <a:ext uri="{FF2B5EF4-FFF2-40B4-BE49-F238E27FC236}">
                <a16:creationId xmlns:a16="http://schemas.microsoft.com/office/drawing/2014/main" id="{2CAD324D-A412-4643-A519-2AD48FC307EA}"/>
              </a:ext>
            </a:extLst>
          </p:cNvPr>
          <p:cNvSpPr>
            <a:spLocks noGrp="1"/>
          </p:cNvSpPr>
          <p:nvPr>
            <p:ph type="sldNum" sz="quarter" idx="12"/>
          </p:nvPr>
        </p:nvSpPr>
        <p:spPr/>
        <p:txBody>
          <a:bodyPr/>
          <a:lstStyle/>
          <a:p>
            <a:fld id="{B6F15528-21DE-4FAA-801E-634DDDAF4B2B}" type="slidenum">
              <a:rPr lang="en-US" smtClean="0"/>
              <a:pPr/>
              <a:t>9</a:t>
            </a:fld>
            <a:endParaRPr lang="en-US"/>
          </a:p>
        </p:txBody>
      </p:sp>
      <p:pic>
        <p:nvPicPr>
          <p:cNvPr id="5" name="Picture 4">
            <a:extLst>
              <a:ext uri="{FF2B5EF4-FFF2-40B4-BE49-F238E27FC236}">
                <a16:creationId xmlns:a16="http://schemas.microsoft.com/office/drawing/2014/main" id="{2F58E784-CE89-374A-9B86-54735BC207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301941"/>
            <a:ext cx="11298539" cy="6618044"/>
          </a:xfrm>
          <a:prstGeom prst="rect">
            <a:avLst/>
          </a:prstGeom>
        </p:spPr>
      </p:pic>
    </p:spTree>
    <p:extLst>
      <p:ext uri="{BB962C8B-B14F-4D97-AF65-F5344CB8AC3E}">
        <p14:creationId xmlns:p14="http://schemas.microsoft.com/office/powerpoint/2010/main" val="3061834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18225</TotalTime>
  <Words>3955</Words>
  <Application>Microsoft Macintosh PowerPoint</Application>
  <PresentationFormat>Custom</PresentationFormat>
  <Paragraphs>306</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Open Sans</vt:lpstr>
      <vt:lpstr>Calibri</vt:lpstr>
      <vt:lpstr>Arial</vt:lpstr>
      <vt:lpstr>Proxima Nova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Option</dc:title>
  <cp:lastModifiedBy>Microsoft Office User</cp:lastModifiedBy>
  <cp:revision>346</cp:revision>
  <dcterms:created xsi:type="dcterms:W3CDTF">2006-08-16T00:00:00Z</dcterms:created>
  <dcterms:modified xsi:type="dcterms:W3CDTF">2023-06-28T12:31:51Z</dcterms:modified>
  <dc:identifier>DAEXLFOVi-U</dc:identifier>
</cp:coreProperties>
</file>