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83" r:id="rId1"/>
  </p:sldMasterIdLst>
  <p:notesMasterIdLst>
    <p:notesMasterId r:id="rId27"/>
  </p:notesMasterIdLst>
  <p:sldIdLst>
    <p:sldId id="256" r:id="rId2"/>
    <p:sldId id="328" r:id="rId3"/>
    <p:sldId id="297" r:id="rId4"/>
    <p:sldId id="318" r:id="rId5"/>
    <p:sldId id="326" r:id="rId6"/>
    <p:sldId id="260" r:id="rId7"/>
    <p:sldId id="327" r:id="rId8"/>
    <p:sldId id="314" r:id="rId9"/>
    <p:sldId id="300" r:id="rId10"/>
    <p:sldId id="329" r:id="rId11"/>
    <p:sldId id="303" r:id="rId12"/>
    <p:sldId id="332" r:id="rId13"/>
    <p:sldId id="301" r:id="rId14"/>
    <p:sldId id="302" r:id="rId15"/>
    <p:sldId id="333" r:id="rId16"/>
    <p:sldId id="334" r:id="rId17"/>
    <p:sldId id="335" r:id="rId18"/>
    <p:sldId id="336" r:id="rId19"/>
    <p:sldId id="337" r:id="rId20"/>
    <p:sldId id="338" r:id="rId21"/>
    <p:sldId id="339" r:id="rId22"/>
    <p:sldId id="340" r:id="rId23"/>
    <p:sldId id="341" r:id="rId24"/>
    <p:sldId id="308" r:id="rId25"/>
    <p:sldId id="320" r:id="rId26"/>
  </p:sldIdLst>
  <p:sldSz cx="18288000" cy="10287000"/>
  <p:notesSz cx="6858000" cy="9144000"/>
  <p:embeddedFontLst>
    <p:embeddedFont>
      <p:font typeface="Calibri" panose="020F0502020204030204" pitchFamily="34" charset="0"/>
      <p:regular r:id="rId28"/>
      <p:bold r:id="rId29"/>
      <p:italic r:id="rId30"/>
      <p:boldItalic r:id="rId31"/>
    </p:embeddedFont>
    <p:embeddedFont>
      <p:font typeface="Proxima Nova" panose="020B0604020202020204" pitchFamily="34" charset="0"/>
      <p:regular r:id="rId32"/>
      <p:bold r:id="rId33"/>
      <p:italic r:id="rId34"/>
      <p:boldItalic r:id="rId3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ssin, Emma D" initials="BED" lastIdx="1" clrIdx="0">
    <p:extLst>
      <p:ext uri="{19B8F6BF-5375-455C-9EA6-DF929625EA0E}">
        <p15:presenceInfo xmlns:p15="http://schemas.microsoft.com/office/powerpoint/2012/main" userId="Bassin, Emma D" providerId="None"/>
      </p:ext>
    </p:extLst>
  </p:cmAuthor>
  <p:cmAuthor id="2" name="Caitlin Thistle" initials="CT" lastIdx="5" clrIdx="1">
    <p:extLst>
      <p:ext uri="{19B8F6BF-5375-455C-9EA6-DF929625EA0E}">
        <p15:presenceInfo xmlns:p15="http://schemas.microsoft.com/office/powerpoint/2012/main" userId="3a14e556b2006362" providerId="Windows Live"/>
      </p:ext>
    </p:extLst>
  </p:cmAuthor>
  <p:cmAuthor id="3" name="Microsoft Office User" initials="MOU" lastIdx="3" clrIdx="2"/>
  <p:cmAuthor id="4" name="Ados May" initials="AM" lastIdx="1" clrIdx="3">
    <p:extLst>
      <p:ext uri="{19B8F6BF-5375-455C-9EA6-DF929625EA0E}">
        <p15:presenceInfo xmlns:p15="http://schemas.microsoft.com/office/powerpoint/2012/main" userId="fzJl+xyujlE+eZf/wQYcEwUGSrpT+e5gRaWkQRTITgI="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4A8E"/>
    <a:srgbClr val="AD013E"/>
    <a:srgbClr val="D99694"/>
    <a:srgbClr val="DD5D00"/>
    <a:srgbClr val="6E81AE"/>
    <a:srgbClr val="F3AE7B"/>
    <a:srgbClr val="00689D"/>
    <a:srgbClr val="6BBB99"/>
    <a:srgbClr val="E18484"/>
    <a:srgbClr val="FC9A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98148CF-F9EA-4E5C-84F1-D187DEC14FD1}" v="11" dt="2023-06-22T22:10:10.811"/>
    <p1510:client id="{29402857-9FCF-4256-9733-70EBA1C2CDB3}" v="1" dt="2023-04-13T15:36:07.69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89" autoAdjust="0"/>
    <p:restoredTop sz="70543" autoAdjust="0"/>
  </p:normalViewPr>
  <p:slideViewPr>
    <p:cSldViewPr>
      <p:cViewPr varScale="1">
        <p:scale>
          <a:sx n="38" d="100"/>
          <a:sy n="38" d="100"/>
        </p:scale>
        <p:origin x="224" y="504"/>
      </p:cViewPr>
      <p:guideLst>
        <p:guide orient="horz" pos="2160"/>
        <p:guide pos="2880"/>
      </p:guideLst>
    </p:cSldViewPr>
  </p:slideViewPr>
  <p:outlineViewPr>
    <p:cViewPr>
      <p:scale>
        <a:sx n="33" d="100"/>
        <a:sy n="33" d="100"/>
      </p:scale>
      <p:origin x="0" y="0"/>
    </p:cViewPr>
  </p:outlineViewPr>
  <p:notesTextViewPr>
    <p:cViewPr>
      <p:scale>
        <a:sx n="95" d="100"/>
        <a:sy n="95" d="100"/>
      </p:scale>
      <p:origin x="0" y="-1152"/>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font" Target="fonts/font7.fntdata"/><Relationship Id="rId42"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4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dos May" userId="fzJl+xyujlE+eZf/wQYcEwUGSrpT+e5gRaWkQRTITgI=" providerId="None" clId="Web-{198148CF-F9EA-4E5C-84F1-D187DEC14FD1}"/>
    <pc:docChg chg="modSld">
      <pc:chgData name="Ados May" userId="fzJl+xyujlE+eZf/wQYcEwUGSrpT+e5gRaWkQRTITgI=" providerId="None" clId="Web-{198148CF-F9EA-4E5C-84F1-D187DEC14FD1}" dt="2023-06-22T22:10:10.811" v="4"/>
      <pc:docMkLst>
        <pc:docMk/>
      </pc:docMkLst>
      <pc:sldChg chg="modSp">
        <pc:chgData name="Ados May" userId="fzJl+xyujlE+eZf/wQYcEwUGSrpT+e5gRaWkQRTITgI=" providerId="None" clId="Web-{198148CF-F9EA-4E5C-84F1-D187DEC14FD1}" dt="2023-06-22T22:07:36.838" v="3" actId="20577"/>
        <pc:sldMkLst>
          <pc:docMk/>
          <pc:sldMk cId="2291483176" sldId="318"/>
        </pc:sldMkLst>
        <pc:spChg chg="mod">
          <ac:chgData name="Ados May" userId="fzJl+xyujlE+eZf/wQYcEwUGSrpT+e5gRaWkQRTITgI=" providerId="None" clId="Web-{198148CF-F9EA-4E5C-84F1-D187DEC14FD1}" dt="2023-06-22T22:07:36.838" v="3" actId="20577"/>
          <ac:spMkLst>
            <pc:docMk/>
            <pc:sldMk cId="2291483176" sldId="318"/>
            <ac:spMk id="30" creationId="{1ECE09D0-E266-4538-BD48-18D00FC6A78A}"/>
          </ac:spMkLst>
        </pc:spChg>
        <pc:spChg chg="mod">
          <ac:chgData name="Ados May" userId="fzJl+xyujlE+eZf/wQYcEwUGSrpT+e5gRaWkQRTITgI=" providerId="None" clId="Web-{198148CF-F9EA-4E5C-84F1-D187DEC14FD1}" dt="2023-06-22T22:07:34.604" v="2" actId="20577"/>
          <ac:spMkLst>
            <pc:docMk/>
            <pc:sldMk cId="2291483176" sldId="318"/>
            <ac:spMk id="64" creationId="{170FDB7D-F254-4B52-A416-DF32A7B1ED9B}"/>
          </ac:spMkLst>
        </pc:spChg>
      </pc:sldChg>
      <pc:sldChg chg="addCm">
        <pc:chgData name="Ados May" userId="fzJl+xyujlE+eZf/wQYcEwUGSrpT+e5gRaWkQRTITgI=" providerId="None" clId="Web-{198148CF-F9EA-4E5C-84F1-D187DEC14FD1}" dt="2023-06-22T22:10:10.811" v="4"/>
        <pc:sldMkLst>
          <pc:docMk/>
          <pc:sldMk cId="2682395732" sldId="335"/>
        </pc:sldMkLst>
      </pc:sldChg>
    </pc:docChg>
  </pc:docChgLst>
  <pc:docChgLst>
    <pc:chgData name="Natalie Apcar" userId="f7870745-a778-4d76-9a9e-8f0b4469d8fd" providerId="ADAL" clId="{29402857-9FCF-4256-9733-70EBA1C2CDB3}"/>
    <pc:docChg chg="custSel delSld modSld sldOrd">
      <pc:chgData name="Natalie Apcar" userId="f7870745-a778-4d76-9a9e-8f0b4469d8fd" providerId="ADAL" clId="{29402857-9FCF-4256-9733-70EBA1C2CDB3}" dt="2023-04-13T15:41:07.888" v="18"/>
      <pc:docMkLst>
        <pc:docMk/>
      </pc:docMkLst>
      <pc:sldChg chg="delCm modNotesTx">
        <pc:chgData name="Natalie Apcar" userId="f7870745-a778-4d76-9a9e-8f0b4469d8fd" providerId="ADAL" clId="{29402857-9FCF-4256-9733-70EBA1C2CDB3}" dt="2023-04-13T15:35:31.484" v="3" actId="20577"/>
        <pc:sldMkLst>
          <pc:docMk/>
          <pc:sldMk cId="0" sldId="256"/>
        </pc:sldMkLst>
      </pc:sldChg>
      <pc:sldChg chg="ord">
        <pc:chgData name="Natalie Apcar" userId="f7870745-a778-4d76-9a9e-8f0b4469d8fd" providerId="ADAL" clId="{29402857-9FCF-4256-9733-70EBA1C2CDB3}" dt="2023-04-13T15:40:55.188" v="16"/>
        <pc:sldMkLst>
          <pc:docMk/>
          <pc:sldMk cId="3804271983" sldId="303"/>
        </pc:sldMkLst>
      </pc:sldChg>
      <pc:sldChg chg="modSp mod">
        <pc:chgData name="Natalie Apcar" userId="f7870745-a778-4d76-9a9e-8f0b4469d8fd" providerId="ADAL" clId="{29402857-9FCF-4256-9733-70EBA1C2CDB3}" dt="2023-04-13T15:40:27.313" v="14" actId="20577"/>
        <pc:sldMkLst>
          <pc:docMk/>
          <pc:sldMk cId="2643993863" sldId="329"/>
        </pc:sldMkLst>
        <pc:spChg chg="mod">
          <ac:chgData name="Natalie Apcar" userId="f7870745-a778-4d76-9a9e-8f0b4469d8fd" providerId="ADAL" clId="{29402857-9FCF-4256-9733-70EBA1C2CDB3}" dt="2023-04-13T15:40:27.313" v="14" actId="20577"/>
          <ac:spMkLst>
            <pc:docMk/>
            <pc:sldMk cId="2643993863" sldId="329"/>
            <ac:spMk id="9" creationId="{DF933640-14A6-43A2-8825-4C132BDD58F9}"/>
          </ac:spMkLst>
        </pc:spChg>
      </pc:sldChg>
      <pc:sldChg chg="del">
        <pc:chgData name="Natalie Apcar" userId="f7870745-a778-4d76-9a9e-8f0b4469d8fd" providerId="ADAL" clId="{29402857-9FCF-4256-9733-70EBA1C2CDB3}" dt="2023-04-13T15:33:36.118" v="0" actId="2696"/>
        <pc:sldMkLst>
          <pc:docMk/>
          <pc:sldMk cId="2507971444" sldId="331"/>
        </pc:sldMkLst>
      </pc:sldChg>
      <pc:sldChg chg="ord">
        <pc:chgData name="Natalie Apcar" userId="f7870745-a778-4d76-9a9e-8f0b4469d8fd" providerId="ADAL" clId="{29402857-9FCF-4256-9733-70EBA1C2CDB3}" dt="2023-04-13T15:41:07.888" v="18"/>
        <pc:sldMkLst>
          <pc:docMk/>
          <pc:sldMk cId="315685893" sldId="33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99BC7B-2D8E-4BB2-89C3-B564F599DAB4}" type="datetimeFigureOut">
              <a:rPr lang="en-US" smtClean="0"/>
              <a:t>6/28/23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19F06E-5C09-4463-ADDC-863B2CA6F140}" type="slidenum">
              <a:rPr lang="en-US" smtClean="0"/>
              <a:t>‹#›</a:t>
            </a:fld>
            <a:endParaRPr lang="en-US"/>
          </a:p>
        </p:txBody>
      </p:sp>
    </p:spTree>
    <p:extLst>
      <p:ext uri="{BB962C8B-B14F-4D97-AF65-F5344CB8AC3E}">
        <p14:creationId xmlns:p14="http://schemas.microsoft.com/office/powerpoint/2010/main" val="31584520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fphighimpactpractices.org/high-impact-practices-in-family-planning-list/"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fphighimpactpractices.org/high-impact-practices-in-family-planning-list/"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fphighimpactpractices.org/partnership-structure/"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This brief summarizes the evidence and provides implementation tips for proactively offering family planning as part of care during and immediately after childbirth, often referred to as the immediate postpartum period.</a:t>
            </a:r>
            <a:endParaRPr lang="en-US" sz="1200" b="0" i="0" u="none" strike="noStrike" baseline="0" dirty="0">
              <a:solidFill>
                <a:srgbClr val="1E1E1E"/>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baseline="0" dirty="0">
              <a:solidFill>
                <a:srgbClr val="1E1E1E"/>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baseline="0" dirty="0">
                <a:solidFill>
                  <a:srgbClr val="1E1E1E"/>
                </a:solidFill>
                <a:latin typeface="Arial" panose="020B0604020202020204" pitchFamily="34" charset="0"/>
                <a:cs typeface="Arial" panose="020B0604020202020204" pitchFamily="34" charset="0"/>
              </a:rPr>
              <a:t>Photo credit: Bill and Melinda Gates Foundation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REVISED: 4/23</a:t>
            </a:r>
          </a:p>
        </p:txBody>
      </p:sp>
      <p:sp>
        <p:nvSpPr>
          <p:cNvPr id="4" name="Slide Number Placeholder 3"/>
          <p:cNvSpPr>
            <a:spLocks noGrp="1"/>
          </p:cNvSpPr>
          <p:nvPr>
            <p:ph type="sldNum" sz="quarter" idx="5"/>
          </p:nvPr>
        </p:nvSpPr>
        <p:spPr/>
        <p:txBody>
          <a:bodyPr/>
          <a:lstStyle/>
          <a:p>
            <a:fld id="{F519F06E-5C09-4463-ADDC-863B2CA6F140}" type="slidenum">
              <a:rPr lang="en-US" smtClean="0"/>
              <a:t>1</a:t>
            </a:fld>
            <a:endParaRPr lang="en-US"/>
          </a:p>
        </p:txBody>
      </p:sp>
    </p:spTree>
    <p:extLst>
      <p:ext uri="{BB962C8B-B14F-4D97-AF65-F5344CB8AC3E}">
        <p14:creationId xmlns:p14="http://schemas.microsoft.com/office/powerpoint/2010/main" val="24987937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000000"/>
                </a:solidFill>
                <a:latin typeface="Arial" panose="020B0604020202020204" pitchFamily="34" charset="0"/>
                <a:cs typeface="Arial" panose="020B0604020202020204" pitchFamily="34" charset="0"/>
              </a:rPr>
              <a:t>Offering modern contraception as part of childbirth services </a:t>
            </a:r>
            <a:r>
              <a:rPr lang="en-US" sz="1200" b="1" dirty="0">
                <a:solidFill>
                  <a:srgbClr val="054A8E"/>
                </a:solidFill>
                <a:latin typeface="Arial" panose="020B0604020202020204" pitchFamily="34" charset="0"/>
                <a:cs typeface="Arial" panose="020B0604020202020204" pitchFamily="34" charset="0"/>
              </a:rPr>
              <a:t>increases postpartum contraceptive use</a:t>
            </a:r>
            <a:r>
              <a:rPr lang="en-US" sz="1200" dirty="0">
                <a:solidFill>
                  <a:srgbClr val="000000"/>
                </a:solidFill>
                <a:latin typeface="Arial" panose="020B0604020202020204" pitchFamily="34" charset="0"/>
                <a:cs typeface="Arial" panose="020B0604020202020204" pitchFamily="34" charset="0"/>
              </a:rPr>
              <a:t>.</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000000"/>
                </a:solidFill>
                <a:latin typeface="Arial" panose="020B0604020202020204" pitchFamily="34" charset="0"/>
                <a:cs typeface="Arial" panose="020B0604020202020204" pitchFamily="34" charset="0"/>
              </a:rPr>
              <a:t>Multiple counseling sessions during the course of a pregnancy contributed to higher postpartum family planning uptake.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000000"/>
                </a:solidFill>
                <a:latin typeface="Arial" panose="020B0604020202020204" pitchFamily="34" charset="0"/>
                <a:cs typeface="Arial" panose="020B0604020202020204" pitchFamily="34" charset="0"/>
              </a:rPr>
              <a:t>Training nurses and midwives in immediate postpartum IUD (PPIUD) insertion was particularly successful, achieving increased PPIUD uptake with few complications, expulsions, and removals in countries like India, Nepal, Sri Lanka, and Tanzania.</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In a major Indian hospital, PPIUD uptake increased from 2.3% to 49.0% over 2 years with 99.5% of 2,626 vaginal insertions performed by trained nurses.</a:t>
            </a:r>
            <a:endParaRPr lang="en-US" sz="1200" dirty="0">
              <a:solidFill>
                <a:srgbClr val="000000"/>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US" sz="1200"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10</a:t>
            </a:fld>
            <a:endParaRPr lang="en-US"/>
          </a:p>
        </p:txBody>
      </p:sp>
    </p:spTree>
    <p:extLst>
      <p:ext uri="{BB962C8B-B14F-4D97-AF65-F5344CB8AC3E}">
        <p14:creationId xmlns:p14="http://schemas.microsoft.com/office/powerpoint/2010/main" val="36155151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endParaRPr lang="en-US" sz="1200" dirty="0">
              <a:solidFill>
                <a:srgbClr val="0000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11</a:t>
            </a:fld>
            <a:endParaRPr lang="en-US"/>
          </a:p>
        </p:txBody>
      </p:sp>
    </p:spTree>
    <p:extLst>
      <p:ext uri="{BB962C8B-B14F-4D97-AF65-F5344CB8AC3E}">
        <p14:creationId xmlns:p14="http://schemas.microsoft.com/office/powerpoint/2010/main" val="29330334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endParaRPr lang="en-US" sz="1200" dirty="0">
              <a:solidFill>
                <a:srgbClr val="0000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12</a:t>
            </a:fld>
            <a:endParaRPr lang="en-US"/>
          </a:p>
        </p:txBody>
      </p:sp>
    </p:spTree>
    <p:extLst>
      <p:ext uri="{BB962C8B-B14F-4D97-AF65-F5344CB8AC3E}">
        <p14:creationId xmlns:p14="http://schemas.microsoft.com/office/powerpoint/2010/main" val="40716777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latin typeface="Arial" panose="020B0604020202020204" pitchFamily="34" charset="0"/>
                <a:cs typeface="Arial" panose="020B0604020202020204" pitchFamily="34" charset="0"/>
              </a:rPr>
              <a:t>For more information, please copy and paste this link into your web browser to visit this webpage with a </a:t>
            </a:r>
            <a:r>
              <a:rPr lang="en-US" b="0" dirty="0">
                <a:latin typeface="Arial" panose="020B0604020202020204" pitchFamily="34" charset="0"/>
                <a:cs typeface="Arial" panose="020B0604020202020204" pitchFamily="34" charset="0"/>
              </a:rPr>
              <a:t>recording of the webinar on Immediate Postpartum Family Planning</a:t>
            </a:r>
            <a:r>
              <a:rPr lang="en-US" b="1" dirty="0">
                <a:latin typeface="Arial" panose="020B0604020202020204" pitchFamily="34" charset="0"/>
                <a:cs typeface="Arial" panose="020B0604020202020204" pitchFamily="34" charset="0"/>
              </a:rPr>
              <a:t> </a:t>
            </a:r>
            <a:r>
              <a:rPr lang="en-US" b="0" dirty="0">
                <a:latin typeface="Arial" panose="020B0604020202020204" pitchFamily="34" charset="0"/>
                <a:cs typeface="Arial" panose="020B0604020202020204" pitchFamily="34" charset="0"/>
              </a:rPr>
              <a:t>and a downloadable PDF </a:t>
            </a:r>
            <a:r>
              <a:rPr lang="en-US" dirty="0">
                <a:latin typeface="Arial" panose="020B0604020202020204" pitchFamily="34" charset="0"/>
                <a:cs typeface="Arial" panose="020B0604020202020204" pitchFamily="34" charset="0"/>
              </a:rPr>
              <a:t>version of the presentation: </a:t>
            </a:r>
            <a:r>
              <a:rPr lang="en-US" sz="1200" b="0" i="0" u="sng" strike="noStrike" baseline="0" dirty="0">
                <a:solidFill>
                  <a:srgbClr val="211D1E"/>
                </a:solidFill>
                <a:latin typeface="Arial" panose="020B0604020202020204" pitchFamily="34" charset="0"/>
                <a:cs typeface="Arial" panose="020B0604020202020204" pitchFamily="34" charset="0"/>
              </a:rPr>
              <a:t>https://</a:t>
            </a:r>
            <a:r>
              <a:rPr lang="en-US" sz="1200" b="0" i="0" u="sng" strike="noStrike" baseline="0" dirty="0" err="1">
                <a:solidFill>
                  <a:srgbClr val="211D1E"/>
                </a:solidFill>
                <a:latin typeface="Arial" panose="020B0604020202020204" pitchFamily="34" charset="0"/>
                <a:cs typeface="Arial" panose="020B0604020202020204" pitchFamily="34" charset="0"/>
              </a:rPr>
              <a:t>www.fphighimpactpractices.org</a:t>
            </a:r>
            <a:r>
              <a:rPr lang="en-US" sz="1200" b="0" i="0" u="sng" strike="noStrike" baseline="0" dirty="0">
                <a:solidFill>
                  <a:srgbClr val="211D1E"/>
                </a:solidFill>
                <a:latin typeface="Arial" panose="020B0604020202020204" pitchFamily="34" charset="0"/>
                <a:cs typeface="Arial" panose="020B0604020202020204" pitchFamily="34" charset="0"/>
              </a:rPr>
              <a:t>/briefs/immediate-postpartum-family-planning/</a:t>
            </a:r>
            <a:endParaRPr lang="en-US" u="sng"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13</a:t>
            </a:fld>
            <a:endParaRPr lang="en-US"/>
          </a:p>
        </p:txBody>
      </p:sp>
    </p:spTree>
    <p:extLst>
      <p:ext uri="{BB962C8B-B14F-4D97-AF65-F5344CB8AC3E}">
        <p14:creationId xmlns:p14="http://schemas.microsoft.com/office/powerpoint/2010/main" val="13314803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We have put together a collection of </a:t>
            </a:r>
            <a:r>
              <a:rPr lang="en-US" b="0" dirty="0">
                <a:latin typeface="Arial" panose="020B0604020202020204" pitchFamily="34" charset="0"/>
                <a:cs typeface="Arial" panose="020B0604020202020204" pitchFamily="34" charset="0"/>
              </a:rPr>
              <a:t>implementation tips for Immediate Postpartum Family Planning</a:t>
            </a:r>
            <a:r>
              <a:rPr lang="en-US" dirty="0">
                <a:latin typeface="Arial" panose="020B0604020202020204" pitchFamily="34" charset="0"/>
                <a:cs typeface="Arial" panose="020B0604020202020204" pitchFamily="34" charset="0"/>
              </a:rPr>
              <a:t>, in case you have additional time in your meeting. Further information about these tips can be found in the HIP brief.</a:t>
            </a:r>
          </a:p>
          <a:p>
            <a:endParaRPr lang="en-US" dirty="0">
              <a:latin typeface="Arial" panose="020B0604020202020204" pitchFamily="34" charset="0"/>
              <a:cs typeface="Arial" panose="020B0604020202020204" pitchFamily="34" charset="0"/>
            </a:endParaRPr>
          </a:p>
          <a:p>
            <a:r>
              <a:rPr lang="en-US" b="0" dirty="0">
                <a:latin typeface="Arial" panose="020B0604020202020204" pitchFamily="34" charset="0"/>
                <a:cs typeface="Arial" panose="020B0604020202020204" pitchFamily="34" charset="0"/>
              </a:rPr>
              <a:t>References from the literature </a:t>
            </a:r>
            <a:r>
              <a:rPr lang="en-US" dirty="0">
                <a:latin typeface="Arial" panose="020B0604020202020204" pitchFamily="34" charset="0"/>
                <a:cs typeface="Arial" panose="020B0604020202020204" pitchFamily="34" charset="0"/>
              </a:rPr>
              <a:t>on this HIP can be found here (copy and paste this link into your web browser): </a:t>
            </a:r>
            <a:r>
              <a:rPr lang="en-US" sz="1200" b="0" i="0" u="sng" strike="noStrike" baseline="0" dirty="0">
                <a:solidFill>
                  <a:srgbClr val="211D1E"/>
                </a:solidFill>
                <a:latin typeface="Arial" panose="020B0604020202020204" pitchFamily="34" charset="0"/>
                <a:cs typeface="Arial" panose="020B0604020202020204" pitchFamily="34" charset="0"/>
              </a:rPr>
              <a:t>https://</a:t>
            </a:r>
            <a:r>
              <a:rPr lang="en-US" sz="1200" b="0" i="0" u="sng" strike="noStrike" baseline="0" dirty="0" err="1">
                <a:solidFill>
                  <a:srgbClr val="211D1E"/>
                </a:solidFill>
                <a:latin typeface="Arial" panose="020B0604020202020204" pitchFamily="34" charset="0"/>
                <a:cs typeface="Arial" panose="020B0604020202020204" pitchFamily="34" charset="0"/>
              </a:rPr>
              <a:t>www.fphighimpactpractices.org</a:t>
            </a:r>
            <a:r>
              <a:rPr lang="en-US" sz="1200" b="0" i="0" u="sng" strike="noStrike" baseline="0" dirty="0">
                <a:solidFill>
                  <a:srgbClr val="211D1E"/>
                </a:solidFill>
                <a:latin typeface="Arial" panose="020B0604020202020204" pitchFamily="34" charset="0"/>
                <a:cs typeface="Arial" panose="020B0604020202020204" pitchFamily="34" charset="0"/>
              </a:rPr>
              <a:t>/briefs/immediate-postpartum-family-planning/</a:t>
            </a:r>
            <a:endParaRPr lang="en-US" b="1" u="sng"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14</a:t>
            </a:fld>
            <a:endParaRPr lang="en-US"/>
          </a:p>
        </p:txBody>
      </p:sp>
    </p:spTree>
    <p:extLst>
      <p:ext uri="{BB962C8B-B14F-4D97-AF65-F5344CB8AC3E}">
        <p14:creationId xmlns:p14="http://schemas.microsoft.com/office/powerpoint/2010/main" val="37953541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endParaRPr lang="en-US" sz="1200" dirty="0">
              <a:solidFill>
                <a:srgbClr val="0000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15</a:t>
            </a:fld>
            <a:endParaRPr lang="en-US"/>
          </a:p>
        </p:txBody>
      </p:sp>
    </p:spTree>
    <p:extLst>
      <p:ext uri="{BB962C8B-B14F-4D97-AF65-F5344CB8AC3E}">
        <p14:creationId xmlns:p14="http://schemas.microsoft.com/office/powerpoint/2010/main" val="21079025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endParaRPr lang="en-US" sz="1200" dirty="0">
              <a:solidFill>
                <a:srgbClr val="0000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16</a:t>
            </a:fld>
            <a:endParaRPr lang="en-US"/>
          </a:p>
        </p:txBody>
      </p:sp>
    </p:spTree>
    <p:extLst>
      <p:ext uri="{BB962C8B-B14F-4D97-AF65-F5344CB8AC3E}">
        <p14:creationId xmlns:p14="http://schemas.microsoft.com/office/powerpoint/2010/main" val="32330976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2400"/>
              </a:spcAft>
              <a:buFont typeface="Arial" panose="020B0604020202020204" pitchFamily="34" charset="0"/>
              <a:buChar char="•"/>
            </a:pPr>
            <a:r>
              <a:rPr lang="en-US" sz="1200" dirty="0">
                <a:solidFill>
                  <a:srgbClr val="000000"/>
                </a:solidFill>
                <a:latin typeface="Arial" panose="020B0604020202020204" pitchFamily="34" charset="0"/>
                <a:cs typeface="Arial" panose="020B0604020202020204" pitchFamily="34" charset="0"/>
              </a:rPr>
              <a:t>Consider home visits if targeting postpartum family planning adoption among first-time, young parents.</a:t>
            </a:r>
          </a:p>
          <a:p>
            <a:pPr marL="628650" lvl="1" indent="-171450">
              <a:spcAft>
                <a:spcPts val="2400"/>
              </a:spcAft>
              <a:buFont typeface="Arial" panose="020B0604020202020204" pitchFamily="34" charset="0"/>
              <a:buChar char="•"/>
            </a:pPr>
            <a:r>
              <a:rPr lang="en-US" sz="1200" dirty="0">
                <a:solidFill>
                  <a:srgbClr val="000000"/>
                </a:solidFill>
                <a:latin typeface="Arial" panose="020B0604020202020204" pitchFamily="34" charset="0"/>
                <a:cs typeface="Arial" panose="020B0604020202020204" pitchFamily="34" charset="0"/>
              </a:rPr>
              <a:t>Programs targeting young married women and adolescents have found value in using home visits or community group engagement.</a:t>
            </a:r>
          </a:p>
          <a:p>
            <a:pPr marL="628650" lvl="1" indent="-171450">
              <a:spcAft>
                <a:spcPts val="2400"/>
              </a:spcAft>
              <a:buFont typeface="Arial" panose="020B0604020202020204" pitchFamily="34" charset="0"/>
              <a:buChar char="•"/>
            </a:pPr>
            <a:r>
              <a:rPr lang="en-US" sz="1200" b="0" i="0" kern="1200" dirty="0">
                <a:solidFill>
                  <a:schemeClr val="tx1"/>
                </a:solidFill>
                <a:effectLst/>
                <a:latin typeface="+mn-lt"/>
                <a:ea typeface="+mn-ea"/>
                <a:cs typeface="+mn-cs"/>
              </a:rPr>
              <a:t>These programs documented the need to carefully test strategies for approaching and counseling young married women, as well as their partners and senior women in the household.</a:t>
            </a:r>
          </a:p>
          <a:p>
            <a:pPr marL="628650" lvl="1" indent="-171450">
              <a:spcAft>
                <a:spcPts val="2400"/>
              </a:spcAft>
              <a:buFont typeface="Arial" panose="020B0604020202020204" pitchFamily="34" charset="0"/>
              <a:buChar char="•"/>
            </a:pPr>
            <a:r>
              <a:rPr lang="en-US" sz="1200" b="0" i="0" kern="1200" dirty="0">
                <a:solidFill>
                  <a:schemeClr val="tx1"/>
                </a:solidFill>
                <a:effectLst/>
                <a:latin typeface="+mn-lt"/>
                <a:ea typeface="+mn-ea"/>
                <a:cs typeface="+mn-cs"/>
              </a:rPr>
              <a:t>Community Group Engagement: </a:t>
            </a:r>
            <a:r>
              <a:rPr lang="en-US" sz="1200" b="0" i="0" u="sng" kern="1200" dirty="0">
                <a:solidFill>
                  <a:schemeClr val="tx1"/>
                </a:solidFill>
                <a:effectLst/>
                <a:latin typeface="+mn-lt"/>
                <a:ea typeface="+mn-ea"/>
                <a:cs typeface="+mn-cs"/>
              </a:rPr>
              <a:t>https://</a:t>
            </a:r>
            <a:r>
              <a:rPr lang="en-US" sz="1200" b="0" i="0" u="sng" kern="1200" dirty="0" err="1">
                <a:solidFill>
                  <a:schemeClr val="tx1"/>
                </a:solidFill>
                <a:effectLst/>
                <a:latin typeface="+mn-lt"/>
                <a:ea typeface="+mn-ea"/>
                <a:cs typeface="+mn-cs"/>
              </a:rPr>
              <a:t>www.fphighimpactpractices.org</a:t>
            </a:r>
            <a:r>
              <a:rPr lang="en-US" sz="1200" b="0" i="0" u="sng" kern="1200" dirty="0">
                <a:solidFill>
                  <a:schemeClr val="tx1"/>
                </a:solidFill>
                <a:effectLst/>
                <a:latin typeface="+mn-lt"/>
                <a:ea typeface="+mn-ea"/>
                <a:cs typeface="+mn-cs"/>
              </a:rPr>
              <a:t>/briefs/community-group-engagement/</a:t>
            </a:r>
            <a:endParaRPr lang="en-US" sz="1200" u="sng" dirty="0">
              <a:solidFill>
                <a:srgbClr val="0000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17</a:t>
            </a:fld>
            <a:endParaRPr lang="en-US"/>
          </a:p>
        </p:txBody>
      </p:sp>
    </p:spTree>
    <p:extLst>
      <p:ext uri="{BB962C8B-B14F-4D97-AF65-F5344CB8AC3E}">
        <p14:creationId xmlns:p14="http://schemas.microsoft.com/office/powerpoint/2010/main" val="12331948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endParaRPr lang="en-US" sz="1200" dirty="0">
              <a:solidFill>
                <a:srgbClr val="0000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18</a:t>
            </a:fld>
            <a:endParaRPr lang="en-US"/>
          </a:p>
        </p:txBody>
      </p:sp>
    </p:spTree>
    <p:extLst>
      <p:ext uri="{BB962C8B-B14F-4D97-AF65-F5344CB8AC3E}">
        <p14:creationId xmlns:p14="http://schemas.microsoft.com/office/powerpoint/2010/main" val="24515966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endParaRPr lang="en-US" sz="1200" dirty="0">
              <a:solidFill>
                <a:srgbClr val="0000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19</a:t>
            </a:fld>
            <a:endParaRPr lang="en-US"/>
          </a:p>
        </p:txBody>
      </p:sp>
    </p:spTree>
    <p:extLst>
      <p:ext uri="{BB962C8B-B14F-4D97-AF65-F5344CB8AC3E}">
        <p14:creationId xmlns:p14="http://schemas.microsoft.com/office/powerpoint/2010/main" val="36375284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chemeClr val="tx1"/>
                </a:solidFill>
                <a:latin typeface="Arial" panose="020B0604020202020204" pitchFamily="34" charset="0"/>
                <a:cs typeface="Arial" panose="020B0604020202020204" pitchFamily="34" charset="0"/>
              </a:rPr>
              <a:t>Thank you for using this slide deck! This is a product derived from the HIP brief to assist you in presenting to a variety of audiences. Instructions and additional resources are included in the notes of each slide for your convenience. There is a wealth of information and resources in the “Notes” section of each slide.</a:t>
            </a:r>
          </a:p>
          <a:p>
            <a:endParaRPr lang="en-US" sz="1200" dirty="0">
              <a:solidFill>
                <a:schemeClr val="tx1"/>
              </a:solidFill>
              <a:latin typeface="Arial" panose="020B0604020202020204" pitchFamily="34" charset="0"/>
              <a:cs typeface="Arial" panose="020B0604020202020204" pitchFamily="34" charset="0"/>
            </a:endParaRPr>
          </a:p>
          <a:p>
            <a:r>
              <a:rPr lang="en-US" sz="1200" dirty="0">
                <a:solidFill>
                  <a:schemeClr val="tx1"/>
                </a:solidFill>
                <a:latin typeface="Arial" panose="020B0604020202020204" pitchFamily="34" charset="0"/>
                <a:cs typeface="Arial" panose="020B0604020202020204" pitchFamily="34" charset="0"/>
              </a:rPr>
              <a:t>This presentation is divided in </a:t>
            </a:r>
            <a:r>
              <a:rPr lang="en-US" sz="1200" b="1" dirty="0">
                <a:solidFill>
                  <a:schemeClr val="tx1"/>
                </a:solidFill>
                <a:latin typeface="Arial" panose="020B0604020202020204" pitchFamily="34" charset="0"/>
                <a:cs typeface="Arial" panose="020B0604020202020204" pitchFamily="34" charset="0"/>
              </a:rPr>
              <a:t>three parts</a:t>
            </a:r>
            <a:r>
              <a:rPr lang="en-US" sz="1200" dirty="0">
                <a:solidFill>
                  <a:schemeClr val="tx1"/>
                </a:solidFill>
                <a:latin typeface="Arial" panose="020B0604020202020204" pitchFamily="34" charset="0"/>
                <a:cs typeface="Arial" panose="020B0604020202020204" pitchFamily="34" charset="0"/>
              </a:rPr>
              <a:t>: an Introduction to the High Impact Practices (HIPs) in Family Planning, Immediate Postpartum Family Planning, and Extra Slides.</a:t>
            </a:r>
          </a:p>
          <a:p>
            <a:endParaRPr lang="en-US" sz="1200" dirty="0">
              <a:solidFill>
                <a:schemeClr val="tx1"/>
              </a:solidFill>
              <a:latin typeface="Arial" panose="020B0604020202020204" pitchFamily="34" charset="0"/>
              <a:cs typeface="Arial" panose="020B0604020202020204" pitchFamily="34" charset="0"/>
            </a:endParaRPr>
          </a:p>
          <a:p>
            <a:r>
              <a:rPr lang="en-US" sz="1200" dirty="0">
                <a:solidFill>
                  <a:schemeClr val="tx1"/>
                </a:solidFill>
                <a:latin typeface="Arial" panose="020B0604020202020204" pitchFamily="34" charset="0"/>
                <a:cs typeface="Arial" panose="020B0604020202020204" pitchFamily="34" charset="0"/>
              </a:rPr>
              <a:t>The logo for your organization or ministry may be added to these slides. The web addresses provided in the “Notes” section of each slide can be copied and pasted into your web browser.</a:t>
            </a:r>
          </a:p>
        </p:txBody>
      </p:sp>
      <p:sp>
        <p:nvSpPr>
          <p:cNvPr id="4" name="Slide Number Placeholder 3"/>
          <p:cNvSpPr>
            <a:spLocks noGrp="1"/>
          </p:cNvSpPr>
          <p:nvPr>
            <p:ph type="sldNum" sz="quarter" idx="5"/>
          </p:nvPr>
        </p:nvSpPr>
        <p:spPr/>
        <p:txBody>
          <a:bodyPr/>
          <a:lstStyle/>
          <a:p>
            <a:fld id="{F519F06E-5C09-4463-ADDC-863B2CA6F140}" type="slidenum">
              <a:rPr lang="en-US" smtClean="0"/>
              <a:t>2</a:t>
            </a:fld>
            <a:endParaRPr lang="en-US"/>
          </a:p>
        </p:txBody>
      </p:sp>
    </p:spTree>
    <p:extLst>
      <p:ext uri="{BB962C8B-B14F-4D97-AF65-F5344CB8AC3E}">
        <p14:creationId xmlns:p14="http://schemas.microsoft.com/office/powerpoint/2010/main" val="2595039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2400"/>
              </a:spcAft>
              <a:buFont typeface="Arial" panose="020B0604020202020204" pitchFamily="34" charset="0"/>
              <a:buChar char="•"/>
            </a:pPr>
            <a:r>
              <a:rPr lang="en-US" sz="1200" dirty="0">
                <a:solidFill>
                  <a:srgbClr val="000000"/>
                </a:solidFill>
                <a:latin typeface="Arial" panose="020B0604020202020204" pitchFamily="34" charset="0"/>
                <a:cs typeface="Arial" panose="020B0604020202020204" pitchFamily="34" charset="0"/>
              </a:rPr>
              <a:t>Engage men.</a:t>
            </a:r>
          </a:p>
          <a:p>
            <a:pPr marL="628650" lvl="1" indent="-171450">
              <a:spcAft>
                <a:spcPts val="2400"/>
              </a:spcAft>
              <a:buFont typeface="Arial" panose="020B0604020202020204" pitchFamily="34" charset="0"/>
              <a:buChar char="•"/>
            </a:pPr>
            <a:r>
              <a:rPr lang="en-US" sz="1200" dirty="0">
                <a:solidFill>
                  <a:srgbClr val="000000"/>
                </a:solidFill>
                <a:latin typeface="Arial" panose="020B0604020202020204" pitchFamily="34" charset="0"/>
                <a:cs typeface="Arial" panose="020B0604020202020204" pitchFamily="34" charset="0"/>
              </a:rPr>
              <a:t>In many cultures male partners exert considerable influence on uptake and continuation of immediate postpartum family planning.</a:t>
            </a:r>
          </a:p>
          <a:p>
            <a:pPr marL="628650" lvl="1" indent="-171450">
              <a:spcAft>
                <a:spcPts val="2400"/>
              </a:spcAft>
              <a:buFont typeface="Arial" panose="020B0604020202020204" pitchFamily="34" charset="0"/>
              <a:buChar char="•"/>
            </a:pPr>
            <a:r>
              <a:rPr lang="en-US" sz="1200" dirty="0">
                <a:solidFill>
                  <a:srgbClr val="000000"/>
                </a:solidFill>
                <a:latin typeface="Arial" panose="020B0604020202020204" pitchFamily="34" charset="0"/>
                <a:cs typeface="Arial" panose="020B0604020202020204" pitchFamily="34" charset="0"/>
              </a:rPr>
              <a:t>Men’s involvement during and after pregnancy can reduce the occurrence of postpartum depression and improve use of maternal health services, such as skilled birth attendance and postnatal care.</a:t>
            </a:r>
          </a:p>
          <a:p>
            <a:pPr marL="628650" lvl="1" indent="-171450">
              <a:spcAft>
                <a:spcPts val="2400"/>
              </a:spcAft>
              <a:buFont typeface="Arial" panose="020B0604020202020204" pitchFamily="34" charset="0"/>
              <a:buChar char="•"/>
            </a:pPr>
            <a:r>
              <a:rPr lang="en-US" sz="1200" b="0" i="0" kern="1200" dirty="0">
                <a:solidFill>
                  <a:schemeClr val="tx1"/>
                </a:solidFill>
                <a:effectLst/>
                <a:latin typeface="+mn-lt"/>
                <a:ea typeface="+mn-ea"/>
                <a:cs typeface="+mn-cs"/>
              </a:rPr>
              <a:t>Inequitable gender norms have a powerful effect on women’s ability to make and act on decisions about birth spacing and limiting. </a:t>
            </a:r>
          </a:p>
          <a:p>
            <a:pPr marL="1085850" lvl="2" indent="-171450">
              <a:spcAft>
                <a:spcPts val="2400"/>
              </a:spcAft>
              <a:buFont typeface="Arial" panose="020B0604020202020204" pitchFamily="34" charset="0"/>
              <a:buChar char="•"/>
            </a:pPr>
            <a:r>
              <a:rPr lang="en-US" sz="1200" b="0" i="0" kern="1200" dirty="0">
                <a:solidFill>
                  <a:schemeClr val="tx1"/>
                </a:solidFill>
                <a:effectLst/>
                <a:latin typeface="+mn-lt"/>
                <a:ea typeface="+mn-ea"/>
                <a:cs typeface="+mn-cs"/>
              </a:rPr>
              <a:t>Providing men and women the opportunity to engage in family planning discussions as part of maternity care—together or separately—can directly address these inequitable norms and create space for joint decision making for effective use of family planning.</a:t>
            </a:r>
            <a:endParaRPr lang="en-US" sz="1200" dirty="0">
              <a:solidFill>
                <a:srgbClr val="0000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20</a:t>
            </a:fld>
            <a:endParaRPr lang="en-US"/>
          </a:p>
        </p:txBody>
      </p:sp>
    </p:spTree>
    <p:extLst>
      <p:ext uri="{BB962C8B-B14F-4D97-AF65-F5344CB8AC3E}">
        <p14:creationId xmlns:p14="http://schemas.microsoft.com/office/powerpoint/2010/main" val="26388502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For more information about Family Planning and Immunization Integration, please copy and paste this link into your web browser to visit the related HIP brief: </a:t>
            </a:r>
            <a:r>
              <a:rPr lang="en-US" sz="1200" u="sng" dirty="0">
                <a:solidFill>
                  <a:srgbClr val="000000"/>
                </a:solidFill>
                <a:latin typeface="Arial" panose="020B0604020202020204" pitchFamily="34" charset="0"/>
                <a:cs typeface="Arial" panose="020B0604020202020204" pitchFamily="34" charset="0"/>
              </a:rPr>
              <a:t>https://</a:t>
            </a:r>
            <a:r>
              <a:rPr lang="en-US" sz="1200" u="sng" dirty="0" err="1">
                <a:solidFill>
                  <a:srgbClr val="000000"/>
                </a:solidFill>
                <a:latin typeface="Arial" panose="020B0604020202020204" pitchFamily="34" charset="0"/>
                <a:cs typeface="Arial" panose="020B0604020202020204" pitchFamily="34" charset="0"/>
              </a:rPr>
              <a:t>www.fphighimpactpractices.org</a:t>
            </a:r>
            <a:r>
              <a:rPr lang="en-US" sz="1200" u="sng" dirty="0">
                <a:solidFill>
                  <a:srgbClr val="000000"/>
                </a:solidFill>
                <a:latin typeface="Arial" panose="020B0604020202020204" pitchFamily="34" charset="0"/>
                <a:cs typeface="Arial" panose="020B0604020202020204" pitchFamily="34" charset="0"/>
              </a:rPr>
              <a:t>/briefs/family-planning-and-immunization-integration/</a:t>
            </a:r>
          </a:p>
        </p:txBody>
      </p:sp>
      <p:sp>
        <p:nvSpPr>
          <p:cNvPr id="4" name="Slide Number Placeholder 3"/>
          <p:cNvSpPr>
            <a:spLocks noGrp="1"/>
          </p:cNvSpPr>
          <p:nvPr>
            <p:ph type="sldNum" sz="quarter" idx="5"/>
          </p:nvPr>
        </p:nvSpPr>
        <p:spPr/>
        <p:txBody>
          <a:bodyPr/>
          <a:lstStyle/>
          <a:p>
            <a:fld id="{F519F06E-5C09-4463-ADDC-863B2CA6F140}" type="slidenum">
              <a:rPr lang="en-US" smtClean="0"/>
              <a:t>21</a:t>
            </a:fld>
            <a:endParaRPr lang="en-US"/>
          </a:p>
        </p:txBody>
      </p:sp>
    </p:spTree>
    <p:extLst>
      <p:ext uri="{BB962C8B-B14F-4D97-AF65-F5344CB8AC3E}">
        <p14:creationId xmlns:p14="http://schemas.microsoft.com/office/powerpoint/2010/main" val="53815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endParaRPr lang="en-US" sz="1200" dirty="0">
              <a:solidFill>
                <a:srgbClr val="0000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22</a:t>
            </a:fld>
            <a:endParaRPr lang="en-US"/>
          </a:p>
        </p:txBody>
      </p:sp>
    </p:spTree>
    <p:extLst>
      <p:ext uri="{BB962C8B-B14F-4D97-AF65-F5344CB8AC3E}">
        <p14:creationId xmlns:p14="http://schemas.microsoft.com/office/powerpoint/2010/main" val="21166741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endParaRPr lang="en-US" sz="1200" dirty="0">
              <a:solidFill>
                <a:srgbClr val="0000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23</a:t>
            </a:fld>
            <a:endParaRPr lang="en-US"/>
          </a:p>
        </p:txBody>
      </p:sp>
    </p:spTree>
    <p:extLst>
      <p:ext uri="{BB962C8B-B14F-4D97-AF65-F5344CB8AC3E}">
        <p14:creationId xmlns:p14="http://schemas.microsoft.com/office/powerpoint/2010/main" val="36278593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u="none" strike="noStrike" baseline="0" dirty="0">
                <a:solidFill>
                  <a:srgbClr val="1E1E1E"/>
                </a:solidFill>
                <a:latin typeface="Arial" panose="020B0604020202020204" pitchFamily="34" charset="0"/>
                <a:cs typeface="Arial" panose="020B0604020202020204" pitchFamily="34" charset="0"/>
              </a:rPr>
              <a:t>Compendium of WHO Recommendations for Postpartum Family Planning</a:t>
            </a:r>
            <a:r>
              <a:rPr lang="en-US" sz="1200" b="0" i="1" u="none" strike="noStrike" baseline="0" dirty="0">
                <a:solidFill>
                  <a:srgbClr val="1E1E1E"/>
                </a:solidFill>
                <a:latin typeface="Arial" panose="020B0604020202020204" pitchFamily="34" charset="0"/>
                <a:cs typeface="Arial" panose="020B0604020202020204" pitchFamily="34" charset="0"/>
              </a:rPr>
              <a:t> </a:t>
            </a:r>
            <a:r>
              <a:rPr lang="en-US" sz="1200" b="0" i="0" u="none" strike="noStrike" baseline="0" dirty="0">
                <a:solidFill>
                  <a:srgbClr val="1E1E1E"/>
                </a:solidFill>
                <a:latin typeface="Arial" panose="020B0604020202020204" pitchFamily="34" charset="0"/>
                <a:cs typeface="Arial" panose="020B0604020202020204" pitchFamily="34" charset="0"/>
              </a:rPr>
              <a:t>is a web-based tool that integrates core WHO guidance to guide women through their family planning decision-making during the first year postpartum. Available from: </a:t>
            </a:r>
            <a:r>
              <a:rPr lang="en-US" sz="1200" b="0" i="0" u="sng" strike="noStrike" baseline="0" dirty="0">
                <a:solidFill>
                  <a:srgbClr val="1E1E1E"/>
                </a:solidFill>
                <a:latin typeface="Arial" panose="020B0604020202020204" pitchFamily="34" charset="0"/>
                <a:cs typeface="Arial" panose="020B0604020202020204" pitchFamily="34" charset="0"/>
              </a:rPr>
              <a:t>https://</a:t>
            </a:r>
            <a:r>
              <a:rPr lang="en-US" sz="1200" b="0" i="0" u="sng" strike="noStrike" baseline="0" dirty="0" err="1">
                <a:solidFill>
                  <a:srgbClr val="1E1E1E"/>
                </a:solidFill>
                <a:latin typeface="Arial" panose="020B0604020202020204" pitchFamily="34" charset="0"/>
                <a:cs typeface="Arial" panose="020B0604020202020204" pitchFamily="34" charset="0"/>
              </a:rPr>
              <a:t>postpartumfp.srhr.org</a:t>
            </a:r>
            <a:r>
              <a:rPr lang="en-US" sz="1200" b="0" i="0" u="sng" strike="noStrike" baseline="0" dirty="0">
                <a:solidFill>
                  <a:srgbClr val="1E1E1E"/>
                </a:solidFill>
                <a:latin typeface="Arial" panose="020B0604020202020204" pitchFamily="34" charset="0"/>
                <a:cs typeface="Arial" panose="020B0604020202020204" pitchFamily="34" charset="0"/>
              </a:rPr>
              <a:t>/</a:t>
            </a:r>
          </a:p>
          <a:p>
            <a:endParaRPr lang="en-US" sz="1200" b="0" i="0" u="none" strike="noStrike" baseline="0" dirty="0">
              <a:solidFill>
                <a:srgbClr val="000000"/>
              </a:solidFill>
              <a:latin typeface="Arial" panose="020B0604020202020204" pitchFamily="34" charset="0"/>
              <a:cs typeface="Arial" panose="020B0604020202020204" pitchFamily="34" charset="0"/>
            </a:endParaRPr>
          </a:p>
          <a:p>
            <a:r>
              <a:rPr lang="en-US" sz="1200" b="1" i="1" u="none" strike="noStrike" baseline="0" dirty="0">
                <a:solidFill>
                  <a:srgbClr val="1E1E1E"/>
                </a:solidFill>
                <a:latin typeface="Arial" panose="020B0604020202020204" pitchFamily="34" charset="0"/>
                <a:cs typeface="Arial" panose="020B0604020202020204" pitchFamily="34" charset="0"/>
              </a:rPr>
              <a:t>Postpartum Family Planning (PPFP) Toolkit</a:t>
            </a:r>
            <a:r>
              <a:rPr lang="en-US" sz="1200" b="0" i="1" u="none" strike="noStrike" baseline="0" dirty="0">
                <a:solidFill>
                  <a:srgbClr val="1E1E1E"/>
                </a:solidFill>
                <a:latin typeface="Arial" panose="020B0604020202020204" pitchFamily="34" charset="0"/>
                <a:cs typeface="Arial" panose="020B0604020202020204" pitchFamily="34" charset="0"/>
              </a:rPr>
              <a:t> </a:t>
            </a:r>
            <a:r>
              <a:rPr lang="en-US" sz="1200" b="0" i="0" u="none" strike="noStrike" baseline="0" dirty="0">
                <a:solidFill>
                  <a:srgbClr val="1E1E1E"/>
                </a:solidFill>
                <a:latin typeface="Arial" panose="020B0604020202020204" pitchFamily="34" charset="0"/>
                <a:cs typeface="Arial" panose="020B0604020202020204" pitchFamily="34" charset="0"/>
              </a:rPr>
              <a:t>provides a comprehensive collection of best practices and evidence-based tools and documents on PPFP. Available from: </a:t>
            </a:r>
            <a:r>
              <a:rPr lang="en-US" sz="1200" b="0" i="0" u="sng" strike="noStrike" baseline="0" dirty="0">
                <a:solidFill>
                  <a:srgbClr val="1E1E1E"/>
                </a:solidFill>
                <a:latin typeface="Arial" panose="020B0604020202020204" pitchFamily="34" charset="0"/>
                <a:cs typeface="Arial" panose="020B0604020202020204" pitchFamily="34" charset="0"/>
              </a:rPr>
              <a:t>https://</a:t>
            </a:r>
            <a:r>
              <a:rPr lang="en-US" sz="1200" b="0" i="0" u="sng" strike="noStrike" baseline="0" dirty="0" err="1">
                <a:solidFill>
                  <a:srgbClr val="1E1E1E"/>
                </a:solidFill>
                <a:latin typeface="Arial" panose="020B0604020202020204" pitchFamily="34" charset="0"/>
                <a:cs typeface="Arial" panose="020B0604020202020204" pitchFamily="34" charset="0"/>
              </a:rPr>
              <a:t>toolkits.knowledgesuccess.org</a:t>
            </a:r>
            <a:r>
              <a:rPr lang="en-US" sz="1200" b="0" i="0" u="sng" strike="noStrike" baseline="0" dirty="0">
                <a:solidFill>
                  <a:srgbClr val="1E1E1E"/>
                </a:solidFill>
                <a:latin typeface="Arial" panose="020B0604020202020204" pitchFamily="34" charset="0"/>
                <a:cs typeface="Arial" panose="020B0604020202020204" pitchFamily="34" charset="0"/>
              </a:rPr>
              <a:t>/toolkits/</a:t>
            </a:r>
            <a:r>
              <a:rPr lang="en-US" sz="1200" b="0" i="0" u="sng" strike="noStrike" baseline="0" dirty="0" err="1">
                <a:solidFill>
                  <a:srgbClr val="1E1E1E"/>
                </a:solidFill>
                <a:latin typeface="Arial" panose="020B0604020202020204" pitchFamily="34" charset="0"/>
                <a:cs typeface="Arial" panose="020B0604020202020204" pitchFamily="34" charset="0"/>
              </a:rPr>
              <a:t>ppfp</a:t>
            </a:r>
            <a:endParaRPr lang="en-US" sz="1200" b="0" i="0" u="sng" strike="noStrike" baseline="0" dirty="0">
              <a:solidFill>
                <a:srgbClr val="1E1E1E"/>
              </a:solidFill>
              <a:latin typeface="Arial" panose="020B0604020202020204" pitchFamily="34" charset="0"/>
              <a:cs typeface="Arial" panose="020B0604020202020204" pitchFamily="34" charset="0"/>
            </a:endParaRPr>
          </a:p>
          <a:p>
            <a:endParaRPr lang="en-US" sz="1200" b="0" i="0" u="none" strike="noStrike" baseline="0" dirty="0">
              <a:solidFill>
                <a:srgbClr val="1E1E1E"/>
              </a:solidFill>
              <a:latin typeface="Arial" panose="020B0604020202020204" pitchFamily="34" charset="0"/>
              <a:cs typeface="Arial" panose="020B0604020202020204" pitchFamily="34" charset="0"/>
            </a:endParaRPr>
          </a:p>
          <a:p>
            <a:r>
              <a:rPr lang="en-US" sz="1200" b="1" i="1" u="none" strike="noStrike" baseline="0" dirty="0">
                <a:solidFill>
                  <a:srgbClr val="1E1E1E"/>
                </a:solidFill>
                <a:latin typeface="Arial" panose="020B0604020202020204" pitchFamily="34" charset="0"/>
                <a:cs typeface="Arial" panose="020B0604020202020204" pitchFamily="34" charset="0"/>
              </a:rPr>
              <a:t>Service Communication Case Study: Bangladesh: Behavioral Maintenance and Follow-Up</a:t>
            </a:r>
            <a:r>
              <a:rPr lang="en-US" sz="1200" b="0" i="0" u="none" strike="noStrike" baseline="0" dirty="0">
                <a:solidFill>
                  <a:srgbClr val="1E1E1E"/>
                </a:solidFill>
                <a:latin typeface="Arial" panose="020B0604020202020204" pitchFamily="34" charset="0"/>
                <a:cs typeface="Arial" panose="020B0604020202020204" pitchFamily="34" charset="0"/>
              </a:rPr>
              <a:t> is an example of a project that has successfully used social and behavior change communication via mHealth to communicate important information about pregnancy and the first year of a child’s life, including PPFP, to expecting and new mothers and their families. Available from: </a:t>
            </a:r>
            <a:r>
              <a:rPr lang="en-US" sz="1200" b="0" i="0" u="sng" strike="noStrike" baseline="0" dirty="0">
                <a:solidFill>
                  <a:srgbClr val="1E1E1E"/>
                </a:solidFill>
                <a:latin typeface="Arial" panose="020B0604020202020204" pitchFamily="34" charset="0"/>
                <a:cs typeface="Arial" panose="020B0604020202020204" pitchFamily="34" charset="0"/>
              </a:rPr>
              <a:t>https://</a:t>
            </a:r>
            <a:r>
              <a:rPr lang="en-US" sz="1200" b="0" i="0" u="sng" strike="noStrike" baseline="0" dirty="0" err="1">
                <a:solidFill>
                  <a:srgbClr val="1E1E1E"/>
                </a:solidFill>
                <a:latin typeface="Arial" panose="020B0604020202020204" pitchFamily="34" charset="0"/>
                <a:cs typeface="Arial" panose="020B0604020202020204" pitchFamily="34" charset="0"/>
              </a:rPr>
              <a:t>sbccimplementationkits.org</a:t>
            </a:r>
            <a:r>
              <a:rPr lang="en-US" sz="1200" b="0" i="0" u="sng" strike="noStrike" baseline="0" dirty="0">
                <a:solidFill>
                  <a:srgbClr val="1E1E1E"/>
                </a:solidFill>
                <a:latin typeface="Arial" panose="020B0604020202020204" pitchFamily="34" charset="0"/>
                <a:cs typeface="Arial" panose="020B0604020202020204" pitchFamily="34" charset="0"/>
              </a:rPr>
              <a:t>/service-communication/case-studies/case-study-behavioral-maintenance-and-follow-up-in-</a:t>
            </a:r>
            <a:r>
              <a:rPr lang="en-US" sz="1200" b="0" i="0" u="sng" strike="noStrike" baseline="0" dirty="0" err="1">
                <a:solidFill>
                  <a:srgbClr val="1E1E1E"/>
                </a:solidFill>
                <a:latin typeface="Arial" panose="020B0604020202020204" pitchFamily="34" charset="0"/>
                <a:cs typeface="Arial" panose="020B0604020202020204" pitchFamily="34" charset="0"/>
              </a:rPr>
              <a:t>bangladesh</a:t>
            </a:r>
            <a:r>
              <a:rPr lang="en-US" sz="1200" b="0" i="0" u="sng" strike="noStrike" baseline="0" dirty="0">
                <a:solidFill>
                  <a:srgbClr val="1E1E1E"/>
                </a:solidFill>
                <a:latin typeface="Arial" panose="020B0604020202020204" pitchFamily="34" charset="0"/>
                <a:cs typeface="Arial" panose="020B0604020202020204" pitchFamily="34" charset="0"/>
              </a:rPr>
              <a:t>/</a:t>
            </a:r>
          </a:p>
          <a:p>
            <a:endParaRPr lang="en-US" sz="1200" b="0" i="0" u="none" strike="noStrike" baseline="0" dirty="0">
              <a:solidFill>
                <a:srgbClr val="1E1E1E"/>
              </a:solidFill>
              <a:latin typeface="Arial" panose="020B0604020202020204" pitchFamily="34" charset="0"/>
              <a:cs typeface="Arial" panose="020B0604020202020204" pitchFamily="34" charset="0"/>
            </a:endParaRPr>
          </a:p>
          <a:p>
            <a:r>
              <a:rPr lang="en-US" sz="1200" b="1" i="0" u="none" strike="noStrike" baseline="0" dirty="0">
                <a:solidFill>
                  <a:srgbClr val="1E1E1E"/>
                </a:solidFill>
                <a:latin typeface="Arial" panose="020B0604020202020204" pitchFamily="34" charset="0"/>
                <a:cs typeface="Arial" panose="020B0604020202020204" pitchFamily="34" charset="0"/>
              </a:rPr>
              <a:t>Bonus resource: Use of the WHO Guidelines &amp; Tools alongside service delivery High Impact Practices in family planning. </a:t>
            </a:r>
            <a:r>
              <a:rPr lang="en-US" sz="1200" b="0" i="0" dirty="0">
                <a:solidFill>
                  <a:srgbClr val="3E3F42"/>
                </a:solidFill>
                <a:effectLst/>
                <a:latin typeface="Arial" panose="020B0604020202020204" pitchFamily="34" charset="0"/>
                <a:cs typeface="Arial" panose="020B0604020202020204" pitchFamily="34" charset="0"/>
              </a:rPr>
              <a:t>The tool focuses on Service Delivery HIPs and selected WHO Guidelines related to family planning service delivery. The tool is intended to be a quick reference for program managers designing or implementing family planning programs. The tool can be used to help improve implementation of HIPs by illustrating how to incorporate WHO evidence-based guidelines and/or can be used to support advocacy efforts for HIPs by linking them with globally recognized and credible WHO Guidelines.</a:t>
            </a:r>
            <a:r>
              <a:rPr lang="en-US" sz="1200" b="1" i="0" u="none" strike="noStrike" baseline="0" dirty="0">
                <a:solidFill>
                  <a:srgbClr val="1E1E1E"/>
                </a:solidFill>
                <a:effectLst/>
                <a:latin typeface="Arial" panose="020B0604020202020204" pitchFamily="34" charset="0"/>
                <a:cs typeface="Arial" panose="020B0604020202020204" pitchFamily="34" charset="0"/>
              </a:rPr>
              <a:t> </a:t>
            </a:r>
            <a:r>
              <a:rPr lang="en-US" sz="1200" b="0" i="0" u="none" strike="noStrike" baseline="0" dirty="0">
                <a:solidFill>
                  <a:srgbClr val="1E1E1E"/>
                </a:solidFill>
                <a:effectLst/>
                <a:latin typeface="Arial" panose="020B0604020202020204" pitchFamily="34" charset="0"/>
                <a:cs typeface="Arial" panose="020B0604020202020204" pitchFamily="34" charset="0"/>
              </a:rPr>
              <a:t>Please </a:t>
            </a:r>
            <a:r>
              <a:rPr lang="en-US" sz="1200" dirty="0">
                <a:latin typeface="Arial" panose="020B0604020202020204" pitchFamily="34" charset="0"/>
                <a:cs typeface="Arial" panose="020B0604020202020204" pitchFamily="34" charset="0"/>
              </a:rPr>
              <a:t>copy and paste this link into your web browser to</a:t>
            </a:r>
            <a:r>
              <a:rPr lang="en-US" sz="1200" b="0" i="0" u="none" strike="noStrike" baseline="0" dirty="0">
                <a:solidFill>
                  <a:srgbClr val="1E1E1E"/>
                </a:solidFill>
                <a:effectLst/>
                <a:latin typeface="Arial" panose="020B0604020202020204" pitchFamily="34" charset="0"/>
                <a:cs typeface="Arial" panose="020B0604020202020204" pitchFamily="34" charset="0"/>
              </a:rPr>
              <a:t> visit: </a:t>
            </a:r>
            <a:endParaRPr lang="en-US" sz="1200" b="0" i="0" u="none" strike="noStrike" baseline="0" dirty="0">
              <a:solidFill>
                <a:srgbClr val="1E1E1E"/>
              </a:solidFill>
              <a:latin typeface="Arial" panose="020B0604020202020204" pitchFamily="34" charset="0"/>
              <a:cs typeface="Arial" panose="020B0604020202020204" pitchFamily="34" charset="0"/>
            </a:endParaRPr>
          </a:p>
          <a:p>
            <a:r>
              <a:rPr lang="en-US" sz="1200" u="sng" dirty="0">
                <a:latin typeface="Arial" panose="020B0604020202020204" pitchFamily="34" charset="0"/>
                <a:cs typeface="Arial" panose="020B0604020202020204" pitchFamily="34" charset="0"/>
              </a:rPr>
              <a:t>https://www.fphighimpactpractices.org/ibp-who-matrix/</a:t>
            </a:r>
          </a:p>
        </p:txBody>
      </p:sp>
      <p:sp>
        <p:nvSpPr>
          <p:cNvPr id="4" name="Slide Number Placeholder 3"/>
          <p:cNvSpPr>
            <a:spLocks noGrp="1"/>
          </p:cNvSpPr>
          <p:nvPr>
            <p:ph type="sldNum" sz="quarter" idx="5"/>
          </p:nvPr>
        </p:nvSpPr>
        <p:spPr/>
        <p:txBody>
          <a:bodyPr/>
          <a:lstStyle/>
          <a:p>
            <a:fld id="{F519F06E-5C09-4463-ADDC-863B2CA6F140}" type="slidenum">
              <a:rPr lang="en-US" smtClean="0"/>
              <a:t>24</a:t>
            </a:fld>
            <a:endParaRPr lang="en-US"/>
          </a:p>
        </p:txBody>
      </p:sp>
    </p:spTree>
    <p:extLst>
      <p:ext uri="{BB962C8B-B14F-4D97-AF65-F5344CB8AC3E}">
        <p14:creationId xmlns:p14="http://schemas.microsoft.com/office/powerpoint/2010/main" val="17373949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Subscribe to the </a:t>
            </a:r>
            <a:r>
              <a:rPr lang="en-US" b="1" dirty="0">
                <a:latin typeface="Arial" panose="020B0604020202020204" pitchFamily="34" charset="0"/>
                <a:cs typeface="Arial" panose="020B0604020202020204" pitchFamily="34" charset="0"/>
              </a:rPr>
              <a:t>HIPs Newsletter </a:t>
            </a:r>
            <a:r>
              <a:rPr lang="en-US" dirty="0">
                <a:latin typeface="Arial" panose="020B0604020202020204" pitchFamily="34" charset="0"/>
                <a:cs typeface="Arial" panose="020B0604020202020204" pitchFamily="34" charset="0"/>
              </a:rPr>
              <a:t>here (copy and paste this link into your web browser): </a:t>
            </a:r>
            <a:r>
              <a:rPr lang="en-US" u="sng" dirty="0">
                <a:latin typeface="Arial" panose="020B0604020202020204" pitchFamily="34" charset="0"/>
                <a:cs typeface="Arial" panose="020B0604020202020204" pitchFamily="34" charset="0"/>
              </a:rPr>
              <a:t>https://mailchi.mp/76703a3652c9/hips-newsletter-sign-up</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Please visit the </a:t>
            </a:r>
            <a:r>
              <a:rPr lang="en-US" b="0" dirty="0">
                <a:latin typeface="Arial" panose="020B0604020202020204" pitchFamily="34" charset="0"/>
                <a:cs typeface="Arial" panose="020B0604020202020204" pitchFamily="34" charset="0"/>
              </a:rPr>
              <a:t>five areas of our website </a:t>
            </a:r>
            <a:r>
              <a:rPr lang="en-US" dirty="0">
                <a:latin typeface="Arial" panose="020B0604020202020204" pitchFamily="34" charset="0"/>
                <a:cs typeface="Arial" panose="020B0604020202020204" pitchFamily="34" charset="0"/>
              </a:rPr>
              <a:t>to learn more about the HIPs: </a:t>
            </a:r>
          </a:p>
          <a:p>
            <a:pPr marL="171450" indent="-171450">
              <a:buFont typeface="Arial" panose="020B0604020202020204" pitchFamily="34" charset="0"/>
              <a:buChar char="•"/>
            </a:pPr>
            <a:r>
              <a:rPr lang="en-US" dirty="0">
                <a:latin typeface="Arial" panose="020B0604020202020204" pitchFamily="34" charset="0"/>
                <a:cs typeface="Arial" panose="020B0604020202020204" pitchFamily="34" charset="0"/>
              </a:rPr>
              <a:t>HIP Products (copy and paste this link into your web browser): </a:t>
            </a:r>
            <a:r>
              <a:rPr lang="en-US" u="sng" dirty="0">
                <a:latin typeface="Arial" panose="020B0604020202020204" pitchFamily="34" charset="0"/>
                <a:cs typeface="Arial" panose="020B0604020202020204" pitchFamily="34" charset="0"/>
              </a:rPr>
              <a:t>https://www.fphighimpactpractices.org/hip-products/</a:t>
            </a:r>
          </a:p>
          <a:p>
            <a:pPr marL="171450" indent="-171450">
              <a:buFont typeface="Arial" panose="020B0604020202020204" pitchFamily="34" charset="0"/>
              <a:buChar char="•"/>
            </a:pPr>
            <a:r>
              <a:rPr lang="en-US" dirty="0">
                <a:latin typeface="Arial" panose="020B0604020202020204" pitchFamily="34" charset="0"/>
                <a:cs typeface="Arial" panose="020B0604020202020204" pitchFamily="34" charset="0"/>
              </a:rPr>
              <a:t>Resources (copy and paste this link into your web browser): </a:t>
            </a:r>
            <a:r>
              <a:rPr lang="en-US" u="sng" dirty="0">
                <a:latin typeface="Arial" panose="020B0604020202020204" pitchFamily="34" charset="0"/>
                <a:cs typeface="Arial" panose="020B0604020202020204" pitchFamily="34" charset="0"/>
              </a:rPr>
              <a:t>https://www.fphighimpactpractices.org/resources/</a:t>
            </a:r>
          </a:p>
          <a:p>
            <a:pPr marL="171450" indent="-171450">
              <a:buFont typeface="Arial" panose="020B0604020202020204" pitchFamily="34" charset="0"/>
              <a:buChar char="•"/>
            </a:pPr>
            <a:r>
              <a:rPr lang="en-US" dirty="0">
                <a:latin typeface="Arial" panose="020B0604020202020204" pitchFamily="34" charset="0"/>
                <a:cs typeface="Arial" panose="020B0604020202020204" pitchFamily="34" charset="0"/>
              </a:rPr>
              <a:t>Engage (copy and paste this link into your web browser): </a:t>
            </a:r>
            <a:r>
              <a:rPr lang="en-US" u="sng" dirty="0">
                <a:latin typeface="Arial" panose="020B0604020202020204" pitchFamily="34" charset="0"/>
                <a:cs typeface="Arial" panose="020B0604020202020204" pitchFamily="34" charset="0"/>
              </a:rPr>
              <a:t>https://www.fphighimpactpractices.org/engage-with-the-hips/</a:t>
            </a:r>
          </a:p>
          <a:p>
            <a:pPr marL="171450" indent="-171450">
              <a:buFont typeface="Arial" panose="020B0604020202020204" pitchFamily="34" charset="0"/>
              <a:buChar char="•"/>
            </a:pPr>
            <a:r>
              <a:rPr lang="en-US" dirty="0">
                <a:latin typeface="Arial" panose="020B0604020202020204" pitchFamily="34" charset="0"/>
                <a:cs typeface="Arial" panose="020B0604020202020204" pitchFamily="34" charset="0"/>
              </a:rPr>
              <a:t>Overview (copy and paste this link into your web browser): </a:t>
            </a:r>
            <a:r>
              <a:rPr lang="en-US" u="sng" dirty="0">
                <a:latin typeface="Arial" panose="020B0604020202020204" pitchFamily="34" charset="0"/>
                <a:cs typeface="Arial" panose="020B0604020202020204" pitchFamily="34" charset="0"/>
              </a:rPr>
              <a:t>https://www.fphighimpactpractices.org/overview/</a:t>
            </a:r>
          </a:p>
          <a:p>
            <a:pPr marL="171450" indent="-171450">
              <a:buFont typeface="Arial" panose="020B0604020202020204" pitchFamily="34" charset="0"/>
              <a:buChar char="•"/>
            </a:pPr>
            <a:r>
              <a:rPr lang="en-US" dirty="0">
                <a:latin typeface="Arial" panose="020B0604020202020204" pitchFamily="34" charset="0"/>
                <a:cs typeface="Arial" panose="020B0604020202020204" pitchFamily="34" charset="0"/>
              </a:rPr>
              <a:t>About Us (copy and paste this link into your web browser): </a:t>
            </a:r>
            <a:r>
              <a:rPr lang="en-US" u="sng" dirty="0">
                <a:latin typeface="Arial" panose="020B0604020202020204" pitchFamily="34" charset="0"/>
                <a:cs typeface="Arial" panose="020B0604020202020204" pitchFamily="34" charset="0"/>
              </a:rPr>
              <a:t>https://www.fphighimpactpractices.org/partnership-structure/</a:t>
            </a:r>
          </a:p>
        </p:txBody>
      </p:sp>
      <p:sp>
        <p:nvSpPr>
          <p:cNvPr id="4" name="Slide Number Placeholder 3"/>
          <p:cNvSpPr>
            <a:spLocks noGrp="1"/>
          </p:cNvSpPr>
          <p:nvPr>
            <p:ph type="sldNum" sz="quarter" idx="5"/>
          </p:nvPr>
        </p:nvSpPr>
        <p:spPr/>
        <p:txBody>
          <a:bodyPr/>
          <a:lstStyle/>
          <a:p>
            <a:fld id="{F519F06E-5C09-4463-ADDC-863B2CA6F140}" type="slidenum">
              <a:rPr lang="en-US" smtClean="0"/>
              <a:t>25</a:t>
            </a:fld>
            <a:endParaRPr lang="en-US"/>
          </a:p>
        </p:txBody>
      </p:sp>
    </p:spTree>
    <p:extLst>
      <p:ext uri="{BB962C8B-B14F-4D97-AF65-F5344CB8AC3E}">
        <p14:creationId xmlns:p14="http://schemas.microsoft.com/office/powerpoint/2010/main" val="4841517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chemeClr val="tx1"/>
                </a:solidFill>
                <a:latin typeface="Arial" panose="020B0604020202020204" pitchFamily="34" charset="0"/>
                <a:cs typeface="Arial" panose="020B0604020202020204" pitchFamily="34" charset="0"/>
              </a:rPr>
              <a:t>High Impact Practices (HIPs) are a set of evidence-based family planning practices vetted by experts against specific criteria and documented in an easy-to-use format.</a:t>
            </a:r>
          </a:p>
          <a:p>
            <a:br>
              <a:rPr lang="en-US" sz="1200" dirty="0">
                <a:solidFill>
                  <a:schemeClr val="tx1"/>
                </a:solidFill>
                <a:latin typeface="Arial" panose="020B0604020202020204" pitchFamily="34" charset="0"/>
                <a:cs typeface="Arial" panose="020B0604020202020204" pitchFamily="34" charset="0"/>
              </a:rPr>
            </a:br>
            <a:r>
              <a:rPr lang="en-US" sz="1200" b="0" i="0" dirty="0">
                <a:solidFill>
                  <a:schemeClr val="tx1"/>
                </a:solidFill>
                <a:effectLst/>
                <a:latin typeface="Arial" panose="020B0604020202020204" pitchFamily="34" charset="0"/>
                <a:cs typeface="Arial" panose="020B0604020202020204" pitchFamily="34" charset="0"/>
              </a:rPr>
              <a:t>The High Impact Practices in Family Planning (HIPs) were first created in 2010 after a survey of FP stakeholders revealed little consensus for “what works” in international FP programming. A small group of leaders in FP were brought together with the task of identifying a short list of HIPs that if implemented at scale would help countries address the unmet need for FP and thereby increase national contraceptive prevalence.</a:t>
            </a:r>
          </a:p>
          <a:p>
            <a:endParaRPr lang="en-US" sz="1200" b="0" i="0" dirty="0">
              <a:solidFill>
                <a:schemeClr val="tx1"/>
              </a:solidFill>
              <a:effectLst/>
              <a:latin typeface="Arial" panose="020B0604020202020204" pitchFamily="34" charset="0"/>
              <a:cs typeface="Arial" panose="020B0604020202020204" pitchFamily="34" charset="0"/>
            </a:endParaRPr>
          </a:p>
          <a:p>
            <a:pPr algn="l"/>
            <a:r>
              <a:rPr lang="en-US" sz="1200" b="0" i="0" u="none" strike="noStrike" baseline="0" dirty="0">
                <a:solidFill>
                  <a:schemeClr val="tx1"/>
                </a:solidFill>
                <a:latin typeface="Arial" panose="020B0604020202020204" pitchFamily="34" charset="0"/>
                <a:cs typeface="Arial" panose="020B0604020202020204" pitchFamily="34" charset="0"/>
              </a:rPr>
              <a:t>HIPs are identified based on demonstrated magnitude of </a:t>
            </a:r>
            <a:r>
              <a:rPr lang="en-US" sz="1200" b="0" i="1" u="none" strike="noStrike" baseline="0" dirty="0">
                <a:solidFill>
                  <a:schemeClr val="tx1"/>
                </a:solidFill>
                <a:latin typeface="Arial" panose="020B0604020202020204" pitchFamily="34" charset="0"/>
                <a:cs typeface="Arial" panose="020B0604020202020204" pitchFamily="34" charset="0"/>
              </a:rPr>
              <a:t>impact </a:t>
            </a:r>
            <a:r>
              <a:rPr lang="en-US" sz="1200" b="0" i="0" u="none" strike="noStrike" baseline="0" dirty="0">
                <a:solidFill>
                  <a:schemeClr val="tx1"/>
                </a:solidFill>
                <a:latin typeface="Arial" panose="020B0604020202020204" pitchFamily="34" charset="0"/>
                <a:cs typeface="Arial" panose="020B0604020202020204" pitchFamily="34" charset="0"/>
              </a:rPr>
              <a:t>on contraceptive use and potential application in a wide range of settings. Consideration is also given to other relevant outcome measures including unintended pregnancy, fertility, or one of the primary proximate determinants of fertility (delay of marriage, birth spacing, or breast feeding). Evidence of replicability, scalability, sustainability, and cost-effectiveness are also considered.</a:t>
            </a:r>
            <a:endParaRPr lang="en-US" sz="1200" b="0" dirty="0">
              <a:solidFill>
                <a:schemeClr val="tx1"/>
              </a:solidFill>
              <a:latin typeface="Arial" panose="020B0604020202020204" pitchFamily="34" charset="0"/>
              <a:cs typeface="Arial" panose="020B0604020202020204" pitchFamily="34" charset="0"/>
            </a:endParaRPr>
          </a:p>
          <a:p>
            <a:endParaRPr lang="en-US" sz="1200" dirty="0">
              <a:solidFill>
                <a:schemeClr val="tx1"/>
              </a:solidFill>
              <a:latin typeface="Arial" panose="020B0604020202020204" pitchFamily="34" charset="0"/>
              <a:cs typeface="Arial" panose="020B0604020202020204" pitchFamily="34" charset="0"/>
            </a:endParaRPr>
          </a:p>
          <a:p>
            <a:r>
              <a:rPr lang="en-US" sz="1200" dirty="0">
                <a:solidFill>
                  <a:schemeClr val="tx1"/>
                </a:solidFill>
                <a:latin typeface="Arial" panose="020B0604020202020204" pitchFamily="34" charset="0"/>
                <a:cs typeface="Arial" panose="020B0604020202020204" pitchFamily="34" charset="0"/>
              </a:rPr>
              <a:t>For more information, please copy and paste this link into your web browser to see this video: </a:t>
            </a:r>
            <a:r>
              <a:rPr lang="en-US" sz="1200" u="sng" dirty="0">
                <a:solidFill>
                  <a:schemeClr val="tx1"/>
                </a:solidFill>
                <a:latin typeface="Arial" panose="020B0604020202020204" pitchFamily="34" charset="0"/>
                <a:cs typeface="Arial" panose="020B0604020202020204" pitchFamily="34" charset="0"/>
              </a:rPr>
              <a:t>https://www.youtube.com/watch?v=N6V0gfl-V3k&amp;ab_channel=KnowledgeSUCCESS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baseline="0" dirty="0">
                <a:solidFill>
                  <a:schemeClr val="tx1"/>
                </a:solidFill>
                <a:latin typeface="Arial" panose="020B0604020202020204" pitchFamily="34" charset="0"/>
                <a:cs typeface="Arial" panose="020B0604020202020204" pitchFamily="34" charset="0"/>
              </a:rPr>
              <a:t>A 2-pager overview of the HIPs is available in an online and a downloadable PDF format here (</a:t>
            </a:r>
            <a:r>
              <a:rPr lang="en-US" sz="1200" dirty="0">
                <a:solidFill>
                  <a:schemeClr val="tx1"/>
                </a:solidFill>
                <a:latin typeface="Arial" panose="020B0604020202020204" pitchFamily="34" charset="0"/>
                <a:cs typeface="Arial" panose="020B0604020202020204" pitchFamily="34" charset="0"/>
              </a:rPr>
              <a:t>copy and paste this link into your web browser)</a:t>
            </a:r>
            <a:r>
              <a:rPr lang="en-US" sz="1200" b="0" i="0" u="none" strike="noStrike" baseline="0" dirty="0">
                <a:solidFill>
                  <a:schemeClr val="tx1"/>
                </a:solidFill>
                <a:latin typeface="Arial" panose="020B0604020202020204" pitchFamily="34" charset="0"/>
                <a:cs typeface="Arial" panose="020B0604020202020204" pitchFamily="34" charset="0"/>
              </a:rPr>
              <a:t>: </a:t>
            </a:r>
            <a:r>
              <a:rPr lang="en-US" sz="1200" dirty="0">
                <a:solidFill>
                  <a:schemeClr val="tx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https://www.fphighimpactpractices.org/high-impact-practices-in-family-planning-list/</a:t>
            </a:r>
            <a:endParaRPr lang="en-US" sz="1200"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3</a:t>
            </a:fld>
            <a:endParaRPr lang="en-US"/>
          </a:p>
        </p:txBody>
      </p:sp>
    </p:spTree>
    <p:extLst>
      <p:ext uri="{BB962C8B-B14F-4D97-AF65-F5344CB8AC3E}">
        <p14:creationId xmlns:p14="http://schemas.microsoft.com/office/powerpoint/2010/main" val="7728900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200" noProof="0" dirty="0">
                <a:solidFill>
                  <a:schemeClr val="tx1"/>
                </a:solidFill>
                <a:effectLst/>
                <a:latin typeface="Arial" panose="020B0604020202020204" pitchFamily="34" charset="0"/>
                <a:ea typeface="Calibri" panose="020F0502020204030204" pitchFamily="34" charset="0"/>
                <a:cs typeface="Arial" panose="020B0604020202020204" pitchFamily="34" charset="0"/>
              </a:rPr>
              <a:t>There are </a:t>
            </a:r>
            <a:r>
              <a:rPr lang="en-US" sz="1200" b="1" noProof="0" dirty="0">
                <a:solidFill>
                  <a:schemeClr val="tx1"/>
                </a:solidFill>
                <a:effectLst/>
                <a:latin typeface="Arial" panose="020B0604020202020204" pitchFamily="34" charset="0"/>
                <a:ea typeface="Calibri" panose="020F0502020204030204" pitchFamily="34" charset="0"/>
                <a:cs typeface="Arial" panose="020B0604020202020204" pitchFamily="34" charset="0"/>
              </a:rPr>
              <a:t>three categories of HIPs</a:t>
            </a:r>
            <a:r>
              <a:rPr lang="en-US" sz="1200" noProof="0" dirty="0">
                <a:solidFill>
                  <a:schemeClr val="tx1"/>
                </a:solidFill>
                <a:effectLst/>
                <a:latin typeface="Arial" panose="020B0604020202020204" pitchFamily="34" charset="0"/>
                <a:ea typeface="Calibri" panose="020F0502020204030204" pitchFamily="34" charset="0"/>
                <a:cs typeface="Arial" panose="020B0604020202020204" pitchFamily="34" charset="0"/>
              </a:rPr>
              <a:t>: Enabling Environment, Service Delivery and Social and Behavioral Change. Immediate Postpartum Family Planning is a Service Delivery HIP. This information came from the HIP List (copy and paste this link into your web browser): </a:t>
            </a:r>
            <a:r>
              <a:rPr lang="en-US" sz="1200" u="sng" noProof="0" dirty="0">
                <a:solidFill>
                  <a:schemeClr val="tx1"/>
                </a:solidFill>
                <a:effectLst/>
                <a:latin typeface="Arial" panose="020B0604020202020204" pitchFamily="34" charset="0"/>
                <a:ea typeface="Calibri" panose="020F050202020403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https://www.fphighimpactpractices.org/high-impact-practices-in-family-planning-list/</a:t>
            </a:r>
            <a:endParaRPr lang="en-US" sz="1200" u="sng" noProof="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endParaRPr lang="en-US" sz="1200" noProof="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200" noProof="0" dirty="0">
                <a:solidFill>
                  <a:schemeClr val="tx1"/>
                </a:solidFill>
                <a:effectLst/>
                <a:latin typeface="Arial" panose="020B0604020202020204" pitchFamily="34" charset="0"/>
                <a:ea typeface="Calibri" panose="020F0502020204030204" pitchFamily="34" charset="0"/>
                <a:cs typeface="Arial" panose="020B0604020202020204" pitchFamily="34" charset="0"/>
              </a:rPr>
              <a:t>A </a:t>
            </a:r>
            <a:r>
              <a:rPr lang="en-US" sz="1200" b="1" i="1" noProof="0" dirty="0">
                <a:solidFill>
                  <a:schemeClr val="tx1"/>
                </a:solidFill>
                <a:effectLst/>
                <a:latin typeface="Arial" panose="020B0604020202020204" pitchFamily="34" charset="0"/>
                <a:ea typeface="Calibri" panose="020F0502020204030204" pitchFamily="34" charset="0"/>
                <a:cs typeface="Arial" panose="020B0604020202020204" pitchFamily="34" charset="0"/>
              </a:rPr>
              <a:t>HIP Enhancement </a:t>
            </a:r>
            <a:r>
              <a:rPr lang="en-US" sz="1200" noProof="0" dirty="0">
                <a:solidFill>
                  <a:schemeClr val="tx1"/>
                </a:solidFill>
                <a:effectLst/>
                <a:latin typeface="Arial" panose="020B0604020202020204" pitchFamily="34" charset="0"/>
                <a:ea typeface="Calibri" panose="020F0502020204030204" pitchFamily="34" charset="0"/>
                <a:cs typeface="Arial" panose="020B0604020202020204" pitchFamily="34" charset="0"/>
              </a:rPr>
              <a:t>is a tool or approach that is not a standalone practice, but it is often used in conjunction with HIPs to maximize the impact of HIP implementation or increase the reach and access for specific audiences. The intended purpose and impact of enhancements are focused and, therefore the evidence-based and impact of an enhancement is subjected to different standards than a HIP.</a:t>
            </a:r>
          </a:p>
          <a:p>
            <a:pPr marL="0" marR="0">
              <a:lnSpc>
                <a:spcPct val="107000"/>
              </a:lnSpc>
              <a:spcBef>
                <a:spcPts val="0"/>
              </a:spcBef>
              <a:spcAft>
                <a:spcPts val="0"/>
              </a:spcAft>
            </a:pPr>
            <a:endParaRPr lang="en-US" sz="1200" noProof="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200" noProof="0" dirty="0">
                <a:solidFill>
                  <a:schemeClr val="tx1"/>
                </a:solidFill>
                <a:effectLst/>
                <a:latin typeface="Arial" panose="020B0604020202020204" pitchFamily="34" charset="0"/>
                <a:ea typeface="Calibri" panose="020F0502020204030204" pitchFamily="34" charset="0"/>
                <a:cs typeface="Arial" panose="020B0604020202020204" pitchFamily="34" charset="0"/>
              </a:rPr>
              <a:t>For more information about the HIP Categories and Enhancements, please copy and paste this link into your web browser: </a:t>
            </a:r>
            <a:r>
              <a:rPr lang="en-US" sz="1200" u="sng" noProof="0" dirty="0">
                <a:solidFill>
                  <a:schemeClr val="tx1"/>
                </a:solidFill>
                <a:effectLst/>
                <a:latin typeface="Arial" panose="020B0604020202020204" pitchFamily="34" charset="0"/>
                <a:ea typeface="Calibri" panose="020F050202020403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https://www.fphighimpactpractices.org/high-impact-practices-in-family-planning-list/</a:t>
            </a:r>
            <a:endParaRPr lang="en-US" sz="1200" u="sng" noProof="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endParaRPr lang="en-US" sz="1200" noProof="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indent="0">
              <a:lnSpc>
                <a:spcPct val="100000"/>
              </a:lnSpc>
              <a:spcBef>
                <a:spcPts val="1600"/>
              </a:spcBef>
              <a:buSzPts val="1800"/>
              <a:buFont typeface="Arial" panose="020B0604020202020204" pitchFamily="34" charset="0"/>
              <a:buNone/>
            </a:pPr>
            <a:r>
              <a:rPr lang="en-US" sz="1200" b="0" dirty="0">
                <a:solidFill>
                  <a:schemeClr val="tx1"/>
                </a:solidFill>
                <a:latin typeface="Arial" panose="020B0604020202020204" pitchFamily="34" charset="0"/>
                <a:ea typeface="Proxima Nova"/>
                <a:cs typeface="Arial" panose="020B0604020202020204" pitchFamily="34" charset="0"/>
                <a:sym typeface="Proxima Nova"/>
              </a:rPr>
              <a:t>Here are a few examples of HIPs from each category:</a:t>
            </a:r>
          </a:p>
          <a:p>
            <a:pPr marL="0" indent="0">
              <a:lnSpc>
                <a:spcPct val="100000"/>
              </a:lnSpc>
              <a:spcBef>
                <a:spcPts val="1600"/>
              </a:spcBef>
              <a:buSzPts val="1800"/>
              <a:buFont typeface="Arial" panose="020B0604020202020204" pitchFamily="34" charset="0"/>
              <a:buNone/>
            </a:pPr>
            <a:r>
              <a:rPr lang="en-US" sz="1200" b="1" dirty="0">
                <a:solidFill>
                  <a:schemeClr val="tx1"/>
                </a:solidFill>
                <a:latin typeface="Arial" panose="020B0604020202020204" pitchFamily="34" charset="0"/>
                <a:ea typeface="Proxima Nova"/>
                <a:cs typeface="Arial" panose="020B0604020202020204" pitchFamily="34" charset="0"/>
                <a:sym typeface="Proxima Nova"/>
              </a:rPr>
              <a:t>Service Delivery:</a:t>
            </a:r>
            <a:r>
              <a:rPr lang="en-US" sz="1200" dirty="0">
                <a:solidFill>
                  <a:schemeClr val="tx1"/>
                </a:solidFill>
                <a:latin typeface="Arial" panose="020B0604020202020204" pitchFamily="34" charset="0"/>
                <a:ea typeface="Proxima Nova"/>
                <a:cs typeface="Arial" panose="020B0604020202020204" pitchFamily="34" charset="0"/>
                <a:sym typeface="Proxima Nova"/>
              </a:rPr>
              <a:t> </a:t>
            </a:r>
          </a:p>
          <a:p>
            <a:pPr marL="171450" indent="-171450">
              <a:lnSpc>
                <a:spcPct val="100000"/>
              </a:lnSpc>
              <a:spcBef>
                <a:spcPts val="1600"/>
              </a:spcBef>
              <a:buSzPts val="1800"/>
              <a:buFont typeface="Arial" panose="020B0604020202020204" pitchFamily="34" charset="0"/>
              <a:buChar char="•"/>
            </a:pPr>
            <a:r>
              <a:rPr lang="en-US" sz="1200" dirty="0">
                <a:solidFill>
                  <a:schemeClr val="tx1"/>
                </a:solidFill>
                <a:latin typeface="Arial" panose="020B0604020202020204" pitchFamily="34" charset="0"/>
                <a:ea typeface="Proxima Nova"/>
                <a:cs typeface="Arial" panose="020B0604020202020204" pitchFamily="34" charset="0"/>
                <a:sym typeface="Proxima Nova"/>
              </a:rPr>
              <a:t>Immediate Postpartum Family Planning</a:t>
            </a:r>
          </a:p>
          <a:p>
            <a:pPr marL="171450" indent="-171450">
              <a:lnSpc>
                <a:spcPct val="100000"/>
              </a:lnSpc>
              <a:spcBef>
                <a:spcPts val="1600"/>
              </a:spcBef>
              <a:buSzPts val="1800"/>
              <a:buFont typeface="Arial" panose="020B0604020202020204" pitchFamily="34" charset="0"/>
              <a:buChar char="•"/>
            </a:pPr>
            <a:r>
              <a:rPr lang="en-US" sz="1200" dirty="0">
                <a:solidFill>
                  <a:schemeClr val="tx1"/>
                </a:solidFill>
                <a:latin typeface="Arial" panose="020B0604020202020204" pitchFamily="34" charset="0"/>
                <a:ea typeface="Proxima Nova"/>
                <a:cs typeface="Arial" panose="020B0604020202020204" pitchFamily="34" charset="0"/>
                <a:sym typeface="Proxima Nova"/>
              </a:rPr>
              <a:t>Mobile Outreach Services</a:t>
            </a:r>
          </a:p>
          <a:p>
            <a:pPr marL="171450" indent="-171450">
              <a:lnSpc>
                <a:spcPct val="100000"/>
              </a:lnSpc>
              <a:spcBef>
                <a:spcPts val="1600"/>
              </a:spcBef>
              <a:buSzPts val="1800"/>
              <a:buFont typeface="Arial" panose="020B0604020202020204" pitchFamily="34" charset="0"/>
              <a:buChar char="•"/>
            </a:pPr>
            <a:r>
              <a:rPr lang="en-US" sz="1200" dirty="0" err="1">
                <a:solidFill>
                  <a:schemeClr val="tx1"/>
                </a:solidFill>
                <a:latin typeface="Arial" panose="020B0604020202020204" pitchFamily="34" charset="0"/>
                <a:ea typeface="Proxima Nova"/>
                <a:cs typeface="Arial" panose="020B0604020202020204" pitchFamily="34" charset="0"/>
                <a:sym typeface="Proxima Nova"/>
              </a:rPr>
              <a:t>Postabortion</a:t>
            </a:r>
            <a:r>
              <a:rPr lang="en-US" sz="1200" dirty="0">
                <a:solidFill>
                  <a:schemeClr val="tx1"/>
                </a:solidFill>
                <a:latin typeface="Arial" panose="020B0604020202020204" pitchFamily="34" charset="0"/>
                <a:ea typeface="Proxima Nova"/>
                <a:cs typeface="Arial" panose="020B0604020202020204" pitchFamily="34" charset="0"/>
                <a:sym typeface="Proxima Nova"/>
              </a:rPr>
              <a:t> Family Planning</a:t>
            </a:r>
          </a:p>
          <a:p>
            <a:pPr indent="-50800">
              <a:spcBef>
                <a:spcPts val="0"/>
              </a:spcBef>
              <a:buClr>
                <a:schemeClr val="dk1"/>
              </a:buClr>
              <a:buSzPts val="2800"/>
              <a:buFont typeface="Arial"/>
              <a:buNone/>
            </a:pPr>
            <a:endParaRPr lang="en-US" sz="1200" dirty="0">
              <a:solidFill>
                <a:schemeClr val="tx1"/>
              </a:solidFill>
              <a:latin typeface="Arial" panose="020B0604020202020204" pitchFamily="34" charset="0"/>
              <a:cs typeface="Arial" panose="020B0604020202020204" pitchFamily="34" charset="0"/>
            </a:endParaRPr>
          </a:p>
          <a:p>
            <a:pPr marL="0" marR="0" lvl="0" indent="0" algn="l" rtl="0">
              <a:lnSpc>
                <a:spcPct val="100000"/>
              </a:lnSpc>
              <a:spcBef>
                <a:spcPts val="1600"/>
              </a:spcBef>
              <a:spcAft>
                <a:spcPts val="0"/>
              </a:spcAft>
              <a:buClr>
                <a:srgbClr val="000000"/>
              </a:buClr>
              <a:buSzPts val="2000"/>
              <a:buFont typeface="Arial"/>
              <a:buNone/>
            </a:pPr>
            <a:r>
              <a:rPr lang="en-US" sz="1200" b="1" i="0" u="none" strike="noStrike" cap="none" dirty="0">
                <a:solidFill>
                  <a:schemeClr val="tx1"/>
                </a:solidFill>
                <a:latin typeface="Arial" panose="020B0604020202020204" pitchFamily="34" charset="0"/>
                <a:ea typeface="Proxima Nova"/>
                <a:cs typeface="Arial" panose="020B0604020202020204" pitchFamily="34" charset="0"/>
                <a:sym typeface="Proxima Nova"/>
              </a:rPr>
              <a:t>Enabling Environment: </a:t>
            </a:r>
          </a:p>
          <a:p>
            <a:pPr marL="171450" marR="0" lvl="0" indent="-171450" algn="l" rtl="0">
              <a:lnSpc>
                <a:spcPct val="100000"/>
              </a:lnSpc>
              <a:spcBef>
                <a:spcPts val="1600"/>
              </a:spcBef>
              <a:spcAft>
                <a:spcPts val="0"/>
              </a:spcAft>
              <a:buClr>
                <a:srgbClr val="000000"/>
              </a:buClr>
              <a:buSzPts val="2000"/>
              <a:buFont typeface="Arial" panose="020B0604020202020204" pitchFamily="34" charset="0"/>
              <a:buChar char="•"/>
            </a:pPr>
            <a:r>
              <a:rPr lang="en-US" sz="1200" b="0" i="0" u="none" strike="noStrike" cap="none" dirty="0">
                <a:solidFill>
                  <a:schemeClr val="tx1"/>
                </a:solidFill>
                <a:latin typeface="Arial" panose="020B0604020202020204" pitchFamily="34" charset="0"/>
                <a:ea typeface="Proxima Nova"/>
                <a:cs typeface="Arial" panose="020B0604020202020204" pitchFamily="34" charset="0"/>
                <a:sym typeface="Proxima Nova"/>
              </a:rPr>
              <a:t>Domestic Public Financing</a:t>
            </a:r>
          </a:p>
          <a:p>
            <a:pPr marL="171450" marR="0" lvl="0" indent="-171450" algn="l" rtl="0">
              <a:lnSpc>
                <a:spcPct val="100000"/>
              </a:lnSpc>
              <a:spcBef>
                <a:spcPts val="1600"/>
              </a:spcBef>
              <a:spcAft>
                <a:spcPts val="0"/>
              </a:spcAft>
              <a:buClr>
                <a:srgbClr val="000000"/>
              </a:buClr>
              <a:buSzPts val="2000"/>
              <a:buFont typeface="Arial" panose="020B0604020202020204" pitchFamily="34" charset="0"/>
              <a:buChar char="•"/>
            </a:pPr>
            <a:r>
              <a:rPr lang="en-US" sz="1200" b="0" i="0" u="none" strike="noStrike" cap="none" dirty="0">
                <a:solidFill>
                  <a:schemeClr val="tx1"/>
                </a:solidFill>
                <a:latin typeface="Arial" panose="020B0604020202020204" pitchFamily="34" charset="0"/>
                <a:ea typeface="Proxima Nova"/>
                <a:cs typeface="Arial" panose="020B0604020202020204" pitchFamily="34" charset="0"/>
                <a:sym typeface="Proxima Nova"/>
              </a:rPr>
              <a:t>Educating Girls</a:t>
            </a:r>
          </a:p>
          <a:p>
            <a:pPr marL="171450" marR="0" lvl="0" indent="-171450" algn="l" rtl="0">
              <a:lnSpc>
                <a:spcPct val="100000"/>
              </a:lnSpc>
              <a:spcBef>
                <a:spcPts val="1600"/>
              </a:spcBef>
              <a:spcAft>
                <a:spcPts val="0"/>
              </a:spcAft>
              <a:buClr>
                <a:srgbClr val="000000"/>
              </a:buClr>
              <a:buSzPts val="2000"/>
              <a:buFont typeface="Arial" panose="020B0604020202020204" pitchFamily="34" charset="0"/>
              <a:buChar char="•"/>
            </a:pPr>
            <a:r>
              <a:rPr lang="en-US" sz="1200" b="0" i="0" u="none" strike="noStrike" cap="none" dirty="0">
                <a:solidFill>
                  <a:schemeClr val="tx1"/>
                </a:solidFill>
                <a:latin typeface="Arial" panose="020B0604020202020204" pitchFamily="34" charset="0"/>
                <a:ea typeface="Proxima Nova"/>
                <a:cs typeface="Arial" panose="020B0604020202020204" pitchFamily="34" charset="0"/>
                <a:sym typeface="Proxima Nova"/>
              </a:rPr>
              <a:t>Supply Chain Management</a:t>
            </a:r>
          </a:p>
          <a:p>
            <a:pPr marL="101600" marR="0" lvl="0" indent="0" algn="l" rtl="0">
              <a:lnSpc>
                <a:spcPct val="100000"/>
              </a:lnSpc>
              <a:spcBef>
                <a:spcPts val="0"/>
              </a:spcBef>
              <a:spcAft>
                <a:spcPts val="0"/>
              </a:spcAft>
              <a:buClr>
                <a:srgbClr val="000000"/>
              </a:buClr>
              <a:buSzPts val="2000"/>
              <a:buFont typeface="Proxima Nova"/>
              <a:buNone/>
            </a:pPr>
            <a:endParaRPr lang="en-US" sz="1000" b="1" i="0" u="none" strike="noStrike" cap="none" dirty="0">
              <a:solidFill>
                <a:schemeClr val="tx1"/>
              </a:solidFill>
              <a:latin typeface="Arial" panose="020B0604020202020204" pitchFamily="34" charset="0"/>
              <a:ea typeface="Proxima Nova"/>
              <a:cs typeface="Arial" panose="020B0604020202020204" pitchFamily="34" charset="0"/>
              <a:sym typeface="Proxima Nova"/>
            </a:endParaRPr>
          </a:p>
          <a:p>
            <a:pPr marL="0" marR="0" lvl="0" indent="0" algn="l" rtl="0">
              <a:lnSpc>
                <a:spcPct val="100000"/>
              </a:lnSpc>
              <a:spcBef>
                <a:spcPts val="1600"/>
              </a:spcBef>
              <a:spcAft>
                <a:spcPts val="0"/>
              </a:spcAft>
              <a:buClr>
                <a:srgbClr val="000000"/>
              </a:buClr>
              <a:buSzPts val="2000"/>
              <a:buFont typeface="Arial"/>
              <a:buNone/>
            </a:pPr>
            <a:r>
              <a:rPr lang="en-US" sz="1200" b="1" i="0" u="none" strike="noStrike" cap="none" dirty="0">
                <a:solidFill>
                  <a:schemeClr val="tx1"/>
                </a:solidFill>
                <a:latin typeface="Arial" panose="020B0604020202020204" pitchFamily="34" charset="0"/>
                <a:ea typeface="Proxima Nova"/>
                <a:cs typeface="Arial" panose="020B0604020202020204" pitchFamily="34" charset="0"/>
                <a:sym typeface="Proxima Nova"/>
              </a:rPr>
              <a:t>Social and Behavior Change: </a:t>
            </a:r>
          </a:p>
          <a:p>
            <a:pPr marL="171450" marR="0" lvl="0" indent="-171450" algn="l" rtl="0">
              <a:lnSpc>
                <a:spcPct val="100000"/>
              </a:lnSpc>
              <a:spcBef>
                <a:spcPts val="1600"/>
              </a:spcBef>
              <a:spcAft>
                <a:spcPts val="0"/>
              </a:spcAft>
              <a:buClr>
                <a:srgbClr val="000000"/>
              </a:buClr>
              <a:buSzPts val="2000"/>
              <a:buFont typeface="Arial" panose="020B0604020202020204" pitchFamily="34" charset="0"/>
              <a:buChar char="•"/>
            </a:pPr>
            <a:r>
              <a:rPr lang="en-US" sz="1200" b="0" i="0" u="none" strike="noStrike" cap="none" dirty="0">
                <a:solidFill>
                  <a:schemeClr val="tx1"/>
                </a:solidFill>
                <a:latin typeface="Arial" panose="020B0604020202020204" pitchFamily="34" charset="0"/>
                <a:ea typeface="Proxima Nova"/>
                <a:cs typeface="Arial" panose="020B0604020202020204" pitchFamily="34" charset="0"/>
                <a:sym typeface="Proxima Nova"/>
              </a:rPr>
              <a:t>Community Group Engagement</a:t>
            </a:r>
          </a:p>
          <a:p>
            <a:pPr marL="171450" marR="0" lvl="0" indent="-171450" algn="l" rtl="0">
              <a:lnSpc>
                <a:spcPct val="100000"/>
              </a:lnSpc>
              <a:spcBef>
                <a:spcPts val="1600"/>
              </a:spcBef>
              <a:spcAft>
                <a:spcPts val="0"/>
              </a:spcAft>
              <a:buClr>
                <a:srgbClr val="000000"/>
              </a:buClr>
              <a:buSzPts val="2000"/>
              <a:buFont typeface="Arial" panose="020B0604020202020204" pitchFamily="34" charset="0"/>
              <a:buChar char="•"/>
            </a:pPr>
            <a:r>
              <a:rPr lang="en-US" sz="1200" b="0" i="0" u="none" strike="noStrike" cap="none" dirty="0">
                <a:solidFill>
                  <a:schemeClr val="tx1"/>
                </a:solidFill>
                <a:latin typeface="Arial" panose="020B0604020202020204" pitchFamily="34" charset="0"/>
                <a:ea typeface="Proxima Nova"/>
                <a:cs typeface="Arial" panose="020B0604020202020204" pitchFamily="34" charset="0"/>
                <a:sym typeface="Proxima Nova"/>
              </a:rPr>
              <a:t>Digital Health for SBC</a:t>
            </a:r>
          </a:p>
          <a:p>
            <a:pPr marL="171450" marR="0" lvl="0" indent="-171450" algn="l" rtl="0">
              <a:lnSpc>
                <a:spcPct val="100000"/>
              </a:lnSpc>
              <a:spcBef>
                <a:spcPts val="1600"/>
              </a:spcBef>
              <a:spcAft>
                <a:spcPts val="0"/>
              </a:spcAft>
              <a:buClr>
                <a:srgbClr val="000000"/>
              </a:buClr>
              <a:buSzPts val="2000"/>
              <a:buFont typeface="Arial" panose="020B0604020202020204" pitchFamily="34" charset="0"/>
              <a:buChar char="•"/>
            </a:pPr>
            <a:r>
              <a:rPr lang="en-US" sz="1200" b="0" i="0" u="none" strike="noStrike" cap="none" dirty="0">
                <a:solidFill>
                  <a:schemeClr val="tx1"/>
                </a:solidFill>
                <a:latin typeface="Arial" panose="020B0604020202020204" pitchFamily="34" charset="0"/>
                <a:ea typeface="Proxima Nova"/>
                <a:cs typeface="Arial" panose="020B0604020202020204" pitchFamily="34" charset="0"/>
                <a:sym typeface="Proxima Nova"/>
              </a:rPr>
              <a:t>Mass Media</a:t>
            </a:r>
          </a:p>
          <a:p>
            <a:pPr marL="101600" marR="0" lvl="0" indent="0" algn="l" rtl="0">
              <a:lnSpc>
                <a:spcPct val="100000"/>
              </a:lnSpc>
              <a:spcBef>
                <a:spcPts val="0"/>
              </a:spcBef>
              <a:spcAft>
                <a:spcPts val="0"/>
              </a:spcAft>
              <a:buClr>
                <a:srgbClr val="212121"/>
              </a:buClr>
              <a:buSzPts val="2000"/>
              <a:buFont typeface="Proxima Nova"/>
              <a:buNone/>
            </a:pPr>
            <a:endParaRPr lang="en-US" sz="1200" b="0" i="0" u="none" strike="noStrike" cap="none" dirty="0">
              <a:solidFill>
                <a:schemeClr val="tx1"/>
              </a:solidFill>
              <a:latin typeface="Arial" panose="020B0604020202020204" pitchFamily="34" charset="0"/>
              <a:ea typeface="Proxima Nova"/>
              <a:cs typeface="Arial" panose="020B0604020202020204" pitchFamily="34" charset="0"/>
              <a:sym typeface="Proxima Nova"/>
            </a:endParaRPr>
          </a:p>
          <a:p>
            <a:pPr marL="0" indent="0">
              <a:lnSpc>
                <a:spcPct val="100000"/>
              </a:lnSpc>
              <a:spcBef>
                <a:spcPts val="1600"/>
              </a:spcBef>
              <a:buSzPts val="1800"/>
              <a:buFont typeface="Arial" panose="020B0604020202020204" pitchFamily="34" charset="0"/>
              <a:buNone/>
            </a:pPr>
            <a:r>
              <a:rPr lang="en-US" sz="1200" b="1" dirty="0">
                <a:solidFill>
                  <a:schemeClr val="tx1"/>
                </a:solidFill>
                <a:latin typeface="Arial" panose="020B0604020202020204" pitchFamily="34" charset="0"/>
                <a:ea typeface="Proxima Nova"/>
                <a:cs typeface="Arial" panose="020B0604020202020204" pitchFamily="34" charset="0"/>
                <a:sym typeface="Proxima Nova"/>
              </a:rPr>
              <a:t>Enhancements:</a:t>
            </a:r>
            <a:r>
              <a:rPr lang="en-US" sz="1200" dirty="0">
                <a:solidFill>
                  <a:schemeClr val="tx1"/>
                </a:solidFill>
                <a:latin typeface="Arial" panose="020B0604020202020204" pitchFamily="34" charset="0"/>
                <a:ea typeface="Proxima Nova"/>
                <a:cs typeface="Arial" panose="020B0604020202020204" pitchFamily="34" charset="0"/>
                <a:sym typeface="Proxima Nova"/>
              </a:rPr>
              <a:t> </a:t>
            </a:r>
          </a:p>
          <a:p>
            <a:pPr marL="171450" indent="-171450">
              <a:lnSpc>
                <a:spcPct val="100000"/>
              </a:lnSpc>
              <a:spcBef>
                <a:spcPts val="1600"/>
              </a:spcBef>
              <a:buSzPts val="1800"/>
              <a:buFont typeface="Arial" panose="020B0604020202020204" pitchFamily="34" charset="0"/>
              <a:buChar char="•"/>
            </a:pPr>
            <a:r>
              <a:rPr lang="en-US" sz="1200" dirty="0">
                <a:solidFill>
                  <a:schemeClr val="tx1"/>
                </a:solidFill>
                <a:latin typeface="Arial" panose="020B0604020202020204" pitchFamily="34" charset="0"/>
                <a:ea typeface="Proxima Nova"/>
                <a:cs typeface="Arial" panose="020B0604020202020204" pitchFamily="34" charset="0"/>
                <a:sym typeface="Proxima Nova"/>
              </a:rPr>
              <a:t>Digital Health for Systems</a:t>
            </a:r>
          </a:p>
          <a:p>
            <a:pPr marL="171450" indent="-171450">
              <a:lnSpc>
                <a:spcPct val="100000"/>
              </a:lnSpc>
              <a:spcBef>
                <a:spcPts val="1600"/>
              </a:spcBef>
              <a:buSzPts val="1800"/>
              <a:buFont typeface="Arial" panose="020B0604020202020204" pitchFamily="34" charset="0"/>
              <a:buChar char="•"/>
            </a:pPr>
            <a:r>
              <a:rPr lang="en-US" sz="1200" dirty="0">
                <a:solidFill>
                  <a:schemeClr val="tx1"/>
                </a:solidFill>
                <a:latin typeface="Arial" panose="020B0604020202020204" pitchFamily="34" charset="0"/>
                <a:ea typeface="Proxima Nova"/>
                <a:cs typeface="Arial" panose="020B0604020202020204" pitchFamily="34" charset="0"/>
                <a:sym typeface="Proxima Nova"/>
              </a:rPr>
              <a:t>Adolescent-Responsive Contraceptive Services</a:t>
            </a:r>
          </a:p>
          <a:p>
            <a:pPr marL="171450" indent="-171450">
              <a:lnSpc>
                <a:spcPct val="100000"/>
              </a:lnSpc>
              <a:spcBef>
                <a:spcPts val="1600"/>
              </a:spcBef>
              <a:buSzPts val="1800"/>
              <a:buFont typeface="Arial" panose="020B0604020202020204" pitchFamily="34" charset="0"/>
              <a:buChar char="•"/>
            </a:pPr>
            <a:r>
              <a:rPr lang="en-US" sz="1200" dirty="0">
                <a:solidFill>
                  <a:schemeClr val="tx1"/>
                </a:solidFill>
                <a:latin typeface="Arial" panose="020B0604020202020204" pitchFamily="34" charset="0"/>
                <a:ea typeface="Proxima Nova"/>
                <a:cs typeface="Arial" panose="020B0604020202020204" pitchFamily="34" charset="0"/>
                <a:sym typeface="Proxima Nova"/>
              </a:rPr>
              <a:t>Family Planning Vouchers</a:t>
            </a:r>
            <a:endParaRPr lang="en-US" sz="1200" b="0" i="0" u="none" strike="noStrike" cap="none" dirty="0">
              <a:solidFill>
                <a:schemeClr val="tx1"/>
              </a:solidFill>
              <a:latin typeface="Arial" panose="020B0604020202020204" pitchFamily="34" charset="0"/>
              <a:ea typeface="Proxima Nova"/>
              <a:cs typeface="Arial" panose="020B0604020202020204" pitchFamily="34" charset="0"/>
              <a:sym typeface="Proxima Nova"/>
            </a:endParaRPr>
          </a:p>
          <a:p>
            <a:pPr marL="0" marR="0" lvl="0" indent="0">
              <a:lnSpc>
                <a:spcPct val="107000"/>
              </a:lnSpc>
              <a:spcBef>
                <a:spcPts val="0"/>
              </a:spcBef>
              <a:spcAft>
                <a:spcPts val="0"/>
              </a:spcAft>
              <a:buFont typeface="Proxima Nova"/>
              <a:buNone/>
              <a:tabLst>
                <a:tab pos="457200" algn="l"/>
              </a:tabLst>
            </a:pPr>
            <a:endParaRPr lang="en-US" sz="1200" noProof="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200" noProof="0" dirty="0">
                <a:solidFill>
                  <a:schemeClr val="tx1"/>
                </a:solidFill>
                <a:effectLst/>
                <a:latin typeface="Arial" panose="020B0604020202020204" pitchFamily="34" charset="0"/>
                <a:ea typeface="Calibri" panose="020F0502020204030204" pitchFamily="34" charset="0"/>
                <a:cs typeface="Arial" panose="020B0604020202020204" pitchFamily="34" charset="0"/>
              </a:rPr>
              <a:t>All HIPs are Available in English, Spanish, French, and Portuguese.</a:t>
            </a:r>
          </a:p>
        </p:txBody>
      </p:sp>
      <p:sp>
        <p:nvSpPr>
          <p:cNvPr id="4" name="Slide Number Placeholder 3"/>
          <p:cNvSpPr>
            <a:spLocks noGrp="1"/>
          </p:cNvSpPr>
          <p:nvPr>
            <p:ph type="sldNum" sz="quarter" idx="5"/>
          </p:nvPr>
        </p:nvSpPr>
        <p:spPr/>
        <p:txBody>
          <a:bodyPr/>
          <a:lstStyle/>
          <a:p>
            <a:fld id="{F519F06E-5C09-4463-ADDC-863B2CA6F140}" type="slidenum">
              <a:rPr lang="en-US" smtClean="0"/>
              <a:t>4</a:t>
            </a:fld>
            <a:endParaRPr lang="en-US"/>
          </a:p>
        </p:txBody>
      </p:sp>
    </p:spTree>
    <p:extLst>
      <p:ext uri="{BB962C8B-B14F-4D97-AF65-F5344CB8AC3E}">
        <p14:creationId xmlns:p14="http://schemas.microsoft.com/office/powerpoint/2010/main" val="3701814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chemeClr val="tx1"/>
                </a:solidFill>
                <a:effectLst/>
                <a:latin typeface="Arial" panose="020B0604020202020204" pitchFamily="34" charset="0"/>
                <a:cs typeface="Arial" panose="020B0604020202020204" pitchFamily="34" charset="0"/>
              </a:rPr>
              <a:t>The High Impact Practices in Family Planning (HIPs) are supported by over 65 organizations. These organizations play a vital role in developing, reviewing, disseminating, and implementing HIPs in family planning.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chemeClr val="tx1"/>
              </a:solidFill>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chemeClr val="tx1"/>
                </a:solidFill>
                <a:effectLst/>
                <a:latin typeface="Arial" panose="020B0604020202020204" pitchFamily="34" charset="0"/>
                <a:cs typeface="Arial" panose="020B0604020202020204" pitchFamily="34" charset="0"/>
              </a:rPr>
              <a:t>The HIPs partnership includes various structures to ensure HIP products are developed, kept up to date, and disseminated widely. These include: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chemeClr val="tx1"/>
                </a:solidFill>
                <a:effectLst/>
                <a:latin typeface="Arial" panose="020B0604020202020204" pitchFamily="34" charset="0"/>
                <a:cs typeface="Arial" panose="020B0604020202020204" pitchFamily="34" charset="0"/>
              </a:rPr>
              <a:t>Co-sponsors – Serve as the secretariat for the HIPs.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chemeClr val="tx1"/>
                </a:solidFill>
                <a:effectLst/>
                <a:latin typeface="Arial" panose="020B0604020202020204" pitchFamily="34" charset="0"/>
                <a:cs typeface="Arial" panose="020B0604020202020204" pitchFamily="34" charset="0"/>
              </a:rPr>
              <a:t>Partners – Contribute to key HIP products and endorse the HIPs.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chemeClr val="tx1"/>
                </a:solidFill>
                <a:effectLst/>
                <a:latin typeface="Arial" panose="020B0604020202020204" pitchFamily="34" charset="0"/>
                <a:cs typeface="Arial" panose="020B0604020202020204" pitchFamily="34" charset="0"/>
              </a:rPr>
              <a:t>Technical Advisory Group – Ensure high technical quality of key HIP products and approve HIP brief and SPG concepts for development.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chemeClr val="tx1"/>
                </a:solidFill>
                <a:effectLst/>
                <a:latin typeface="Arial" panose="020B0604020202020204" pitchFamily="34" charset="0"/>
                <a:cs typeface="Arial" panose="020B0604020202020204" pitchFamily="34" charset="0"/>
              </a:rPr>
              <a:t>P&amp;D Team – Support the production and dissemination (P&amp;D) of HIP products.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chemeClr val="tx1"/>
                </a:solidFill>
                <a:effectLst/>
                <a:latin typeface="Arial" panose="020B0604020202020204" pitchFamily="34" charset="0"/>
                <a:cs typeface="Arial" panose="020B0604020202020204" pitchFamily="34" charset="0"/>
              </a:rPr>
              <a:t>Technical Expert Groups – Write new HIP briefs and ensure they are up-to-date.</a:t>
            </a:r>
            <a:endParaRPr lang="en-US"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latin typeface="Arial" panose="020B0604020202020204" pitchFamily="34" charset="0"/>
                <a:cs typeface="Arial" panose="020B0604020202020204" pitchFamily="34" charset="0"/>
              </a:rPr>
              <a:t>For more information about the HIP Partnership, please copy and paste this link into your web browser: </a:t>
            </a:r>
            <a:r>
              <a:rPr lang="en-US" dirty="0">
                <a:solidFill>
                  <a:srgbClr val="0563C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https://www.fphighimpactpractices.org/partnership-structure</a:t>
            </a:r>
            <a:r>
              <a:rPr lang="en-US" dirty="0">
                <a:solidFill>
                  <a:schemeClr val="tx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a:t>
            </a:r>
            <a:endParaRPr lang="en-US"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5</a:t>
            </a:fld>
            <a:endParaRPr lang="en-US"/>
          </a:p>
        </p:txBody>
      </p:sp>
    </p:spTree>
    <p:extLst>
      <p:ext uri="{BB962C8B-B14F-4D97-AF65-F5344CB8AC3E}">
        <p14:creationId xmlns:p14="http://schemas.microsoft.com/office/powerpoint/2010/main" val="33025173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This brief summarizes the evidence and provides implementation tips for proactively offering family planning as part of care during and immediately after childbirth, often referred to as the immediate postpartum period.</a:t>
            </a:r>
            <a:endParaRPr lang="en-US" sz="1200" b="0" i="0" u="none" strike="noStrike" baseline="0" dirty="0">
              <a:solidFill>
                <a:srgbClr val="1E1E1E"/>
              </a:solidFill>
              <a:latin typeface="Arial" panose="020B0604020202020204" pitchFamily="34" charset="0"/>
              <a:cs typeface="Arial" panose="020B0604020202020204" pitchFamily="34" charset="0"/>
            </a:endParaRPr>
          </a:p>
          <a:p>
            <a:endParaRPr lang="en-US" sz="1200" b="0" i="0" u="none" strike="noStrike" baseline="0" dirty="0">
              <a:solidFill>
                <a:srgbClr val="1E1E1E"/>
              </a:solidFill>
              <a:latin typeface="Arial" panose="020B0604020202020204" pitchFamily="34" charset="0"/>
              <a:cs typeface="Arial" panose="020B0604020202020204" pitchFamily="34" charset="0"/>
            </a:endParaRPr>
          </a:p>
          <a:p>
            <a:r>
              <a:rPr lang="en-US" sz="1200" b="0" i="0" u="none" strike="noStrike" baseline="0" dirty="0">
                <a:latin typeface="Arial" panose="020B0604020202020204" pitchFamily="34" charset="0"/>
                <a:cs typeface="Arial" panose="020B0604020202020204" pitchFamily="34" charset="0"/>
              </a:rPr>
              <a:t>For more information about Service Delivery HIPs, please </a:t>
            </a:r>
            <a:r>
              <a:rPr lang="en-US" sz="1200" dirty="0">
                <a:latin typeface="Arial" panose="020B0604020202020204" pitchFamily="34" charset="0"/>
                <a:cs typeface="Arial" panose="020B0604020202020204" pitchFamily="34" charset="0"/>
              </a:rPr>
              <a:t>copy and paste this link into your web browser to</a:t>
            </a:r>
            <a:r>
              <a:rPr lang="en-US" sz="1200" b="0" i="0" u="none" strike="noStrike" baseline="0" dirty="0">
                <a:latin typeface="Arial" panose="020B0604020202020204" pitchFamily="34" charset="0"/>
                <a:cs typeface="Arial" panose="020B0604020202020204" pitchFamily="34" charset="0"/>
              </a:rPr>
              <a:t> visit this matrix of tools developed by IBP/WHO: </a:t>
            </a:r>
            <a:r>
              <a:rPr lang="en-US" sz="1200" b="0" i="0" u="sng" strike="noStrike" baseline="0" dirty="0">
                <a:latin typeface="Arial" panose="020B0604020202020204" pitchFamily="34" charset="0"/>
                <a:cs typeface="Arial" panose="020B0604020202020204" pitchFamily="34" charset="0"/>
              </a:rPr>
              <a:t>https://www.fphighimpactpractices.org/ibp-who-matrix/</a:t>
            </a:r>
          </a:p>
          <a:p>
            <a:pPr marL="285750" indent="-285750">
              <a:buFontTx/>
              <a:buChar char="-"/>
            </a:pPr>
            <a:r>
              <a:rPr lang="en-US" sz="1200" b="0" i="0" u="none" strike="noStrike" baseline="0" dirty="0">
                <a:solidFill>
                  <a:srgbClr val="1E1E1E"/>
                </a:solidFill>
                <a:latin typeface="Arial" panose="020B0604020202020204" pitchFamily="34" charset="0"/>
                <a:cs typeface="Arial" panose="020B0604020202020204" pitchFamily="34" charset="0"/>
              </a:rPr>
              <a:t>These tools can be used in conjunction with Service Delivery HIPs. </a:t>
            </a:r>
          </a:p>
          <a:p>
            <a:pPr marL="285750" indent="-285750">
              <a:buFontTx/>
              <a:buChar char="-"/>
            </a:pPr>
            <a:r>
              <a:rPr lang="en-US" sz="1200" b="0" i="0" u="none" strike="noStrike" baseline="0" dirty="0">
                <a:solidFill>
                  <a:srgbClr val="1E1E1E"/>
                </a:solidFill>
                <a:latin typeface="Arial" panose="020B0604020202020204" pitchFamily="34" charset="0"/>
                <a:cs typeface="Arial" panose="020B0604020202020204" pitchFamily="34" charset="0"/>
              </a:rPr>
              <a:t>Available in online and downloadable PDF format.</a:t>
            </a:r>
          </a:p>
          <a:p>
            <a:pPr marL="0" indent="0">
              <a:buFontTx/>
              <a:buNone/>
            </a:pPr>
            <a:endParaRPr lang="en-US" sz="1200" b="0" i="0" u="none" strike="noStrike" baseline="0" dirty="0">
              <a:solidFill>
                <a:srgbClr val="1E1E1E"/>
              </a:solidFill>
              <a:latin typeface="Arial" panose="020B0604020202020204" pitchFamily="34" charset="0"/>
              <a:cs typeface="Arial" panose="020B0604020202020204" pitchFamily="34" charset="0"/>
            </a:endParaRPr>
          </a:p>
          <a:p>
            <a:r>
              <a:rPr lang="en-US" sz="1200" b="0" i="0" u="none" strike="noStrike" baseline="0" dirty="0">
                <a:solidFill>
                  <a:srgbClr val="1E1E1E"/>
                </a:solidFill>
                <a:latin typeface="Arial" panose="020B0604020202020204" pitchFamily="34" charset="0"/>
                <a:cs typeface="Arial" panose="020B0604020202020204" pitchFamily="34" charset="0"/>
              </a:rPr>
              <a:t>Did you know that we have a webinar recording and downloadable PDF presentation about this HIP? Please </a:t>
            </a:r>
            <a:r>
              <a:rPr lang="en-US" sz="1200" dirty="0">
                <a:latin typeface="Arial" panose="020B0604020202020204" pitchFamily="34" charset="0"/>
                <a:cs typeface="Arial" panose="020B0604020202020204" pitchFamily="34" charset="0"/>
              </a:rPr>
              <a:t>copy and paste this link into your web browser to </a:t>
            </a:r>
            <a:r>
              <a:rPr lang="en-US" sz="1200" b="0" i="0" u="none" strike="noStrike" baseline="0" dirty="0">
                <a:solidFill>
                  <a:srgbClr val="1E1E1E"/>
                </a:solidFill>
                <a:latin typeface="Arial" panose="020B0604020202020204" pitchFamily="34" charset="0"/>
                <a:cs typeface="Arial" panose="020B0604020202020204" pitchFamily="34" charset="0"/>
              </a:rPr>
              <a:t>visit: </a:t>
            </a:r>
            <a:r>
              <a:rPr lang="en-US" sz="1200" b="0" i="0" u="sng" strike="noStrike" baseline="0" dirty="0">
                <a:solidFill>
                  <a:srgbClr val="1E1E1E"/>
                </a:solidFill>
                <a:latin typeface="Arial" panose="020B0604020202020204" pitchFamily="34" charset="0"/>
                <a:cs typeface="Arial" panose="020B0604020202020204" pitchFamily="34" charset="0"/>
              </a:rPr>
              <a:t>https://</a:t>
            </a:r>
            <a:r>
              <a:rPr lang="en-US" sz="1200" b="0" i="0" u="sng" strike="noStrike" baseline="0" dirty="0" err="1">
                <a:solidFill>
                  <a:srgbClr val="1E1E1E"/>
                </a:solidFill>
                <a:latin typeface="Arial" panose="020B0604020202020204" pitchFamily="34" charset="0"/>
                <a:cs typeface="Arial" panose="020B0604020202020204" pitchFamily="34" charset="0"/>
              </a:rPr>
              <a:t>www.fphighimpactpractices.org</a:t>
            </a:r>
            <a:r>
              <a:rPr lang="en-US" sz="1200" b="0" i="0" u="sng" strike="noStrike" baseline="0" dirty="0">
                <a:solidFill>
                  <a:srgbClr val="1E1E1E"/>
                </a:solidFill>
                <a:latin typeface="Arial" panose="020B0604020202020204" pitchFamily="34" charset="0"/>
                <a:cs typeface="Arial" panose="020B0604020202020204" pitchFamily="34" charset="0"/>
              </a:rPr>
              <a:t>/immediate-postpartum-family-planning-a-key-component-of-childbirth-care-webinar/</a:t>
            </a:r>
            <a:endParaRPr lang="en-US" sz="1200" b="1" i="0" u="sng" strike="noStrike" baseline="0" dirty="0">
              <a:solidFill>
                <a:srgbClr val="1E1E1E"/>
              </a:solidFill>
              <a:latin typeface="Arial" panose="020B0604020202020204" pitchFamily="34" charset="0"/>
              <a:cs typeface="Arial" panose="020B0604020202020204" pitchFamily="34" charset="0"/>
            </a:endParaRPr>
          </a:p>
          <a:p>
            <a:pPr marL="285750" indent="-285750">
              <a:buFontTx/>
              <a:buChar char="-"/>
            </a:pPr>
            <a:r>
              <a:rPr lang="en-US" sz="1200" b="0" i="0" u="none" strike="noStrike" baseline="0" dirty="0">
                <a:solidFill>
                  <a:srgbClr val="1E1E1E"/>
                </a:solidFill>
                <a:latin typeface="Arial" panose="020B0604020202020204" pitchFamily="34" charset="0"/>
                <a:cs typeface="Arial" panose="020B0604020202020204" pitchFamily="34" charset="0"/>
              </a:rPr>
              <a:t>This webinar contains recent implementation successes in several country contexts.</a:t>
            </a:r>
          </a:p>
          <a:p>
            <a:pPr marL="285750" indent="-285750">
              <a:buFontTx/>
              <a:buChar char="-"/>
            </a:pPr>
            <a:r>
              <a:rPr lang="en-US" sz="1200" b="0" i="0" u="none" strike="noStrike" baseline="0" dirty="0">
                <a:solidFill>
                  <a:srgbClr val="1E1E1E"/>
                </a:solidFill>
                <a:latin typeface="Arial" panose="020B0604020202020204" pitchFamily="34" charset="0"/>
                <a:cs typeface="Arial" panose="020B0604020202020204" pitchFamily="34" charset="0"/>
              </a:rPr>
              <a:t>Presenters include: </a:t>
            </a:r>
          </a:p>
          <a:p>
            <a:pPr marL="742950" lvl="1" indent="-285750">
              <a:buFontTx/>
              <a:buChar char="-"/>
            </a:pPr>
            <a:r>
              <a:rPr lang="en-US" sz="1200" b="0" i="0" kern="1200" dirty="0">
                <a:solidFill>
                  <a:schemeClr val="tx1"/>
                </a:solidFill>
                <a:effectLst/>
                <a:latin typeface="+mn-lt"/>
                <a:ea typeface="+mn-ea"/>
                <a:cs typeface="+mn-cs"/>
              </a:rPr>
              <a:t>Michael </a:t>
            </a:r>
            <a:r>
              <a:rPr lang="en-US" sz="1200" b="0" i="0" kern="1200" dirty="0" err="1">
                <a:solidFill>
                  <a:schemeClr val="tx1"/>
                </a:solidFill>
                <a:effectLst/>
                <a:latin typeface="+mn-lt"/>
                <a:ea typeface="+mn-ea"/>
                <a:cs typeface="+mn-cs"/>
              </a:rPr>
              <a:t>Mwiti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Jhpiego</a:t>
            </a:r>
            <a:r>
              <a:rPr lang="en-US" sz="1200" b="0" i="0" kern="1200" dirty="0">
                <a:solidFill>
                  <a:schemeClr val="tx1"/>
                </a:solidFill>
                <a:effectLst/>
                <a:latin typeface="+mn-lt"/>
                <a:ea typeface="+mn-ea"/>
                <a:cs typeface="+mn-cs"/>
              </a:rPr>
              <a:t> Kenya</a:t>
            </a:r>
          </a:p>
          <a:p>
            <a:pPr marL="742950" lvl="1" indent="-285750">
              <a:buFontTx/>
              <a:buChar char="-"/>
            </a:pPr>
            <a:r>
              <a:rPr lang="en-US" sz="1200" b="0" i="0" kern="1200" dirty="0" err="1">
                <a:solidFill>
                  <a:schemeClr val="tx1"/>
                </a:solidFill>
                <a:effectLst/>
                <a:latin typeface="+mn-lt"/>
                <a:ea typeface="+mn-ea"/>
                <a:cs typeface="+mn-cs"/>
              </a:rPr>
              <a:t>Saswati</a:t>
            </a:r>
            <a:r>
              <a:rPr lang="en-US" sz="1200" b="0" i="0" kern="1200" dirty="0">
                <a:solidFill>
                  <a:schemeClr val="tx1"/>
                </a:solidFill>
                <a:effectLst/>
                <a:latin typeface="+mn-lt"/>
                <a:ea typeface="+mn-ea"/>
                <a:cs typeface="+mn-cs"/>
              </a:rPr>
              <a:t> Das, </a:t>
            </a:r>
            <a:r>
              <a:rPr lang="en-US" sz="1200" b="0" i="0" kern="1200" dirty="0" err="1">
                <a:solidFill>
                  <a:schemeClr val="tx1"/>
                </a:solidFill>
                <a:effectLst/>
                <a:latin typeface="+mn-lt"/>
                <a:ea typeface="+mn-ea"/>
                <a:cs typeface="+mn-cs"/>
              </a:rPr>
              <a:t>Jhpiego</a:t>
            </a:r>
            <a:r>
              <a:rPr lang="en-US" sz="1200" b="0" i="0" kern="1200" dirty="0">
                <a:solidFill>
                  <a:schemeClr val="tx1"/>
                </a:solidFill>
                <a:effectLst/>
                <a:latin typeface="+mn-lt"/>
                <a:ea typeface="+mn-ea"/>
                <a:cs typeface="+mn-cs"/>
              </a:rPr>
              <a:t> India</a:t>
            </a:r>
          </a:p>
          <a:p>
            <a:pPr marL="742950" lvl="1" indent="-285750">
              <a:buFontTx/>
              <a:buChar char="-"/>
            </a:pPr>
            <a:r>
              <a:rPr lang="en-US" sz="1200" b="0" i="0" kern="1200" dirty="0">
                <a:solidFill>
                  <a:schemeClr val="tx1"/>
                </a:solidFill>
                <a:effectLst/>
                <a:latin typeface="+mn-lt"/>
                <a:ea typeface="+mn-ea"/>
                <a:cs typeface="+mn-cs"/>
              </a:rPr>
              <a:t>Mario </a:t>
            </a:r>
            <a:r>
              <a:rPr lang="en-US" sz="1200" b="0" i="0" kern="1200" dirty="0" err="1">
                <a:solidFill>
                  <a:schemeClr val="tx1"/>
                </a:solidFill>
                <a:effectLst/>
                <a:latin typeface="+mn-lt"/>
                <a:ea typeface="+mn-ea"/>
                <a:cs typeface="+mn-cs"/>
              </a:rPr>
              <a:t>Festin</a:t>
            </a:r>
            <a:r>
              <a:rPr lang="en-US" sz="1200" b="0" i="0" kern="1200" dirty="0">
                <a:solidFill>
                  <a:schemeClr val="tx1"/>
                </a:solidFill>
                <a:effectLst/>
                <a:latin typeface="+mn-lt"/>
                <a:ea typeface="+mn-ea"/>
                <a:cs typeface="+mn-cs"/>
              </a:rPr>
              <a:t>, WHO</a:t>
            </a:r>
          </a:p>
          <a:p>
            <a:pPr marL="742950" lvl="1" indent="-285750">
              <a:buFontTx/>
              <a:buChar char="-"/>
            </a:pPr>
            <a:r>
              <a:rPr lang="en-US" sz="1200" b="0" i="0" kern="1200" dirty="0">
                <a:solidFill>
                  <a:schemeClr val="tx1"/>
                </a:solidFill>
                <a:effectLst/>
                <a:latin typeface="+mn-lt"/>
                <a:ea typeface="+mn-ea"/>
                <a:cs typeface="+mn-cs"/>
              </a:rPr>
              <a:t>Riaz </a:t>
            </a:r>
            <a:r>
              <a:rPr lang="en-US" sz="1200" b="0" i="0" kern="1200" dirty="0" err="1">
                <a:solidFill>
                  <a:schemeClr val="tx1"/>
                </a:solidFill>
                <a:effectLst/>
                <a:latin typeface="+mn-lt"/>
                <a:ea typeface="+mn-ea"/>
                <a:cs typeface="+mn-cs"/>
              </a:rPr>
              <a:t>Mobaracaly</a:t>
            </a:r>
            <a:r>
              <a:rPr lang="en-US" sz="1200" b="0" i="0" kern="1200" dirty="0">
                <a:solidFill>
                  <a:schemeClr val="tx1"/>
                </a:solidFill>
                <a:effectLst/>
                <a:latin typeface="+mn-lt"/>
                <a:ea typeface="+mn-ea"/>
                <a:cs typeface="+mn-cs"/>
              </a:rPr>
              <a:t>, Pathfinder International, Mozambique</a:t>
            </a:r>
          </a:p>
          <a:p>
            <a:pPr marL="742950" lvl="1" indent="-285750">
              <a:buFontTx/>
              <a:buChar char="-"/>
            </a:pPr>
            <a:r>
              <a:rPr lang="en-US" sz="1200" b="0" i="0" kern="1200" dirty="0">
                <a:solidFill>
                  <a:schemeClr val="tx1"/>
                </a:solidFill>
                <a:effectLst/>
                <a:latin typeface="+mn-lt"/>
                <a:ea typeface="+mn-ea"/>
                <a:cs typeface="+mn-cs"/>
              </a:rPr>
              <a:t>Laura Raney, Senior Advisor, FP2020 (Moderator)</a:t>
            </a:r>
          </a:p>
        </p:txBody>
      </p:sp>
      <p:sp>
        <p:nvSpPr>
          <p:cNvPr id="4" name="Slide Number Placeholder 3"/>
          <p:cNvSpPr>
            <a:spLocks noGrp="1"/>
          </p:cNvSpPr>
          <p:nvPr>
            <p:ph type="sldNum" sz="quarter" idx="5"/>
          </p:nvPr>
        </p:nvSpPr>
        <p:spPr/>
        <p:txBody>
          <a:bodyPr/>
          <a:lstStyle/>
          <a:p>
            <a:fld id="{F519F06E-5C09-4463-ADDC-863B2CA6F140}" type="slidenum">
              <a:rPr lang="en-US" smtClean="0"/>
              <a:t>6</a:t>
            </a:fld>
            <a:endParaRPr lang="en-US"/>
          </a:p>
        </p:txBody>
      </p:sp>
    </p:spTree>
    <p:extLst>
      <p:ext uri="{BB962C8B-B14F-4D97-AF65-F5344CB8AC3E}">
        <p14:creationId xmlns:p14="http://schemas.microsoft.com/office/powerpoint/2010/main" val="25984807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2400"/>
              </a:spcAft>
              <a:buFont typeface="Arial" panose="020B0604020202020204" pitchFamily="34" charset="0"/>
              <a:buChar char="•"/>
            </a:pPr>
            <a:r>
              <a:rPr lang="en-US" sz="1200" dirty="0">
                <a:solidFill>
                  <a:srgbClr val="000000"/>
                </a:solidFill>
                <a:latin typeface="Arial" panose="020B0604020202020204" pitchFamily="34" charset="0"/>
                <a:cs typeface="Arial" panose="020B0604020202020204" pitchFamily="34" charset="0"/>
              </a:rPr>
              <a:t>Offering modern contraception services as part of care provided during </a:t>
            </a:r>
            <a:r>
              <a:rPr lang="en-US" sz="1200" b="1" dirty="0">
                <a:solidFill>
                  <a:srgbClr val="000000"/>
                </a:solidFill>
                <a:latin typeface="Arial" panose="020B0604020202020204" pitchFamily="34" charset="0"/>
                <a:cs typeface="Arial" panose="020B0604020202020204" pitchFamily="34" charset="0"/>
              </a:rPr>
              <a:t>childbirth increases postpartum contraceptive use and is likely to reduce both unintended pregnancies and pregnancies that are too closely spaced.</a:t>
            </a:r>
          </a:p>
          <a:p>
            <a:pPr marL="628650" lvl="1" indent="-171450">
              <a:spcAft>
                <a:spcPts val="2400"/>
              </a:spcAft>
              <a:buFont typeface="Arial" panose="020B0604020202020204" pitchFamily="34" charset="0"/>
              <a:buChar char="•"/>
            </a:pPr>
            <a:r>
              <a:rPr lang="en-US" sz="1200" b="1" i="0" kern="1200" dirty="0">
                <a:solidFill>
                  <a:schemeClr val="tx1"/>
                </a:solidFill>
                <a:effectLst/>
                <a:latin typeface="+mn-lt"/>
                <a:ea typeface="+mn-ea"/>
                <a:cs typeface="+mn-cs"/>
              </a:rPr>
              <a:t>After a live birth, the recommended interval before attempting the next pregnancy is at least 24 months</a:t>
            </a:r>
            <a:r>
              <a:rPr lang="en-US" sz="1200" b="0" i="0" kern="1200" dirty="0">
                <a:solidFill>
                  <a:schemeClr val="tx1"/>
                </a:solidFill>
                <a:effectLst/>
                <a:latin typeface="+mn-lt"/>
                <a:ea typeface="+mn-ea"/>
                <a:cs typeface="+mn-cs"/>
              </a:rPr>
              <a:t>, based on a consultation convened by the World Health Organization (WHO), in order to reduce the risk of adverse maternal, perinatal, and infant outcomes.</a:t>
            </a:r>
          </a:p>
          <a:p>
            <a:pPr marL="171450" lvl="0" indent="-171450">
              <a:spcAft>
                <a:spcPts val="2400"/>
              </a:spcAft>
              <a:buFont typeface="Arial" panose="020B0604020202020204" pitchFamily="34" charset="0"/>
              <a:buChar char="•"/>
            </a:pPr>
            <a:r>
              <a:rPr lang="en-US" sz="1200" b="0" i="0" kern="1200" dirty="0">
                <a:solidFill>
                  <a:schemeClr val="tx1"/>
                </a:solidFill>
                <a:effectLst/>
                <a:latin typeface="+mn-lt"/>
                <a:ea typeface="+mn-ea"/>
                <a:cs typeface="+mn-cs"/>
              </a:rPr>
              <a:t>There are many reasons why women do not use effective contraception during the postpartum period, such as sociocultural and gender norms that guide postnatal practices,</a:t>
            </a:r>
            <a:r>
              <a:rPr lang="en-US" sz="1200" b="0" i="0" kern="1200" baseline="300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timing of return to menses and sexual activity, breastfeeding practices and misconceptions of conditions for lactational amenorrhea, and lack of access to contraceptive services. </a:t>
            </a:r>
            <a:endParaRPr lang="en-US" sz="1200" dirty="0">
              <a:solidFill>
                <a:srgbClr val="000000"/>
              </a:solidFill>
              <a:latin typeface="Arial" panose="020B0604020202020204" pitchFamily="34" charset="0"/>
              <a:cs typeface="Arial" panose="020B0604020202020204" pitchFamily="34" charset="0"/>
            </a:endParaRPr>
          </a:p>
          <a:p>
            <a:pPr marL="171450" indent="-171450">
              <a:spcAft>
                <a:spcPts val="2400"/>
              </a:spcAft>
              <a:buFont typeface="Arial" panose="020B0604020202020204" pitchFamily="34" charset="0"/>
              <a:buChar char="•"/>
            </a:pPr>
            <a:r>
              <a:rPr lang="en-US" sz="1200" dirty="0">
                <a:solidFill>
                  <a:srgbClr val="000000"/>
                </a:solidFill>
                <a:latin typeface="Arial" panose="020B0604020202020204" pitchFamily="34" charset="0"/>
                <a:cs typeface="Arial" panose="020B0604020202020204" pitchFamily="34" charset="0"/>
              </a:rPr>
              <a:t>The WHO recommends that women receive information on family planning and the health and social benefits of birth spacing during antenatal care, immediately after birth, and during postpartum and well-baby care, including immunization and growth monitoring.</a:t>
            </a:r>
          </a:p>
          <a:p>
            <a:pPr marL="628650" lvl="1" indent="-171450">
              <a:spcAft>
                <a:spcPts val="2400"/>
              </a:spcAft>
              <a:buFont typeface="Arial" panose="020B0604020202020204" pitchFamily="34" charset="0"/>
              <a:buChar char="•"/>
            </a:pPr>
            <a:r>
              <a:rPr lang="en-US" sz="1200" b="0" i="0" kern="1200" dirty="0">
                <a:solidFill>
                  <a:schemeClr val="tx1"/>
                </a:solidFill>
                <a:effectLst/>
                <a:latin typeface="+mn-lt"/>
                <a:ea typeface="+mn-ea"/>
                <a:cs typeface="+mn-cs"/>
              </a:rPr>
              <a:t>Each visit to a health professional offers a unique opportunity to screen for, counsel, and offer family planning services. </a:t>
            </a:r>
          </a:p>
          <a:p>
            <a:pPr marL="628650" lvl="1" indent="-171450">
              <a:spcAft>
                <a:spcPts val="2400"/>
              </a:spcAft>
              <a:buFont typeface="Arial" panose="020B0604020202020204" pitchFamily="34" charset="0"/>
              <a:buChar char="•"/>
            </a:pPr>
            <a:r>
              <a:rPr lang="en-US" sz="1200" b="0" i="0" kern="1200" dirty="0">
                <a:solidFill>
                  <a:schemeClr val="tx1"/>
                </a:solidFill>
                <a:effectLst/>
                <a:latin typeface="+mn-lt"/>
                <a:ea typeface="+mn-ea"/>
                <a:cs typeface="+mn-cs"/>
              </a:rPr>
              <a:t>Yet each opportunity requires deliberate attention to organize services, update policies and provider practices, and mobilize resources for successful implementation. </a:t>
            </a:r>
            <a:endParaRPr lang="en-US" sz="1200" dirty="0">
              <a:solidFill>
                <a:srgbClr val="000000"/>
              </a:solidFill>
              <a:latin typeface="Arial" panose="020B0604020202020204" pitchFamily="34" charset="0"/>
              <a:cs typeface="Arial" panose="020B0604020202020204" pitchFamily="34" charset="0"/>
            </a:endParaRP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endParaRPr lang="en-US" sz="1200" dirty="0">
              <a:solidFill>
                <a:srgbClr val="000000"/>
              </a:solidFill>
              <a:latin typeface="Arial" panose="020B0604020202020204" pitchFamily="34" charset="0"/>
              <a:cs typeface="Arial" panose="020B0604020202020204" pitchFamily="34" charset="0"/>
            </a:endParaRPr>
          </a:p>
          <a:p>
            <a:pPr marL="457200" marR="0" lvl="1"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endParaRPr lang="en-US"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latin typeface="Arial" panose="020B0604020202020204" pitchFamily="34" charset="0"/>
                <a:cs typeface="Arial" panose="020B0604020202020204" pitchFamily="34" charset="0"/>
              </a:rPr>
              <a:t>For more information, please copy and paste this link into your web browser to reference the “Background” section on the HIP brief: </a:t>
            </a:r>
            <a:r>
              <a:rPr lang="en-US" sz="1200" b="0" i="0" u="sng" strike="noStrike" baseline="0" dirty="0">
                <a:solidFill>
                  <a:srgbClr val="211D1E"/>
                </a:solidFill>
                <a:latin typeface="Arial" panose="020B0604020202020204" pitchFamily="34" charset="0"/>
                <a:cs typeface="Arial" panose="020B0604020202020204" pitchFamily="34" charset="0"/>
              </a:rPr>
              <a:t>https://</a:t>
            </a:r>
            <a:r>
              <a:rPr lang="en-US" sz="1200" b="0" i="0" u="sng" strike="noStrike" baseline="0" dirty="0" err="1">
                <a:solidFill>
                  <a:srgbClr val="211D1E"/>
                </a:solidFill>
                <a:latin typeface="Arial" panose="020B0604020202020204" pitchFamily="34" charset="0"/>
                <a:cs typeface="Arial" panose="020B0604020202020204" pitchFamily="34" charset="0"/>
              </a:rPr>
              <a:t>www.fphighimpactpractices.org</a:t>
            </a:r>
            <a:r>
              <a:rPr lang="en-US" sz="1200" b="0" i="0" u="sng" strike="noStrike" baseline="0" dirty="0">
                <a:solidFill>
                  <a:srgbClr val="211D1E"/>
                </a:solidFill>
                <a:latin typeface="Arial" panose="020B0604020202020204" pitchFamily="34" charset="0"/>
                <a:cs typeface="Arial" panose="020B0604020202020204" pitchFamily="34" charset="0"/>
              </a:rPr>
              <a:t>/briefs/immediate-postpartum-family-planning/</a:t>
            </a:r>
            <a:endParaRPr lang="en-US" b="1" u="sng"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7</a:t>
            </a:fld>
            <a:endParaRPr lang="en-US"/>
          </a:p>
        </p:txBody>
      </p:sp>
    </p:spTree>
    <p:extLst>
      <p:ext uri="{BB962C8B-B14F-4D97-AF65-F5344CB8AC3E}">
        <p14:creationId xmlns:p14="http://schemas.microsoft.com/office/powerpoint/2010/main" val="24738216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baseline="0" dirty="0">
                <a:solidFill>
                  <a:srgbClr val="211D1E"/>
                </a:solidFill>
                <a:latin typeface="Arial" panose="020B0604020202020204" pitchFamily="34" charset="0"/>
                <a:cs typeface="Arial" panose="020B0604020202020204" pitchFamily="34" charset="0"/>
              </a:rPr>
              <a:t>View Figure 1 in the HIP brief (</a:t>
            </a:r>
            <a:r>
              <a:rPr lang="en-US" sz="1200" dirty="0">
                <a:latin typeface="Arial" panose="020B0604020202020204" pitchFamily="34" charset="0"/>
                <a:cs typeface="Arial" panose="020B0604020202020204" pitchFamily="34" charset="0"/>
              </a:rPr>
              <a:t>copy and paste this link into your web browser)</a:t>
            </a:r>
            <a:r>
              <a:rPr lang="en-US" sz="1200" b="0" i="0" u="none" strike="noStrike" baseline="0" dirty="0">
                <a:solidFill>
                  <a:srgbClr val="211D1E"/>
                </a:solidFill>
                <a:latin typeface="Arial" panose="020B0604020202020204" pitchFamily="34" charset="0"/>
                <a:cs typeface="Arial" panose="020B0604020202020204" pitchFamily="34" charset="0"/>
              </a:rPr>
              <a:t>: </a:t>
            </a:r>
            <a:r>
              <a:rPr lang="en-US" sz="1200" b="0" i="0" u="sng" strike="noStrike" baseline="0" dirty="0">
                <a:solidFill>
                  <a:srgbClr val="211D1E"/>
                </a:solidFill>
                <a:latin typeface="Arial" panose="020B0604020202020204" pitchFamily="34" charset="0"/>
                <a:cs typeface="Arial" panose="020B0604020202020204" pitchFamily="34" charset="0"/>
              </a:rPr>
              <a:t>https://</a:t>
            </a:r>
            <a:r>
              <a:rPr lang="en-US" sz="1200" b="0" i="0" u="sng" strike="noStrike" baseline="0" dirty="0" err="1">
                <a:solidFill>
                  <a:srgbClr val="211D1E"/>
                </a:solidFill>
                <a:latin typeface="Arial" panose="020B0604020202020204" pitchFamily="34" charset="0"/>
                <a:cs typeface="Arial" panose="020B0604020202020204" pitchFamily="34" charset="0"/>
              </a:rPr>
              <a:t>www.fphighimpactpractices.org</a:t>
            </a:r>
            <a:r>
              <a:rPr lang="en-US" sz="1200" b="0" i="0" u="sng" strike="noStrike" baseline="0" dirty="0">
                <a:solidFill>
                  <a:srgbClr val="211D1E"/>
                </a:solidFill>
                <a:latin typeface="Arial" panose="020B0604020202020204" pitchFamily="34" charset="0"/>
                <a:cs typeface="Arial" panose="020B0604020202020204" pitchFamily="34" charset="0"/>
              </a:rPr>
              <a:t>/briefs/immediate-postpartum-family-planning/</a:t>
            </a:r>
            <a:endParaRPr lang="en-US" sz="1200" u="sng"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8</a:t>
            </a:fld>
            <a:endParaRPr lang="en-US"/>
          </a:p>
        </p:txBody>
      </p:sp>
    </p:spTree>
    <p:extLst>
      <p:ext uri="{BB962C8B-B14F-4D97-AF65-F5344CB8AC3E}">
        <p14:creationId xmlns:p14="http://schemas.microsoft.com/office/powerpoint/2010/main" val="33511505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2400"/>
              </a:spcAft>
              <a:buFont typeface="Arial" panose="020B0604020202020204" pitchFamily="34" charset="0"/>
              <a:buChar char="•"/>
            </a:pPr>
            <a:r>
              <a:rPr lang="en-US" sz="1200" dirty="0">
                <a:solidFill>
                  <a:srgbClr val="000000"/>
                </a:solidFill>
                <a:latin typeface="Arial" panose="020B0604020202020204" pitchFamily="34" charset="0"/>
                <a:cs typeface="Arial" panose="020B0604020202020204" pitchFamily="34" charset="0"/>
              </a:rPr>
              <a:t>Providing family planning counseling as part of childbirth care </a:t>
            </a:r>
            <a:r>
              <a:rPr lang="en-US" sz="1200" b="1" dirty="0">
                <a:solidFill>
                  <a:srgbClr val="054A8E"/>
                </a:solidFill>
                <a:latin typeface="Arial" panose="020B0604020202020204" pitchFamily="34" charset="0"/>
                <a:cs typeface="Arial" panose="020B0604020202020204" pitchFamily="34" charset="0"/>
              </a:rPr>
              <a:t>raises awareness of the importance of birth spacing and postpartum contraceptive options</a:t>
            </a:r>
            <a:r>
              <a:rPr lang="en-US" sz="1200" dirty="0">
                <a:solidFill>
                  <a:srgbClr val="000000"/>
                </a:solidFill>
                <a:latin typeface="Arial" panose="020B0604020202020204" pitchFamily="34" charset="0"/>
                <a:cs typeface="Arial" panose="020B0604020202020204" pitchFamily="34" charset="0"/>
              </a:rPr>
              <a:t>.</a:t>
            </a:r>
          </a:p>
          <a:p>
            <a:pPr marL="628650" lvl="1" indent="-171450">
              <a:spcAft>
                <a:spcPts val="2400"/>
              </a:spcAft>
              <a:buFont typeface="Arial" panose="020B0604020202020204" pitchFamily="34" charset="0"/>
              <a:buChar char="•"/>
            </a:pPr>
            <a:r>
              <a:rPr lang="en-US" sz="1200" b="0" i="0" kern="1200" dirty="0">
                <a:solidFill>
                  <a:schemeClr val="tx1"/>
                </a:solidFill>
                <a:effectLst/>
                <a:latin typeface="+mn-lt"/>
                <a:ea typeface="+mn-ea"/>
                <a:cs typeface="+mn-cs"/>
              </a:rPr>
              <a:t>Providers, women, and their support networks cite concerns about contraceptive side effects, especially related to effects of hormonal contraceptives on breast milk and the child’s health as reasons to avoid contraception during the postpartum period.</a:t>
            </a:r>
          </a:p>
          <a:p>
            <a:pPr marL="628650" lvl="1" indent="-171450">
              <a:spcAft>
                <a:spcPts val="2400"/>
              </a:spcAft>
              <a:buFont typeface="Arial" panose="020B0604020202020204" pitchFamily="34" charset="0"/>
              <a:buChar char="•"/>
            </a:pPr>
            <a:r>
              <a:rPr lang="en-US" sz="1200" b="0" i="0" kern="1200" dirty="0">
                <a:solidFill>
                  <a:schemeClr val="tx1"/>
                </a:solidFill>
                <a:effectLst/>
                <a:latin typeface="+mn-lt"/>
                <a:ea typeface="+mn-ea"/>
                <a:cs typeface="+mn-cs"/>
              </a:rPr>
              <a:t>In settings where women seek care well before active labor or in communities where women are able to recuperate in a facility after birth, family planning counseling can be incorporated into care around the preparation for childbirth and/or immediately thereafter; these approaches are considered acceptable to both providers and clients.</a:t>
            </a:r>
            <a:endParaRPr lang="en-US" sz="1200" dirty="0">
              <a:solidFill>
                <a:srgbClr val="000000"/>
              </a:solidFill>
              <a:latin typeface="Arial" panose="020B0604020202020204" pitchFamily="34" charset="0"/>
              <a:cs typeface="Arial" panose="020B0604020202020204" pitchFamily="34" charset="0"/>
            </a:endParaRPr>
          </a:p>
          <a:p>
            <a:pPr marL="171450" indent="-171450">
              <a:spcAft>
                <a:spcPts val="2400"/>
              </a:spcAft>
              <a:buFont typeface="Arial" panose="020B0604020202020204" pitchFamily="34" charset="0"/>
              <a:buChar char="•"/>
            </a:pPr>
            <a:r>
              <a:rPr lang="en-US" sz="1200" dirty="0">
                <a:solidFill>
                  <a:srgbClr val="000000"/>
                </a:solidFill>
                <a:latin typeface="Arial" panose="020B0604020202020204" pitchFamily="34" charset="0"/>
                <a:cs typeface="Arial" panose="020B0604020202020204" pitchFamily="34" charset="0"/>
              </a:rPr>
              <a:t>An increasing number of women and their partners can be</a:t>
            </a:r>
            <a:r>
              <a:rPr lang="en-US" sz="1200" b="1" dirty="0">
                <a:solidFill>
                  <a:srgbClr val="000000"/>
                </a:solidFill>
                <a:latin typeface="Arial" panose="020B0604020202020204" pitchFamily="34" charset="0"/>
                <a:cs typeface="Arial" panose="020B0604020202020204" pitchFamily="34" charset="0"/>
              </a:rPr>
              <a:t> reached through facility-based childbirth services</a:t>
            </a:r>
            <a:r>
              <a:rPr lang="en-US" sz="1200" dirty="0">
                <a:solidFill>
                  <a:srgbClr val="000000"/>
                </a:solidFill>
                <a:latin typeface="Arial" panose="020B0604020202020204" pitchFamily="34" charset="0"/>
                <a:cs typeface="Arial" panose="020B0604020202020204" pitchFamily="34" charset="0"/>
              </a:rPr>
              <a:t>.</a:t>
            </a:r>
          </a:p>
          <a:p>
            <a:pPr marL="628650" lvl="1" indent="-171450">
              <a:spcAft>
                <a:spcPts val="2400"/>
              </a:spcAft>
              <a:buFont typeface="Arial" panose="020B0604020202020204" pitchFamily="34" charset="0"/>
              <a:buChar char="•"/>
            </a:pPr>
            <a:r>
              <a:rPr lang="en-US" sz="1200" b="0" i="0" kern="1200" dirty="0">
                <a:solidFill>
                  <a:schemeClr val="tx1"/>
                </a:solidFill>
                <a:effectLst/>
                <a:latin typeface="+mn-lt"/>
                <a:ea typeface="+mn-ea"/>
                <a:cs typeface="+mn-cs"/>
              </a:rPr>
              <a:t>Globally, 4 of 5 births take place with the assistance of a skilled birth attendant, and increasingly these births are taking place in health facilities.</a:t>
            </a:r>
          </a:p>
          <a:p>
            <a:pPr marL="628650" lvl="1" indent="-171450">
              <a:spcAft>
                <a:spcPts val="2400"/>
              </a:spcAft>
              <a:buFont typeface="Arial" panose="020B0604020202020204" pitchFamily="34" charset="0"/>
              <a:buChar char="•"/>
            </a:pPr>
            <a:r>
              <a:rPr lang="en-US" sz="1200" b="0" i="0" kern="1200" dirty="0">
                <a:solidFill>
                  <a:schemeClr val="tx1"/>
                </a:solidFill>
                <a:effectLst/>
                <a:latin typeface="+mn-lt"/>
                <a:ea typeface="+mn-ea"/>
                <a:cs typeface="+mn-cs"/>
              </a:rPr>
              <a:t>As countries continue to strengthen facility-based childbirth care, this will be an increasingly important platform to reach women and their partners with family planning services.</a:t>
            </a:r>
            <a:endParaRPr lang="en-US" sz="1200" dirty="0">
              <a:solidFill>
                <a:srgbClr val="000000"/>
              </a:solidFill>
              <a:latin typeface="Arial" panose="020B0604020202020204" pitchFamily="34" charset="0"/>
              <a:cs typeface="Arial" panose="020B0604020202020204" pitchFamily="34" charset="0"/>
            </a:endParaRPr>
          </a:p>
          <a:p>
            <a:pPr marL="171450" indent="-171450">
              <a:spcAft>
                <a:spcPts val="2400"/>
              </a:spcAft>
              <a:buFont typeface="Arial" panose="020B0604020202020204" pitchFamily="34" charset="0"/>
              <a:buChar char="•"/>
            </a:pPr>
            <a:r>
              <a:rPr lang="en-US" sz="1200" dirty="0">
                <a:solidFill>
                  <a:srgbClr val="000000"/>
                </a:solidFill>
                <a:latin typeface="Arial" panose="020B0604020202020204" pitchFamily="34" charset="0"/>
                <a:cs typeface="Arial" panose="020B0604020202020204" pitchFamily="34" charset="0"/>
              </a:rPr>
              <a:t>Women have </a:t>
            </a:r>
            <a:r>
              <a:rPr lang="en-US" sz="1200" b="1" dirty="0">
                <a:solidFill>
                  <a:srgbClr val="000000"/>
                </a:solidFill>
                <a:latin typeface="Arial" panose="020B0604020202020204" pitchFamily="34" charset="0"/>
                <a:cs typeface="Arial" panose="020B0604020202020204" pitchFamily="34" charset="0"/>
              </a:rPr>
              <a:t>more contraceptive options during the immediate postpartum period</a:t>
            </a:r>
            <a:r>
              <a:rPr lang="en-US" sz="1200" dirty="0">
                <a:solidFill>
                  <a:srgbClr val="000000"/>
                </a:solidFill>
                <a:latin typeface="Arial" panose="020B0604020202020204" pitchFamily="34" charset="0"/>
                <a:cs typeface="Arial" panose="020B0604020202020204" pitchFamily="34" charset="0"/>
              </a:rPr>
              <a:t>.</a:t>
            </a:r>
          </a:p>
          <a:p>
            <a:pPr marL="628650" lvl="1" indent="-171450">
              <a:spcAft>
                <a:spcPts val="2400"/>
              </a:spcAft>
              <a:buFont typeface="Arial" panose="020B0604020202020204" pitchFamily="34" charset="0"/>
              <a:buChar char="•"/>
            </a:pPr>
            <a:r>
              <a:rPr lang="en-US" sz="1200" b="0" i="0" kern="1200" dirty="0">
                <a:solidFill>
                  <a:schemeClr val="tx1"/>
                </a:solidFill>
                <a:effectLst/>
                <a:latin typeface="+mn-lt"/>
                <a:ea typeface="+mn-ea"/>
                <a:cs typeface="+mn-cs"/>
              </a:rPr>
              <a:t>Immediately after birth, women may choose from a wide variety of contraceptives including hormonal and non-hormonal, long- and short-acting, and permanent methods.</a:t>
            </a:r>
            <a:endParaRPr lang="en-US" sz="1200" dirty="0">
              <a:solidFill>
                <a:srgbClr val="0000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9</a:t>
            </a:fld>
            <a:endParaRPr lang="en-US"/>
          </a:p>
        </p:txBody>
      </p:sp>
    </p:spTree>
    <p:extLst>
      <p:ext uri="{BB962C8B-B14F-4D97-AF65-F5344CB8AC3E}">
        <p14:creationId xmlns:p14="http://schemas.microsoft.com/office/powerpoint/2010/main" val="14528050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5.sv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E979E66-FF2D-4679-8BF1-CF563CFC6F82}"/>
              </a:ext>
            </a:extLst>
          </p:cNvPr>
          <p:cNvSpPr/>
          <p:nvPr userDrawn="1"/>
        </p:nvSpPr>
        <p:spPr>
          <a:xfrm>
            <a:off x="1143000" y="8877300"/>
            <a:ext cx="12513531" cy="12471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1674516" y="5186362"/>
            <a:ext cx="9222084" cy="2243138"/>
          </a:xfrm>
          <a:prstGeom prst="rect">
            <a:avLst/>
          </a:prstGeom>
        </p:spPr>
        <p:txBody>
          <a:bodyPr>
            <a:noAutofit/>
          </a:bodyPr>
          <a:lstStyle>
            <a:lvl1pPr>
              <a:defRPr sz="8000" b="1">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1674516" y="7586073"/>
            <a:ext cx="9222084" cy="638761"/>
          </a:xfrm>
        </p:spPr>
        <p:txBody>
          <a:bodyPr/>
          <a:lstStyle>
            <a:lvl1pPr marL="0" indent="0" algn="l">
              <a:buNone/>
              <a:defRPr b="0">
                <a:solidFill>
                  <a:schemeClr val="tx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pic>
        <p:nvPicPr>
          <p:cNvPr id="7" name="Picture 2">
            <a:extLst>
              <a:ext uri="{FF2B5EF4-FFF2-40B4-BE49-F238E27FC236}">
                <a16:creationId xmlns:a16="http://schemas.microsoft.com/office/drawing/2014/main" id="{D7E2C038-2715-4E70-B344-CC0D5CFB039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0" y="7086014"/>
            <a:ext cx="3221692" cy="3221692"/>
          </a:xfrm>
          <a:prstGeom prst="rect">
            <a:avLst/>
          </a:prstGeom>
        </p:spPr>
      </p:pic>
      <p:pic>
        <p:nvPicPr>
          <p:cNvPr id="8" name="Picture 7">
            <a:extLst>
              <a:ext uri="{FF2B5EF4-FFF2-40B4-BE49-F238E27FC236}">
                <a16:creationId xmlns:a16="http://schemas.microsoft.com/office/drawing/2014/main" id="{99CC206E-D70E-40C3-9B19-14B828E242B1}"/>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400000">
            <a:off x="11151231" y="3155109"/>
            <a:ext cx="7151453" cy="7151453"/>
          </a:xfrm>
          <a:prstGeom prst="rect">
            <a:avLst/>
          </a:prstGeom>
        </p:spPr>
      </p:pic>
      <p:pic>
        <p:nvPicPr>
          <p:cNvPr id="11" name="Picture 8">
            <a:extLst>
              <a:ext uri="{FF2B5EF4-FFF2-40B4-BE49-F238E27FC236}">
                <a16:creationId xmlns:a16="http://schemas.microsoft.com/office/drawing/2014/main" id="{C29AB540-8219-4DD0-AF8A-2C46E7AFDB84}"/>
              </a:ext>
            </a:extLst>
          </p:cNvPr>
          <p:cNvPicPr>
            <a:picLocks noChangeAspect="1"/>
          </p:cNvPicPr>
          <p:nvPr userDrawn="1"/>
        </p:nvPicPr>
        <p:blipFill>
          <a:blip r:embed="rId6"/>
          <a:srcRect/>
          <a:stretch>
            <a:fillRect/>
          </a:stretch>
        </p:blipFill>
        <p:spPr>
          <a:xfrm>
            <a:off x="1674516" y="3921699"/>
            <a:ext cx="4451409" cy="1112852"/>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593795"/>
            <a:ext cx="8229600" cy="1897062"/>
          </a:xfrm>
          <a:prstGeom prst="rect">
            <a:avLst/>
          </a:prstGeom>
        </p:spPr>
        <p:txBody>
          <a:bodyPr>
            <a:noAutofit/>
          </a:bodyPr>
          <a:lstStyle>
            <a:lvl1pPr>
              <a:defRPr sz="6000" b="1">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988219" y="2857500"/>
            <a:ext cx="15089981" cy="6096000"/>
          </a:xfrm>
        </p:spPr>
        <p:txBody>
          <a:bodyPr/>
          <a:lstStyle>
            <a:lvl1pPr>
              <a:defRPr sz="40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66800" y="3924300"/>
            <a:ext cx="7772400" cy="1362075"/>
          </a:xfrm>
          <a:prstGeom prst="rect">
            <a:avLst/>
          </a:prstGeom>
        </p:spPr>
        <p:txBody>
          <a:bodyPr anchor="t">
            <a:noAutofit/>
          </a:bodyPr>
          <a:lstStyle>
            <a:lvl1pPr algn="l">
              <a:defRPr sz="6000" b="1" cap="none">
                <a:latin typeface="Arial" panose="020B0604020202020204" pitchFamily="34" charset="0"/>
                <a:cs typeface="Arial" panose="020B0604020202020204" pitchFamily="34" charset="0"/>
              </a:defRPr>
            </a:lvl1pPr>
          </a:lstStyle>
          <a:p>
            <a:r>
              <a:rPr lang="en-US" dirty="0"/>
              <a:t>High Impact Practice</a:t>
            </a:r>
          </a:p>
        </p:txBody>
      </p:sp>
      <p:sp>
        <p:nvSpPr>
          <p:cNvPr id="3" name="Text Placeholder 2"/>
          <p:cNvSpPr>
            <a:spLocks noGrp="1"/>
          </p:cNvSpPr>
          <p:nvPr>
            <p:ph type="body" idx="1"/>
          </p:nvPr>
        </p:nvSpPr>
        <p:spPr>
          <a:xfrm>
            <a:off x="1066800" y="5448300"/>
            <a:ext cx="7772400" cy="1500187"/>
          </a:xfrm>
        </p:spPr>
        <p:txBody>
          <a:bodyPr anchor="t">
            <a:normAutofit/>
          </a:bodyPr>
          <a:lstStyle>
            <a:lvl1pPr marL="0" indent="0">
              <a:buNone/>
              <a:defRPr sz="3200">
                <a:solidFill>
                  <a:schemeClr val="tx1"/>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grpSp>
        <p:nvGrpSpPr>
          <p:cNvPr id="7" name="Group 6">
            <a:extLst>
              <a:ext uri="{FF2B5EF4-FFF2-40B4-BE49-F238E27FC236}">
                <a16:creationId xmlns:a16="http://schemas.microsoft.com/office/drawing/2014/main" id="{DCA1195B-8837-4813-9F5B-418BDFEE6AF3}"/>
              </a:ext>
            </a:extLst>
          </p:cNvPr>
          <p:cNvGrpSpPr/>
          <p:nvPr userDrawn="1"/>
        </p:nvGrpSpPr>
        <p:grpSpPr>
          <a:xfrm flipH="1">
            <a:off x="10515600" y="0"/>
            <a:ext cx="7772400" cy="10287000"/>
            <a:chOff x="0" y="-14289"/>
            <a:chExt cx="8982646" cy="8997039"/>
          </a:xfrm>
        </p:grpSpPr>
        <p:grpSp>
          <p:nvGrpSpPr>
            <p:cNvPr id="8" name="Group 2">
              <a:extLst>
                <a:ext uri="{FF2B5EF4-FFF2-40B4-BE49-F238E27FC236}">
                  <a16:creationId xmlns:a16="http://schemas.microsoft.com/office/drawing/2014/main" id="{8FC9C960-EE86-4A6C-BB60-6F3BB9E74705}"/>
                </a:ext>
              </a:extLst>
            </p:cNvPr>
            <p:cNvGrpSpPr/>
            <p:nvPr/>
          </p:nvGrpSpPr>
          <p:grpSpPr>
            <a:xfrm rot="5400000">
              <a:off x="-7196" y="-7091"/>
              <a:ext cx="8997039" cy="8982644"/>
              <a:chOff x="0" y="0"/>
              <a:chExt cx="6350000" cy="6339840"/>
            </a:xfrm>
          </p:grpSpPr>
          <p:sp>
            <p:nvSpPr>
              <p:cNvPr id="10" name="Freeform 3">
                <a:extLst>
                  <a:ext uri="{FF2B5EF4-FFF2-40B4-BE49-F238E27FC236}">
                    <a16:creationId xmlns:a16="http://schemas.microsoft.com/office/drawing/2014/main" id="{4D1C6CCF-0591-4F13-826B-F3708D1E0250}"/>
                  </a:ext>
                </a:extLst>
              </p:cNvPr>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4A8E"/>
              </a:solidFill>
            </p:spPr>
          </p:sp>
        </p:grpSp>
        <p:sp>
          <p:nvSpPr>
            <p:cNvPr id="9" name="Right Triangle 8">
              <a:extLst>
                <a:ext uri="{FF2B5EF4-FFF2-40B4-BE49-F238E27FC236}">
                  <a16:creationId xmlns:a16="http://schemas.microsoft.com/office/drawing/2014/main" id="{08EA33CA-4C7B-4900-B75A-8594411EF803}"/>
                </a:ext>
              </a:extLst>
            </p:cNvPr>
            <p:cNvSpPr/>
            <p:nvPr/>
          </p:nvSpPr>
          <p:spPr>
            <a:xfrm>
              <a:off x="0" y="-1"/>
              <a:ext cx="4343400" cy="4483725"/>
            </a:xfrm>
            <a:prstGeom prst="r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
        <p:nvSpPr>
          <p:cNvPr id="5" name="Rectangle 4">
            <a:extLst>
              <a:ext uri="{FF2B5EF4-FFF2-40B4-BE49-F238E27FC236}">
                <a16:creationId xmlns:a16="http://schemas.microsoft.com/office/drawing/2014/main" id="{E9F3A335-C1F7-4ADC-AC21-FF0F5AD0BECD}"/>
              </a:ext>
            </a:extLst>
          </p:cNvPr>
          <p:cNvSpPr/>
          <p:nvPr userDrawn="1"/>
        </p:nvSpPr>
        <p:spPr>
          <a:xfrm>
            <a:off x="0" y="6515100"/>
            <a:ext cx="18288000" cy="3771900"/>
          </a:xfrm>
          <a:prstGeom prst="rect">
            <a:avLst/>
          </a:prstGeom>
          <a:solidFill>
            <a:srgbClr val="054A8E"/>
          </a:solidFill>
          <a:ln>
            <a:solidFill>
              <a:srgbClr val="054A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pic>
        <p:nvPicPr>
          <p:cNvPr id="6" name="Graphic 5" descr="World outline">
            <a:extLst>
              <a:ext uri="{FF2B5EF4-FFF2-40B4-BE49-F238E27FC236}">
                <a16:creationId xmlns:a16="http://schemas.microsoft.com/office/drawing/2014/main" id="{10D2A0DC-B6F6-468D-B5E8-0AB81C7B5E5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684373" y="7834205"/>
            <a:ext cx="1133690" cy="1133690"/>
          </a:xfrm>
          <a:prstGeom prst="rect">
            <a:avLst/>
          </a:prstGeom>
        </p:spPr>
      </p:pic>
      <p:pic>
        <p:nvPicPr>
          <p:cNvPr id="7" name="Picture 22">
            <a:extLst>
              <a:ext uri="{FF2B5EF4-FFF2-40B4-BE49-F238E27FC236}">
                <a16:creationId xmlns:a16="http://schemas.microsoft.com/office/drawing/2014/main" id="{FDB5DEAF-34D2-4ABE-A0AF-E54C2554ABC1}"/>
              </a:ext>
            </a:extLst>
          </p:cNvPr>
          <p:cNvPicPr>
            <a:picLocks noChangeAspect="1"/>
          </p:cNvPicPr>
          <p:nvPr userDrawn="1"/>
        </p:nvPicPr>
        <p:blipFill>
          <a:blip r:embed="rId4"/>
          <a:srcRect/>
          <a:stretch>
            <a:fillRect/>
          </a:stretch>
        </p:blipFill>
        <p:spPr>
          <a:xfrm>
            <a:off x="2707225" y="1918596"/>
            <a:ext cx="12873550" cy="3218386"/>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600200" y="2462282"/>
            <a:ext cx="14478000" cy="63782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3656531" y="9523719"/>
            <a:ext cx="2133600" cy="365125"/>
          </a:xfrm>
          <a:prstGeom prst="rect">
            <a:avLst/>
          </a:prstGeom>
        </p:spPr>
        <p:txBody>
          <a:bodyPr vert="horz" lIns="91440" tIns="45720" rIns="91440" bIns="45720" rtlCol="0" anchor="ctr"/>
          <a:lstStyle>
            <a:lvl1pPr algn="r">
              <a:defRPr sz="1800" b="1">
                <a:solidFill>
                  <a:schemeClr val="tx1"/>
                </a:solidFill>
                <a:latin typeface="Arial" panose="020B0604020202020204" pitchFamily="34" charset="0"/>
                <a:cs typeface="Arial" panose="020B0604020202020204" pitchFamily="34" charset="0"/>
              </a:defRPr>
            </a:lvl1pPr>
          </a:lstStyle>
          <a:p>
            <a:fld id="{B6F15528-21DE-4FAA-801E-634DDDAF4B2B}" type="slidenum">
              <a:rPr lang="en-US" smtClean="0"/>
              <a:pPr/>
              <a:t>‹#›</a:t>
            </a:fld>
            <a:endParaRPr lang="en-US"/>
          </a:p>
        </p:txBody>
      </p:sp>
      <p:grpSp>
        <p:nvGrpSpPr>
          <p:cNvPr id="7" name="Group 6">
            <a:extLst>
              <a:ext uri="{FF2B5EF4-FFF2-40B4-BE49-F238E27FC236}">
                <a16:creationId xmlns:a16="http://schemas.microsoft.com/office/drawing/2014/main" id="{65382462-46B5-4FCD-8EC9-B7CE0CCC4630}"/>
              </a:ext>
            </a:extLst>
          </p:cNvPr>
          <p:cNvGrpSpPr/>
          <p:nvPr userDrawn="1"/>
        </p:nvGrpSpPr>
        <p:grpSpPr>
          <a:xfrm>
            <a:off x="1752600" y="9182100"/>
            <a:ext cx="14325600" cy="833948"/>
            <a:chOff x="1752600" y="9182100"/>
            <a:chExt cx="14325600" cy="833948"/>
          </a:xfrm>
        </p:grpSpPr>
        <p:pic>
          <p:nvPicPr>
            <p:cNvPr id="8" name="Picture 22">
              <a:extLst>
                <a:ext uri="{FF2B5EF4-FFF2-40B4-BE49-F238E27FC236}">
                  <a16:creationId xmlns:a16="http://schemas.microsoft.com/office/drawing/2014/main" id="{82B691AC-2429-4D45-98C9-7A5CBAE4EA8B}"/>
                </a:ext>
              </a:extLst>
            </p:cNvPr>
            <p:cNvPicPr>
              <a:picLocks noChangeAspect="1"/>
            </p:cNvPicPr>
            <p:nvPr/>
          </p:nvPicPr>
          <p:blipFill>
            <a:blip r:embed="rId6"/>
            <a:srcRect/>
            <a:stretch>
              <a:fillRect/>
            </a:stretch>
          </p:blipFill>
          <p:spPr>
            <a:xfrm>
              <a:off x="2469294" y="9396516"/>
              <a:ext cx="2478129" cy="619532"/>
            </a:xfrm>
            <a:prstGeom prst="rect">
              <a:avLst/>
            </a:prstGeom>
          </p:spPr>
        </p:pic>
        <p:sp>
          <p:nvSpPr>
            <p:cNvPr id="9" name="TextBox 23">
              <a:extLst>
                <a:ext uri="{FF2B5EF4-FFF2-40B4-BE49-F238E27FC236}">
                  <a16:creationId xmlns:a16="http://schemas.microsoft.com/office/drawing/2014/main" id="{D1186D91-41C3-47CA-BEDB-E25EF27CE84E}"/>
                </a:ext>
              </a:extLst>
            </p:cNvPr>
            <p:cNvSpPr txBox="1"/>
            <p:nvPr/>
          </p:nvSpPr>
          <p:spPr>
            <a:xfrm>
              <a:off x="5412512" y="9554835"/>
              <a:ext cx="9787112" cy="302895"/>
            </a:xfrm>
            <a:prstGeom prst="rect">
              <a:avLst/>
            </a:prstGeom>
          </p:spPr>
          <p:txBody>
            <a:bodyPr lIns="0" tIns="0" rIns="0" bIns="0" rtlCol="0" anchor="t">
              <a:spAutoFit/>
            </a:bodyPr>
            <a:lstStyle/>
            <a:p>
              <a:pPr marL="0" lvl="0" indent="0">
                <a:lnSpc>
                  <a:spcPts val="2520"/>
                </a:lnSpc>
                <a:spcBef>
                  <a:spcPct val="0"/>
                </a:spcBef>
              </a:pPr>
              <a:r>
                <a:rPr lang="en-US" sz="1800" b="1" spc="36" dirty="0">
                  <a:latin typeface="Arial" panose="020B0604020202020204" pitchFamily="34" charset="0"/>
                  <a:cs typeface="Arial" panose="020B0604020202020204" pitchFamily="34" charset="0"/>
                </a:rPr>
                <a:t>Immediate Postpartum Family Planning</a:t>
              </a:r>
            </a:p>
          </p:txBody>
        </p:sp>
        <p:cxnSp>
          <p:nvCxnSpPr>
            <p:cNvPr id="11" name="Straight Connector 10">
              <a:extLst>
                <a:ext uri="{FF2B5EF4-FFF2-40B4-BE49-F238E27FC236}">
                  <a16:creationId xmlns:a16="http://schemas.microsoft.com/office/drawing/2014/main" id="{F779CBD7-3566-4868-8C32-0DE881CB7DE7}"/>
                </a:ext>
              </a:extLst>
            </p:cNvPr>
            <p:cNvCxnSpPr/>
            <p:nvPr/>
          </p:nvCxnSpPr>
          <p:spPr>
            <a:xfrm>
              <a:off x="1752600" y="9182100"/>
              <a:ext cx="14325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2" name="Title Placeholder 1">
            <a:extLst>
              <a:ext uri="{FF2B5EF4-FFF2-40B4-BE49-F238E27FC236}">
                <a16:creationId xmlns:a16="http://schemas.microsoft.com/office/drawing/2014/main" id="{B2C1F27B-CD79-4EDB-865E-9547EDA30F4A}"/>
              </a:ext>
            </a:extLst>
          </p:cNvPr>
          <p:cNvSpPr>
            <a:spLocks noGrp="1"/>
          </p:cNvSpPr>
          <p:nvPr>
            <p:ph type="title"/>
          </p:nvPr>
        </p:nvSpPr>
        <p:spPr>
          <a:xfrm>
            <a:off x="909637" y="564684"/>
            <a:ext cx="7548563" cy="1683183"/>
          </a:xfrm>
          <a:prstGeom prst="rect">
            <a:avLst/>
          </a:prstGeom>
        </p:spPr>
        <p:txBody>
          <a:bodyPr vert="horz" lIns="91440" tIns="45720" rIns="91440" bIns="45720" rtlCol="0" anchor="ctr">
            <a:normAutofit/>
          </a:bodyPr>
          <a:lstStyle/>
          <a:p>
            <a:r>
              <a:rPr lang="en-US" dirty="0"/>
              <a:t>Click to edit Master title style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5" r:id="rId4"/>
  </p:sldLayoutIdLst>
  <p:hf hdr="0" ftr="0" dt="0"/>
  <p:txStyles>
    <p:titleStyle>
      <a:lvl1pPr algn="l" defTabSz="914400" rtl="0" eaLnBrk="1" latinLnBrk="0" hangingPunct="1">
        <a:spcBef>
          <a:spcPct val="0"/>
        </a:spcBef>
        <a:buNone/>
        <a:defRPr sz="6000" b="1"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itchFamily="34" charset="0"/>
        <a:buChar char="•"/>
        <a:defRPr sz="40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5.sv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8.sv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8.svg"/></Relationships>
</file>

<file path=ppt/slides/_rels/slide13.xml.rels><?xml version="1.0" encoding="UTF-8" standalone="yes"?>
<Relationships xmlns="http://schemas.openxmlformats.org/package/2006/relationships"><Relationship Id="rId3" Type="http://schemas.openxmlformats.org/officeDocument/2006/relationships/hyperlink" Target="https://www.fphighimpactpractices.org/briefs/immediate-postpartum-family-planning/"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8.sv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8.sv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hyperlink" Target="https://www.fphighimpactpractices.org/briefs/community-group-engagement/" TargetMode="External"/><Relationship Id="rId4" Type="http://schemas.openxmlformats.org/officeDocument/2006/relationships/image" Target="../media/image18.sv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8.sv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8.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8.svg"/></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8.sv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8.svg"/></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8.svg"/></Relationships>
</file>

<file path=ppt/slides/_rels/slide24.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hyperlink" Target="https://sbccimplementationkits.org/service-communication/case-studies/case-study-behavioral-maintenance-and-follow-up-in-bangladesh/" TargetMode="External"/><Relationship Id="rId7"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hyperlink" Target="https://toolkits.knowledgesuccess.org/toolkits/ppfp" TargetMode="External"/><Relationship Id="rId5" Type="http://schemas.openxmlformats.org/officeDocument/2006/relationships/hyperlink" Target="https://postpartumfp.srhr.org/" TargetMode="External"/><Relationship Id="rId10" Type="http://schemas.openxmlformats.org/officeDocument/2006/relationships/image" Target="../media/image24.svg"/><Relationship Id="rId4" Type="http://schemas.openxmlformats.org/officeDocument/2006/relationships/image" Target="../media/image20.png"/><Relationship Id="rId9" Type="http://schemas.openxmlformats.org/officeDocument/2006/relationships/image" Target="../media/image23.png"/></Relationships>
</file>

<file path=ppt/slides/_rels/slide25.xml.rels><?xml version="1.0" encoding="UTF-8" standalone="yes"?>
<Relationships xmlns="http://schemas.openxmlformats.org/package/2006/relationships"><Relationship Id="rId3" Type="http://schemas.openxmlformats.org/officeDocument/2006/relationships/hyperlink" Target="https://www.fphighimpactpractices.org/" TargetMode="External"/><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5E4558D3-3AC2-A547-B37B-C51DEFCE9FF3}"/>
              </a:ext>
            </a:extLst>
          </p:cNvPr>
          <p:cNvPicPr>
            <a:picLocks noChangeAspect="1"/>
          </p:cNvPicPr>
          <p:nvPr/>
        </p:nvPicPr>
        <p:blipFill rotWithShape="1">
          <a:blip r:embed="rId3">
            <a:extLst>
              <a:ext uri="{28A0092B-C50C-407E-A947-70E740481C1C}">
                <a14:useLocalDpi xmlns:a14="http://schemas.microsoft.com/office/drawing/2010/main" val="0"/>
              </a:ext>
            </a:extLst>
          </a:blip>
          <a:srcRect t="1876" r="17027" b="2030"/>
          <a:stretch/>
        </p:blipFill>
        <p:spPr>
          <a:xfrm>
            <a:off x="10476991" y="-84969"/>
            <a:ext cx="7880091" cy="9126188"/>
          </a:xfrm>
          <a:prstGeom prst="rect">
            <a:avLst/>
          </a:prstGeom>
        </p:spPr>
      </p:pic>
      <p:grpSp>
        <p:nvGrpSpPr>
          <p:cNvPr id="4" name="Group 4"/>
          <p:cNvGrpSpPr/>
          <p:nvPr/>
        </p:nvGrpSpPr>
        <p:grpSpPr>
          <a:xfrm rot="18705092">
            <a:off x="7666531" y="-312935"/>
            <a:ext cx="4053517" cy="10924783"/>
            <a:chOff x="0" y="0"/>
            <a:chExt cx="35276568" cy="15213202"/>
          </a:xfrm>
        </p:grpSpPr>
        <p:sp>
          <p:nvSpPr>
            <p:cNvPr id="5" name="Freeform 5"/>
            <p:cNvSpPr/>
            <p:nvPr/>
          </p:nvSpPr>
          <p:spPr>
            <a:xfrm>
              <a:off x="0" y="0"/>
              <a:ext cx="35276569" cy="15213202"/>
            </a:xfrm>
            <a:custGeom>
              <a:avLst/>
              <a:gdLst/>
              <a:ahLst/>
              <a:cxnLst/>
              <a:rect l="l" t="t" r="r" b="b"/>
              <a:pathLst>
                <a:path w="35276569" h="15213202">
                  <a:moveTo>
                    <a:pt x="0" y="0"/>
                  </a:moveTo>
                  <a:lnTo>
                    <a:pt x="35276569" y="0"/>
                  </a:lnTo>
                  <a:lnTo>
                    <a:pt x="35276569" y="15213202"/>
                  </a:lnTo>
                  <a:lnTo>
                    <a:pt x="0" y="15213202"/>
                  </a:lnTo>
                  <a:close/>
                </a:path>
              </a:pathLst>
            </a:custGeom>
            <a:solidFill>
              <a:srgbClr val="FFFFFF"/>
            </a:solidFill>
          </p:spPr>
          <p:txBody>
            <a:bodyPr/>
            <a:lstStyle/>
            <a:p>
              <a:endParaRPr lang="en-US" dirty="0">
                <a:latin typeface="Arial" panose="020B0604020202020204" pitchFamily="34" charset="0"/>
                <a:cs typeface="Arial" panose="020B0604020202020204" pitchFamily="34" charset="0"/>
              </a:endParaRPr>
            </a:p>
          </p:txBody>
        </p:sp>
      </p:grpSp>
      <p:grpSp>
        <p:nvGrpSpPr>
          <p:cNvPr id="10" name="Group 4">
            <a:extLst>
              <a:ext uri="{FF2B5EF4-FFF2-40B4-BE49-F238E27FC236}">
                <a16:creationId xmlns:a16="http://schemas.microsoft.com/office/drawing/2014/main" id="{96467B4C-B9C5-4DAF-A4C8-53FF49F9AD2B}"/>
              </a:ext>
            </a:extLst>
          </p:cNvPr>
          <p:cNvGrpSpPr/>
          <p:nvPr/>
        </p:nvGrpSpPr>
        <p:grpSpPr>
          <a:xfrm rot="18705092">
            <a:off x="3400015" y="220381"/>
            <a:ext cx="4448895" cy="10047622"/>
            <a:chOff x="0" y="0"/>
            <a:chExt cx="35276568" cy="15213202"/>
          </a:xfrm>
        </p:grpSpPr>
        <p:sp>
          <p:nvSpPr>
            <p:cNvPr id="11" name="Freeform 5">
              <a:extLst>
                <a:ext uri="{FF2B5EF4-FFF2-40B4-BE49-F238E27FC236}">
                  <a16:creationId xmlns:a16="http://schemas.microsoft.com/office/drawing/2014/main" id="{063AF8E7-6655-4ADF-8534-D3317F24A569}"/>
                </a:ext>
              </a:extLst>
            </p:cNvPr>
            <p:cNvSpPr/>
            <p:nvPr/>
          </p:nvSpPr>
          <p:spPr>
            <a:xfrm>
              <a:off x="0" y="0"/>
              <a:ext cx="35276569" cy="15213202"/>
            </a:xfrm>
            <a:custGeom>
              <a:avLst/>
              <a:gdLst/>
              <a:ahLst/>
              <a:cxnLst/>
              <a:rect l="l" t="t" r="r" b="b"/>
              <a:pathLst>
                <a:path w="35276569" h="15213202">
                  <a:moveTo>
                    <a:pt x="0" y="0"/>
                  </a:moveTo>
                  <a:lnTo>
                    <a:pt x="35276569" y="0"/>
                  </a:lnTo>
                  <a:lnTo>
                    <a:pt x="35276569" y="15213202"/>
                  </a:lnTo>
                  <a:lnTo>
                    <a:pt x="0" y="15213202"/>
                  </a:lnTo>
                  <a:close/>
                </a:path>
              </a:pathLst>
            </a:custGeom>
            <a:solidFill>
              <a:srgbClr val="FFFFFF"/>
            </a:solidFill>
          </p:spPr>
          <p:txBody>
            <a:bodyPr/>
            <a:lstStyle/>
            <a:p>
              <a:endParaRPr lang="en-US" dirty="0">
                <a:latin typeface="Arial" panose="020B0604020202020204" pitchFamily="34" charset="0"/>
                <a:cs typeface="Arial" panose="020B0604020202020204" pitchFamily="34" charset="0"/>
              </a:endParaRPr>
            </a:p>
          </p:txBody>
        </p:sp>
      </p:grpSp>
      <p:sp>
        <p:nvSpPr>
          <p:cNvPr id="6" name="TextBox 6"/>
          <p:cNvSpPr txBox="1"/>
          <p:nvPr/>
        </p:nvSpPr>
        <p:spPr>
          <a:xfrm>
            <a:off x="1610846" y="5290392"/>
            <a:ext cx="12105154" cy="2436564"/>
          </a:xfrm>
          <a:prstGeom prst="rect">
            <a:avLst/>
          </a:prstGeom>
        </p:spPr>
        <p:txBody>
          <a:bodyPr wrap="square" lIns="0" tIns="0" rIns="0" bIns="0" rtlCol="0" anchor="t">
            <a:spAutoFit/>
          </a:bodyPr>
          <a:lstStyle/>
          <a:p>
            <a:pPr>
              <a:lnSpc>
                <a:spcPts val="9500"/>
              </a:lnSpc>
            </a:pPr>
            <a:r>
              <a:rPr lang="en-US" sz="8000" b="1" spc="-95" dirty="0">
                <a:solidFill>
                  <a:srgbClr val="000000"/>
                </a:solidFill>
                <a:latin typeface="Arial" panose="020B0604020202020204" pitchFamily="34" charset="0"/>
                <a:cs typeface="Arial" panose="020B0604020202020204" pitchFamily="34" charset="0"/>
              </a:rPr>
              <a:t>Immediate Postpartum Family Planning</a:t>
            </a:r>
          </a:p>
        </p:txBody>
      </p:sp>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400000">
            <a:off x="11136547" y="3135547"/>
            <a:ext cx="7151453" cy="7151453"/>
          </a:xfrm>
          <a:prstGeom prst="rect">
            <a:avLst/>
          </a:prstGeom>
        </p:spPr>
      </p:pic>
      <p:grpSp>
        <p:nvGrpSpPr>
          <p:cNvPr id="12" name="Group 4">
            <a:extLst>
              <a:ext uri="{FF2B5EF4-FFF2-40B4-BE49-F238E27FC236}">
                <a16:creationId xmlns:a16="http://schemas.microsoft.com/office/drawing/2014/main" id="{B2439C9D-2F81-4A5F-B670-1E5FDEF71EFD}"/>
              </a:ext>
            </a:extLst>
          </p:cNvPr>
          <p:cNvGrpSpPr/>
          <p:nvPr/>
        </p:nvGrpSpPr>
        <p:grpSpPr>
          <a:xfrm rot="16200000">
            <a:off x="2787890" y="-117080"/>
            <a:ext cx="4053517" cy="4272380"/>
            <a:chOff x="0" y="0"/>
            <a:chExt cx="35276568" cy="15213202"/>
          </a:xfrm>
        </p:grpSpPr>
        <p:sp>
          <p:nvSpPr>
            <p:cNvPr id="13" name="Freeform 5">
              <a:extLst>
                <a:ext uri="{FF2B5EF4-FFF2-40B4-BE49-F238E27FC236}">
                  <a16:creationId xmlns:a16="http://schemas.microsoft.com/office/drawing/2014/main" id="{6FBCF90D-30F6-4168-BD28-4AF7EC8DCBE0}"/>
                </a:ext>
              </a:extLst>
            </p:cNvPr>
            <p:cNvSpPr/>
            <p:nvPr/>
          </p:nvSpPr>
          <p:spPr>
            <a:xfrm>
              <a:off x="0" y="0"/>
              <a:ext cx="35276569" cy="15213202"/>
            </a:xfrm>
            <a:custGeom>
              <a:avLst/>
              <a:gdLst/>
              <a:ahLst/>
              <a:cxnLst/>
              <a:rect l="l" t="t" r="r" b="b"/>
              <a:pathLst>
                <a:path w="35276569" h="15213202">
                  <a:moveTo>
                    <a:pt x="0" y="0"/>
                  </a:moveTo>
                  <a:lnTo>
                    <a:pt x="35276569" y="0"/>
                  </a:lnTo>
                  <a:lnTo>
                    <a:pt x="35276569" y="15213202"/>
                  </a:lnTo>
                  <a:lnTo>
                    <a:pt x="0" y="15213202"/>
                  </a:lnTo>
                  <a:close/>
                </a:path>
              </a:pathLst>
            </a:custGeom>
            <a:solidFill>
              <a:srgbClr val="FFFFFF"/>
            </a:solidFill>
          </p:spPr>
          <p:txBody>
            <a:bodyPr/>
            <a:lstStyle/>
            <a:p>
              <a:endParaRPr lang="en-US" dirty="0">
                <a:latin typeface="Arial" panose="020B0604020202020204" pitchFamily="34" charset="0"/>
                <a:cs typeface="Arial" panose="020B0604020202020204" pitchFamily="34" charset="0"/>
              </a:endParaRPr>
            </a:p>
          </p:txBody>
        </p:sp>
      </p:grpSp>
      <p:pic>
        <p:nvPicPr>
          <p:cNvPr id="8" name="Picture 8"/>
          <p:cNvPicPr>
            <a:picLocks noChangeAspect="1"/>
          </p:cNvPicPr>
          <p:nvPr/>
        </p:nvPicPr>
        <p:blipFill>
          <a:blip r:embed="rId6"/>
          <a:srcRect/>
          <a:stretch>
            <a:fillRect/>
          </a:stretch>
        </p:blipFill>
        <p:spPr>
          <a:xfrm>
            <a:off x="1674516" y="3921699"/>
            <a:ext cx="4451409" cy="1112852"/>
          </a:xfrm>
          <a:prstGeom prst="rect">
            <a:avLst/>
          </a:prstGeom>
        </p:spPr>
      </p:pic>
      <p:sp>
        <p:nvSpPr>
          <p:cNvPr id="9" name="TextBox 9"/>
          <p:cNvSpPr txBox="1"/>
          <p:nvPr/>
        </p:nvSpPr>
        <p:spPr>
          <a:xfrm>
            <a:off x="1610846" y="7837360"/>
            <a:ext cx="9462031" cy="526234"/>
          </a:xfrm>
          <a:prstGeom prst="rect">
            <a:avLst/>
          </a:prstGeom>
        </p:spPr>
        <p:txBody>
          <a:bodyPr lIns="0" tIns="0" rIns="0" bIns="0" rtlCol="0" anchor="t">
            <a:spAutoFit/>
          </a:bodyPr>
          <a:lstStyle/>
          <a:p>
            <a:pPr marL="0" lvl="0" indent="0" algn="l">
              <a:lnSpc>
                <a:spcPts val="4480"/>
              </a:lnSpc>
              <a:spcBef>
                <a:spcPct val="0"/>
              </a:spcBef>
            </a:pPr>
            <a:r>
              <a:rPr lang="en-US" sz="3200" spc="64" dirty="0">
                <a:solidFill>
                  <a:srgbClr val="000000"/>
                </a:solidFill>
                <a:latin typeface="Arial" panose="020B0604020202020204" pitchFamily="34" charset="0"/>
                <a:cs typeface="Arial" panose="020B0604020202020204" pitchFamily="34" charset="0"/>
              </a:rPr>
              <a:t>A key component of childbirth care.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Isosceles Triangle 31">
            <a:extLst>
              <a:ext uri="{FF2B5EF4-FFF2-40B4-BE49-F238E27FC236}">
                <a16:creationId xmlns:a16="http://schemas.microsoft.com/office/drawing/2014/main" id="{3C942365-22E8-436F-B4AE-D0E2A2F69673}"/>
              </a:ext>
            </a:extLst>
          </p:cNvPr>
          <p:cNvSpPr/>
          <p:nvPr/>
        </p:nvSpPr>
        <p:spPr>
          <a:xfrm flipV="1">
            <a:off x="-11461" y="-1"/>
            <a:ext cx="18257632" cy="3141733"/>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054A8E"/>
          </a:solidFill>
          <a:ln>
            <a:solidFill>
              <a:srgbClr val="054A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cs typeface="Arial" panose="020B0604020202020204" pitchFamily="34" charset="0"/>
            </a:endParaRPr>
          </a:p>
        </p:txBody>
      </p:sp>
      <p:sp>
        <p:nvSpPr>
          <p:cNvPr id="69" name="TextBox 10">
            <a:extLst>
              <a:ext uri="{FF2B5EF4-FFF2-40B4-BE49-F238E27FC236}">
                <a16:creationId xmlns:a16="http://schemas.microsoft.com/office/drawing/2014/main" id="{485C1431-6EF1-4EA0-89F1-C60656C74D46}"/>
              </a:ext>
            </a:extLst>
          </p:cNvPr>
          <p:cNvSpPr txBox="1"/>
          <p:nvPr/>
        </p:nvSpPr>
        <p:spPr>
          <a:xfrm>
            <a:off x="773198" y="688118"/>
            <a:ext cx="14930263" cy="771109"/>
          </a:xfrm>
          <a:prstGeom prst="rect">
            <a:avLst/>
          </a:prstGeom>
        </p:spPr>
        <p:txBody>
          <a:bodyPr wrap="square" lIns="0" tIns="0" rIns="0" bIns="0" rtlCol="0" anchor="t">
            <a:spAutoFit/>
          </a:bodyPr>
          <a:lstStyle/>
          <a:p>
            <a:pPr>
              <a:lnSpc>
                <a:spcPts val="6500"/>
              </a:lnSpc>
            </a:pPr>
            <a:r>
              <a:rPr lang="en-US" sz="5000" b="1" dirty="0">
                <a:solidFill>
                  <a:schemeClr val="bg1"/>
                </a:solidFill>
                <a:latin typeface="Arial" panose="020B0604020202020204" pitchFamily="34" charset="0"/>
                <a:cs typeface="Arial" panose="020B0604020202020204" pitchFamily="34" charset="0"/>
              </a:rPr>
              <a:t>What is the impact?</a:t>
            </a:r>
          </a:p>
        </p:txBody>
      </p:sp>
      <p:sp>
        <p:nvSpPr>
          <p:cNvPr id="2" name="Slide Number Placeholder 1">
            <a:extLst>
              <a:ext uri="{FF2B5EF4-FFF2-40B4-BE49-F238E27FC236}">
                <a16:creationId xmlns:a16="http://schemas.microsoft.com/office/drawing/2014/main" id="{70EAA17F-1957-4565-83CA-DA480E16CD50}"/>
              </a:ext>
            </a:extLst>
          </p:cNvPr>
          <p:cNvSpPr>
            <a:spLocks noGrp="1"/>
          </p:cNvSpPr>
          <p:nvPr>
            <p:ph type="sldNum" sz="quarter" idx="12"/>
          </p:nvPr>
        </p:nvSpPr>
        <p:spPr/>
        <p:txBody>
          <a:bodyPr/>
          <a:lstStyle/>
          <a:p>
            <a:fld id="{B6F15528-21DE-4FAA-801E-634DDDAF4B2B}" type="slidenum">
              <a:rPr lang="en-US" smtClean="0"/>
              <a:pPr/>
              <a:t>10</a:t>
            </a:fld>
            <a:endParaRPr lang="en-US"/>
          </a:p>
        </p:txBody>
      </p:sp>
      <p:sp>
        <p:nvSpPr>
          <p:cNvPr id="9" name="TextBox 8">
            <a:extLst>
              <a:ext uri="{FF2B5EF4-FFF2-40B4-BE49-F238E27FC236}">
                <a16:creationId xmlns:a16="http://schemas.microsoft.com/office/drawing/2014/main" id="{DF933640-14A6-43A2-8825-4C132BDD58F9}"/>
              </a:ext>
            </a:extLst>
          </p:cNvPr>
          <p:cNvSpPr txBox="1"/>
          <p:nvPr/>
        </p:nvSpPr>
        <p:spPr>
          <a:xfrm>
            <a:off x="1497355" y="3057144"/>
            <a:ext cx="15240000" cy="6155531"/>
          </a:xfrm>
          <a:prstGeom prst="rect">
            <a:avLst/>
          </a:prstGeom>
        </p:spPr>
        <p:txBody>
          <a:bodyPr wrap="square" lIns="0" tIns="0" rIns="0" bIns="0" rtlCol="0" anchor="t">
            <a:spAutoFit/>
          </a:bodyPr>
          <a:lstStyle/>
          <a:p>
            <a:pPr marL="571500" indent="-571500">
              <a:spcAft>
                <a:spcPts val="2400"/>
              </a:spcAft>
              <a:buFont typeface="Arial" panose="020B0604020202020204" pitchFamily="34" charset="0"/>
              <a:buChar char="•"/>
            </a:pPr>
            <a:r>
              <a:rPr lang="en-US" sz="4000" dirty="0">
                <a:solidFill>
                  <a:srgbClr val="000000"/>
                </a:solidFill>
                <a:latin typeface="Arial" panose="020B0604020202020204" pitchFamily="34" charset="0"/>
                <a:cs typeface="Arial" panose="020B0604020202020204" pitchFamily="34" charset="0"/>
              </a:rPr>
              <a:t>Offering modern contraception as part of childbirth services </a:t>
            </a:r>
            <a:r>
              <a:rPr lang="en-US" sz="4000" b="1" dirty="0">
                <a:solidFill>
                  <a:srgbClr val="054A8E"/>
                </a:solidFill>
                <a:latin typeface="Arial" panose="020B0604020202020204" pitchFamily="34" charset="0"/>
                <a:cs typeface="Arial" panose="020B0604020202020204" pitchFamily="34" charset="0"/>
              </a:rPr>
              <a:t>increases postpartum contraceptive use</a:t>
            </a:r>
            <a:r>
              <a:rPr lang="en-US" sz="4000" dirty="0">
                <a:solidFill>
                  <a:srgbClr val="000000"/>
                </a:solidFill>
                <a:latin typeface="Arial" panose="020B0604020202020204" pitchFamily="34" charset="0"/>
                <a:cs typeface="Arial" panose="020B0604020202020204" pitchFamily="34" charset="0"/>
              </a:rPr>
              <a:t>.</a:t>
            </a:r>
          </a:p>
          <a:p>
            <a:pPr marL="1028700" lvl="1" indent="-571500">
              <a:spcAft>
                <a:spcPts val="2400"/>
              </a:spcAft>
              <a:buFont typeface="Arial" panose="020B0604020202020204" pitchFamily="34" charset="0"/>
              <a:buChar char="•"/>
            </a:pPr>
            <a:r>
              <a:rPr lang="en-US" sz="4000" dirty="0">
                <a:solidFill>
                  <a:srgbClr val="000000"/>
                </a:solidFill>
                <a:latin typeface="Arial" panose="020B0604020202020204" pitchFamily="34" charset="0"/>
                <a:cs typeface="Arial" panose="020B0604020202020204" pitchFamily="34" charset="0"/>
              </a:rPr>
              <a:t>Multiple counseling sessions during the course of a pregnancy contributed to higher postpartum family planning uptake.</a:t>
            </a:r>
          </a:p>
          <a:p>
            <a:pPr marL="1028700" lvl="1" indent="-571500">
              <a:spcAft>
                <a:spcPts val="2400"/>
              </a:spcAft>
              <a:buFont typeface="Arial" panose="020B0604020202020204" pitchFamily="34" charset="0"/>
              <a:buChar char="•"/>
            </a:pPr>
            <a:r>
              <a:rPr lang="en-US" sz="4000" dirty="0">
                <a:solidFill>
                  <a:srgbClr val="000000"/>
                </a:solidFill>
                <a:latin typeface="Arial" panose="020B0604020202020204" pitchFamily="34" charset="0"/>
                <a:cs typeface="Arial" panose="020B0604020202020204" pitchFamily="34" charset="0"/>
              </a:rPr>
              <a:t>Training nurses and midwives in immediate postpartum IUD (PPIUD) insertion was particularly successful, achieving increased PPIUD uptake with few complications, expulsions, and removals in countries such as India, Nepal, Sri Lanka, and Tanzania.</a:t>
            </a:r>
          </a:p>
        </p:txBody>
      </p:sp>
    </p:spTree>
    <p:extLst>
      <p:ext uri="{BB962C8B-B14F-4D97-AF65-F5344CB8AC3E}">
        <p14:creationId xmlns:p14="http://schemas.microsoft.com/office/powerpoint/2010/main" val="26439938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Isosceles Triangle 31">
            <a:extLst>
              <a:ext uri="{FF2B5EF4-FFF2-40B4-BE49-F238E27FC236}">
                <a16:creationId xmlns:a16="http://schemas.microsoft.com/office/drawing/2014/main" id="{5B77770A-14C4-43EE-86A4-98231CB171BD}"/>
              </a:ext>
            </a:extLst>
          </p:cNvPr>
          <p:cNvSpPr/>
          <p:nvPr/>
        </p:nvSpPr>
        <p:spPr>
          <a:xfrm flipV="1">
            <a:off x="-11461" y="-2"/>
            <a:ext cx="18257632" cy="3497795"/>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054A8E"/>
          </a:solidFill>
          <a:ln>
            <a:solidFill>
              <a:srgbClr val="054A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cs typeface="Arial" panose="020B0604020202020204" pitchFamily="34" charset="0"/>
            </a:endParaRPr>
          </a:p>
        </p:txBody>
      </p:sp>
      <p:sp>
        <p:nvSpPr>
          <p:cNvPr id="28" name="TextBox 8">
            <a:extLst>
              <a:ext uri="{FF2B5EF4-FFF2-40B4-BE49-F238E27FC236}">
                <a16:creationId xmlns:a16="http://schemas.microsoft.com/office/drawing/2014/main" id="{6B72E052-BCD2-4ECF-8B90-D2A9416F84A9}"/>
              </a:ext>
            </a:extLst>
          </p:cNvPr>
          <p:cNvSpPr txBox="1"/>
          <p:nvPr/>
        </p:nvSpPr>
        <p:spPr>
          <a:xfrm>
            <a:off x="1447800" y="3499880"/>
            <a:ext cx="14630400" cy="5539978"/>
          </a:xfrm>
          <a:prstGeom prst="rect">
            <a:avLst/>
          </a:prstGeom>
        </p:spPr>
        <p:txBody>
          <a:bodyPr wrap="square" lIns="0" tIns="0" rIns="0" bIns="0" rtlCol="0" anchor="t">
            <a:spAutoFit/>
          </a:bodyPr>
          <a:lstStyle/>
          <a:p>
            <a:pPr>
              <a:spcAft>
                <a:spcPts val="2400"/>
              </a:spcAft>
            </a:pPr>
            <a:r>
              <a:rPr lang="en-US" sz="4000" dirty="0">
                <a:solidFill>
                  <a:srgbClr val="000000"/>
                </a:solidFill>
                <a:latin typeface="Arial" panose="020B0604020202020204" pitchFamily="34" charset="0"/>
                <a:cs typeface="Arial" panose="020B0604020202020204" pitchFamily="34" charset="0"/>
              </a:rPr>
              <a:t>Invest in good documentation and monitoring to help </a:t>
            </a:r>
            <a:r>
              <a:rPr lang="en-US" sz="4000" b="1" dirty="0">
                <a:solidFill>
                  <a:srgbClr val="054A8E"/>
                </a:solidFill>
                <a:latin typeface="Arial" panose="020B0604020202020204" pitchFamily="34" charset="0"/>
                <a:cs typeface="Arial" panose="020B0604020202020204" pitchFamily="34" charset="0"/>
              </a:rPr>
              <a:t>ensure voluntarism and informed choice</a:t>
            </a:r>
            <a:r>
              <a:rPr lang="en-US" sz="4000" dirty="0">
                <a:solidFill>
                  <a:srgbClr val="000000"/>
                </a:solidFill>
                <a:latin typeface="Arial" panose="020B0604020202020204" pitchFamily="34" charset="0"/>
                <a:cs typeface="Arial" panose="020B0604020202020204" pitchFamily="34" charset="0"/>
              </a:rPr>
              <a:t>.</a:t>
            </a:r>
          </a:p>
          <a:p>
            <a:pPr marL="571500" indent="-571500">
              <a:spcAft>
                <a:spcPts val="2400"/>
              </a:spcAft>
              <a:buFont typeface="Arial" panose="020B0604020202020204" pitchFamily="34" charset="0"/>
              <a:buChar char="•"/>
            </a:pPr>
            <a:r>
              <a:rPr lang="en-US" sz="4000" dirty="0">
                <a:solidFill>
                  <a:srgbClr val="000000"/>
                </a:solidFill>
                <a:latin typeface="Arial" panose="020B0604020202020204" pitchFamily="34" charset="0"/>
                <a:cs typeface="Arial" panose="020B0604020202020204" pitchFamily="34" charset="0"/>
              </a:rPr>
              <a:t>When counseling is provided during antenatal care, </a:t>
            </a:r>
            <a:r>
              <a:rPr lang="en-US" sz="4000" b="1" dirty="0">
                <a:solidFill>
                  <a:srgbClr val="054A8E"/>
                </a:solidFill>
                <a:latin typeface="Arial" panose="020B0604020202020204" pitchFamily="34" charset="0"/>
                <a:cs typeface="Arial" panose="020B0604020202020204" pitchFamily="34" charset="0"/>
              </a:rPr>
              <a:t>method choice should be indicated on the client’s record</a:t>
            </a:r>
            <a:r>
              <a:rPr lang="en-US" sz="4000" dirty="0">
                <a:solidFill>
                  <a:srgbClr val="000000"/>
                </a:solidFill>
                <a:latin typeface="Arial" panose="020B0604020202020204" pitchFamily="34" charset="0"/>
                <a:cs typeface="Arial" panose="020B0604020202020204" pitchFamily="34" charset="0"/>
              </a:rPr>
              <a:t>, whether it be a woman-held card or a facility chart. </a:t>
            </a:r>
          </a:p>
          <a:p>
            <a:pPr marL="571500" indent="-571500">
              <a:spcAft>
                <a:spcPts val="2400"/>
              </a:spcAft>
              <a:buFont typeface="Arial" panose="020B0604020202020204" pitchFamily="34" charset="0"/>
              <a:buChar char="•"/>
            </a:pPr>
            <a:r>
              <a:rPr lang="en-US" sz="4000" dirty="0">
                <a:solidFill>
                  <a:srgbClr val="000000"/>
                </a:solidFill>
                <a:latin typeface="Arial" panose="020B0604020202020204" pitchFamily="34" charset="0"/>
                <a:cs typeface="Arial" panose="020B0604020202020204" pitchFamily="34" charset="0"/>
              </a:rPr>
              <a:t>This documentation </a:t>
            </a:r>
            <a:r>
              <a:rPr lang="en-US" sz="4000" b="1" dirty="0">
                <a:solidFill>
                  <a:srgbClr val="054A8E"/>
                </a:solidFill>
                <a:latin typeface="Arial" panose="020B0604020202020204" pitchFamily="34" charset="0"/>
                <a:cs typeface="Arial" panose="020B0604020202020204" pitchFamily="34" charset="0"/>
              </a:rPr>
              <a:t>facilitates communication across providers</a:t>
            </a:r>
            <a:r>
              <a:rPr lang="en-US" sz="4000" dirty="0">
                <a:solidFill>
                  <a:srgbClr val="000000"/>
                </a:solidFill>
                <a:latin typeface="Arial" panose="020B0604020202020204" pitchFamily="34" charset="0"/>
                <a:cs typeface="Arial" panose="020B0604020202020204" pitchFamily="34" charset="0"/>
              </a:rPr>
              <a:t> who are caring for the same client and </a:t>
            </a:r>
            <a:r>
              <a:rPr lang="en-US" sz="4000" b="1" dirty="0">
                <a:solidFill>
                  <a:srgbClr val="054A8E"/>
                </a:solidFill>
                <a:latin typeface="Arial" panose="020B0604020202020204" pitchFamily="34" charset="0"/>
                <a:cs typeface="Arial" panose="020B0604020202020204" pitchFamily="34" charset="0"/>
              </a:rPr>
              <a:t>ensures continuity of care</a:t>
            </a:r>
            <a:r>
              <a:rPr lang="en-US" sz="4000" dirty="0">
                <a:solidFill>
                  <a:srgbClr val="000000"/>
                </a:solidFill>
                <a:latin typeface="Arial" panose="020B0604020202020204" pitchFamily="34" charset="0"/>
                <a:cs typeface="Arial" panose="020B0604020202020204" pitchFamily="34" charset="0"/>
              </a:rPr>
              <a:t>.</a:t>
            </a:r>
          </a:p>
        </p:txBody>
      </p:sp>
      <p:sp>
        <p:nvSpPr>
          <p:cNvPr id="16" name="TextBox 10">
            <a:extLst>
              <a:ext uri="{FF2B5EF4-FFF2-40B4-BE49-F238E27FC236}">
                <a16:creationId xmlns:a16="http://schemas.microsoft.com/office/drawing/2014/main" id="{B7693F62-9809-48FD-87DF-FA6FA99EAC6B}"/>
              </a:ext>
            </a:extLst>
          </p:cNvPr>
          <p:cNvSpPr txBox="1"/>
          <p:nvPr/>
        </p:nvSpPr>
        <p:spPr>
          <a:xfrm>
            <a:off x="914401" y="562923"/>
            <a:ext cx="5715000" cy="1604670"/>
          </a:xfrm>
          <a:prstGeom prst="rect">
            <a:avLst/>
          </a:prstGeom>
        </p:spPr>
        <p:txBody>
          <a:bodyPr wrap="square" lIns="0" tIns="0" rIns="0" bIns="0" rtlCol="0" anchor="t">
            <a:spAutoFit/>
          </a:bodyPr>
          <a:lstStyle/>
          <a:p>
            <a:pPr>
              <a:lnSpc>
                <a:spcPts val="6500"/>
              </a:lnSpc>
            </a:pPr>
            <a:r>
              <a:rPr lang="en-US" sz="5000" b="1" dirty="0">
                <a:solidFill>
                  <a:schemeClr val="bg1"/>
                </a:solidFill>
                <a:latin typeface="Arial" panose="020B0604020202020204" pitchFamily="34" charset="0"/>
                <a:cs typeface="Arial" panose="020B0604020202020204" pitchFamily="34" charset="0"/>
              </a:rPr>
              <a:t>Implementation Tips</a:t>
            </a:r>
          </a:p>
        </p:txBody>
      </p:sp>
      <p:pic>
        <p:nvPicPr>
          <p:cNvPr id="12" name="Graphic 11" descr="Lightbulb with solid fill">
            <a:extLst>
              <a:ext uri="{FF2B5EF4-FFF2-40B4-BE49-F238E27FC236}">
                <a16:creationId xmlns:a16="http://schemas.microsoft.com/office/drawing/2014/main" id="{EC3A8336-CF02-4E97-B4E9-58E80114F4E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902765" y="647699"/>
            <a:ext cx="914400" cy="914400"/>
          </a:xfrm>
          <a:prstGeom prst="rect">
            <a:avLst/>
          </a:prstGeom>
        </p:spPr>
      </p:pic>
      <p:sp>
        <p:nvSpPr>
          <p:cNvPr id="2" name="Slide Number Placeholder 1">
            <a:extLst>
              <a:ext uri="{FF2B5EF4-FFF2-40B4-BE49-F238E27FC236}">
                <a16:creationId xmlns:a16="http://schemas.microsoft.com/office/drawing/2014/main" id="{287B64E4-B8AD-477D-9C00-0E386DABFDA2}"/>
              </a:ext>
            </a:extLst>
          </p:cNvPr>
          <p:cNvSpPr>
            <a:spLocks noGrp="1"/>
          </p:cNvSpPr>
          <p:nvPr>
            <p:ph type="sldNum" sz="quarter" idx="12"/>
          </p:nvPr>
        </p:nvSpPr>
        <p:spPr/>
        <p:txBody>
          <a:bodyPr/>
          <a:lstStyle/>
          <a:p>
            <a:fld id="{B6F15528-21DE-4FAA-801E-634DDDAF4B2B}" type="slidenum">
              <a:rPr lang="en-US" smtClean="0"/>
              <a:pPr/>
              <a:t>11</a:t>
            </a:fld>
            <a:endParaRPr lang="en-US"/>
          </a:p>
        </p:txBody>
      </p:sp>
    </p:spTree>
    <p:extLst>
      <p:ext uri="{BB962C8B-B14F-4D97-AF65-F5344CB8AC3E}">
        <p14:creationId xmlns:p14="http://schemas.microsoft.com/office/powerpoint/2010/main" val="38042719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Isosceles Triangle 31">
            <a:extLst>
              <a:ext uri="{FF2B5EF4-FFF2-40B4-BE49-F238E27FC236}">
                <a16:creationId xmlns:a16="http://schemas.microsoft.com/office/drawing/2014/main" id="{5B77770A-14C4-43EE-86A4-98231CB171BD}"/>
              </a:ext>
            </a:extLst>
          </p:cNvPr>
          <p:cNvSpPr/>
          <p:nvPr/>
        </p:nvSpPr>
        <p:spPr>
          <a:xfrm flipV="1">
            <a:off x="-11461" y="-2"/>
            <a:ext cx="18257632" cy="3497795"/>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054A8E"/>
          </a:solidFill>
          <a:ln>
            <a:solidFill>
              <a:srgbClr val="054A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cs typeface="Arial" panose="020B0604020202020204" pitchFamily="34" charset="0"/>
            </a:endParaRPr>
          </a:p>
        </p:txBody>
      </p:sp>
      <p:sp>
        <p:nvSpPr>
          <p:cNvPr id="28" name="TextBox 8">
            <a:extLst>
              <a:ext uri="{FF2B5EF4-FFF2-40B4-BE49-F238E27FC236}">
                <a16:creationId xmlns:a16="http://schemas.microsoft.com/office/drawing/2014/main" id="{6B72E052-BCD2-4ECF-8B90-D2A9416F84A9}"/>
              </a:ext>
            </a:extLst>
          </p:cNvPr>
          <p:cNvSpPr txBox="1"/>
          <p:nvPr/>
        </p:nvSpPr>
        <p:spPr>
          <a:xfrm>
            <a:off x="1447800" y="3499880"/>
            <a:ext cx="14630400" cy="4001095"/>
          </a:xfrm>
          <a:prstGeom prst="rect">
            <a:avLst/>
          </a:prstGeom>
        </p:spPr>
        <p:txBody>
          <a:bodyPr wrap="square" lIns="0" tIns="0" rIns="0" bIns="0" rtlCol="0" anchor="t">
            <a:spAutoFit/>
          </a:bodyPr>
          <a:lstStyle/>
          <a:p>
            <a:pPr>
              <a:spcAft>
                <a:spcPts val="2400"/>
              </a:spcAft>
            </a:pPr>
            <a:r>
              <a:rPr lang="en-US" sz="4000" dirty="0">
                <a:solidFill>
                  <a:srgbClr val="000000"/>
                </a:solidFill>
                <a:latin typeface="Arial" panose="020B0604020202020204" pitchFamily="34" charset="0"/>
                <a:cs typeface="Arial" panose="020B0604020202020204" pitchFamily="34" charset="0"/>
              </a:rPr>
              <a:t>Update national service delivery guidelines and clarify the role of service providers. </a:t>
            </a:r>
          </a:p>
          <a:p>
            <a:pPr marL="571500" indent="-571500">
              <a:spcAft>
                <a:spcPts val="2400"/>
              </a:spcAft>
              <a:buFont typeface="Arial" panose="020B0604020202020204" pitchFamily="34" charset="0"/>
              <a:buChar char="•"/>
            </a:pPr>
            <a:r>
              <a:rPr lang="en-US" sz="4000" dirty="0">
                <a:solidFill>
                  <a:srgbClr val="000000"/>
                </a:solidFill>
                <a:latin typeface="Arial" panose="020B0604020202020204" pitchFamily="34" charset="0"/>
                <a:cs typeface="Arial" panose="020B0604020202020204" pitchFamily="34" charset="0"/>
              </a:rPr>
              <a:t>Guidelines as well as job descriptions should clearly articulate that all antenatal and maternity care providers have a role in postpartum family planning, and that it is not just the responsibility of a few trained provider(s).</a:t>
            </a:r>
          </a:p>
        </p:txBody>
      </p:sp>
      <p:sp>
        <p:nvSpPr>
          <p:cNvPr id="16" name="TextBox 10">
            <a:extLst>
              <a:ext uri="{FF2B5EF4-FFF2-40B4-BE49-F238E27FC236}">
                <a16:creationId xmlns:a16="http://schemas.microsoft.com/office/drawing/2014/main" id="{B7693F62-9809-48FD-87DF-FA6FA99EAC6B}"/>
              </a:ext>
            </a:extLst>
          </p:cNvPr>
          <p:cNvSpPr txBox="1"/>
          <p:nvPr/>
        </p:nvSpPr>
        <p:spPr>
          <a:xfrm>
            <a:off x="914401" y="562923"/>
            <a:ext cx="5715000" cy="1604670"/>
          </a:xfrm>
          <a:prstGeom prst="rect">
            <a:avLst/>
          </a:prstGeom>
        </p:spPr>
        <p:txBody>
          <a:bodyPr wrap="square" lIns="0" tIns="0" rIns="0" bIns="0" rtlCol="0" anchor="t">
            <a:spAutoFit/>
          </a:bodyPr>
          <a:lstStyle/>
          <a:p>
            <a:pPr>
              <a:lnSpc>
                <a:spcPts val="6500"/>
              </a:lnSpc>
            </a:pPr>
            <a:r>
              <a:rPr lang="en-US" sz="5000" b="1" dirty="0">
                <a:solidFill>
                  <a:schemeClr val="bg1"/>
                </a:solidFill>
                <a:latin typeface="Arial" panose="020B0604020202020204" pitchFamily="34" charset="0"/>
                <a:cs typeface="Arial" panose="020B0604020202020204" pitchFamily="34" charset="0"/>
              </a:rPr>
              <a:t>Implementation Tips</a:t>
            </a:r>
          </a:p>
        </p:txBody>
      </p:sp>
      <p:pic>
        <p:nvPicPr>
          <p:cNvPr id="12" name="Graphic 11" descr="Lightbulb with solid fill">
            <a:extLst>
              <a:ext uri="{FF2B5EF4-FFF2-40B4-BE49-F238E27FC236}">
                <a16:creationId xmlns:a16="http://schemas.microsoft.com/office/drawing/2014/main" id="{EC3A8336-CF02-4E97-B4E9-58E80114F4E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902765" y="647699"/>
            <a:ext cx="914400" cy="914400"/>
          </a:xfrm>
          <a:prstGeom prst="rect">
            <a:avLst/>
          </a:prstGeom>
        </p:spPr>
      </p:pic>
      <p:sp>
        <p:nvSpPr>
          <p:cNvPr id="2" name="Slide Number Placeholder 1">
            <a:extLst>
              <a:ext uri="{FF2B5EF4-FFF2-40B4-BE49-F238E27FC236}">
                <a16:creationId xmlns:a16="http://schemas.microsoft.com/office/drawing/2014/main" id="{287B64E4-B8AD-477D-9C00-0E386DABFDA2}"/>
              </a:ext>
            </a:extLst>
          </p:cNvPr>
          <p:cNvSpPr>
            <a:spLocks noGrp="1"/>
          </p:cNvSpPr>
          <p:nvPr>
            <p:ph type="sldNum" sz="quarter" idx="12"/>
          </p:nvPr>
        </p:nvSpPr>
        <p:spPr/>
        <p:txBody>
          <a:bodyPr/>
          <a:lstStyle/>
          <a:p>
            <a:fld id="{B6F15528-21DE-4FAA-801E-634DDDAF4B2B}" type="slidenum">
              <a:rPr lang="en-US" smtClean="0"/>
              <a:pPr/>
              <a:t>12</a:t>
            </a:fld>
            <a:endParaRPr lang="en-US"/>
          </a:p>
        </p:txBody>
      </p:sp>
    </p:spTree>
    <p:extLst>
      <p:ext uri="{BB962C8B-B14F-4D97-AF65-F5344CB8AC3E}">
        <p14:creationId xmlns:p14="http://schemas.microsoft.com/office/powerpoint/2010/main" val="3156858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1755674" y="5645695"/>
            <a:ext cx="11503126" cy="2545988"/>
            <a:chOff x="-1192946" y="454439"/>
            <a:chExt cx="14009365" cy="3394651"/>
          </a:xfrm>
        </p:grpSpPr>
        <p:sp>
          <p:nvSpPr>
            <p:cNvPr id="5" name="TextBox 5"/>
            <p:cNvSpPr txBox="1"/>
            <p:nvPr/>
          </p:nvSpPr>
          <p:spPr>
            <a:xfrm>
              <a:off x="-1161685" y="2139220"/>
              <a:ext cx="13501365" cy="1709870"/>
            </a:xfrm>
            <a:prstGeom prst="rect">
              <a:avLst/>
            </a:prstGeom>
          </p:spPr>
          <p:txBody>
            <a:bodyPr wrap="square" lIns="0" tIns="0" rIns="0" bIns="0" rtlCol="0" anchor="t">
              <a:spAutoFit/>
            </a:bodyPr>
            <a:lstStyle/>
            <a:p>
              <a:pPr>
                <a:lnSpc>
                  <a:spcPts val="5040"/>
                </a:lnSpc>
                <a:spcBef>
                  <a:spcPct val="0"/>
                </a:spcBef>
              </a:pPr>
              <a:r>
                <a:rPr lang="en-US" sz="4400" dirty="0">
                  <a:solidFill>
                    <a:srgbClr val="000000"/>
                  </a:solidFill>
                  <a:latin typeface="Arial" panose="020B0604020202020204" pitchFamily="34" charset="0"/>
                  <a:cs typeface="Arial" panose="020B0604020202020204" pitchFamily="34" charset="0"/>
                </a:rPr>
                <a:t>Continue to the extra slides or access the </a:t>
              </a:r>
              <a:r>
                <a:rPr lang="en-US" sz="4400" dirty="0">
                  <a:solidFill>
                    <a:srgbClr val="054A8E"/>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HIP brief</a:t>
              </a:r>
              <a:r>
                <a:rPr lang="en-US" sz="4400" dirty="0">
                  <a:solidFill>
                    <a:srgbClr val="000000"/>
                  </a:solidFill>
                  <a:latin typeface="Arial" panose="020B0604020202020204" pitchFamily="34" charset="0"/>
                  <a:cs typeface="Arial" panose="020B0604020202020204" pitchFamily="34" charset="0"/>
                </a:rPr>
                <a:t> for more information.</a:t>
              </a:r>
            </a:p>
          </p:txBody>
        </p:sp>
        <p:sp>
          <p:nvSpPr>
            <p:cNvPr id="6" name="TextBox 6"/>
            <p:cNvSpPr txBox="1"/>
            <p:nvPr/>
          </p:nvSpPr>
          <p:spPr>
            <a:xfrm>
              <a:off x="-1192946" y="454439"/>
              <a:ext cx="14009365" cy="1436291"/>
            </a:xfrm>
            <a:prstGeom prst="rect">
              <a:avLst/>
            </a:prstGeom>
          </p:spPr>
          <p:txBody>
            <a:bodyPr wrap="square" lIns="0" tIns="0" rIns="0" bIns="0" rtlCol="0" anchor="t">
              <a:spAutoFit/>
            </a:bodyPr>
            <a:lstStyle/>
            <a:p>
              <a:pPr>
                <a:lnSpc>
                  <a:spcPts val="8400"/>
                </a:lnSpc>
              </a:pPr>
              <a:r>
                <a:rPr lang="en-US" sz="8000" b="1" dirty="0">
                  <a:solidFill>
                    <a:srgbClr val="000000"/>
                  </a:solidFill>
                  <a:latin typeface="Arial" panose="020B0604020202020204" pitchFamily="34" charset="0"/>
                  <a:cs typeface="Arial" panose="020B0604020202020204" pitchFamily="34" charset="0"/>
                </a:rPr>
                <a:t>Thank You</a:t>
              </a:r>
            </a:p>
          </p:txBody>
        </p:sp>
      </p:grpSp>
      <p:sp>
        <p:nvSpPr>
          <p:cNvPr id="8" name="Slide Number Placeholder 7">
            <a:extLst>
              <a:ext uri="{FF2B5EF4-FFF2-40B4-BE49-F238E27FC236}">
                <a16:creationId xmlns:a16="http://schemas.microsoft.com/office/drawing/2014/main" id="{448B887B-6D7C-45D1-A3C2-5A3B945E4003}"/>
              </a:ext>
            </a:extLst>
          </p:cNvPr>
          <p:cNvSpPr>
            <a:spLocks noGrp="1"/>
          </p:cNvSpPr>
          <p:nvPr>
            <p:ph type="sldNum" sz="quarter" idx="12"/>
          </p:nvPr>
        </p:nvSpPr>
        <p:spPr/>
        <p:txBody>
          <a:bodyPr/>
          <a:lstStyle/>
          <a:p>
            <a:fld id="{B6F15528-21DE-4FAA-801E-634DDDAF4B2B}" type="slidenum">
              <a:rPr lang="en-US" smtClean="0"/>
              <a:pPr/>
              <a:t>13</a:t>
            </a:fld>
            <a:endParaRPr lang="en-US"/>
          </a:p>
        </p:txBody>
      </p:sp>
    </p:spTree>
    <p:extLst>
      <p:ext uri="{BB962C8B-B14F-4D97-AF65-F5344CB8AC3E}">
        <p14:creationId xmlns:p14="http://schemas.microsoft.com/office/powerpoint/2010/main" val="9455001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1755674" y="5645695"/>
            <a:ext cx="11503126" cy="2545988"/>
            <a:chOff x="-1192946" y="454439"/>
            <a:chExt cx="14009365" cy="3394650"/>
          </a:xfrm>
        </p:grpSpPr>
        <p:sp>
          <p:nvSpPr>
            <p:cNvPr id="5" name="TextBox 5"/>
            <p:cNvSpPr txBox="1"/>
            <p:nvPr/>
          </p:nvSpPr>
          <p:spPr>
            <a:xfrm>
              <a:off x="-1161686" y="2139220"/>
              <a:ext cx="13501365" cy="1709869"/>
            </a:xfrm>
            <a:prstGeom prst="rect">
              <a:avLst/>
            </a:prstGeom>
          </p:spPr>
          <p:txBody>
            <a:bodyPr wrap="square" lIns="0" tIns="0" rIns="0" bIns="0" rtlCol="0" anchor="t">
              <a:spAutoFit/>
            </a:bodyPr>
            <a:lstStyle/>
            <a:p>
              <a:pPr>
                <a:lnSpc>
                  <a:spcPts val="5040"/>
                </a:lnSpc>
                <a:spcBef>
                  <a:spcPct val="0"/>
                </a:spcBef>
              </a:pPr>
              <a:r>
                <a:rPr lang="en-US" sz="4400" dirty="0">
                  <a:solidFill>
                    <a:srgbClr val="000000"/>
                  </a:solidFill>
                  <a:latin typeface="Arial" panose="020B0604020202020204" pitchFamily="34" charset="0"/>
                  <a:cs typeface="Arial" panose="020B0604020202020204" pitchFamily="34" charset="0"/>
                </a:rPr>
                <a:t>Implementation Tips</a:t>
              </a:r>
            </a:p>
            <a:p>
              <a:pPr>
                <a:lnSpc>
                  <a:spcPts val="5040"/>
                </a:lnSpc>
                <a:spcBef>
                  <a:spcPct val="0"/>
                </a:spcBef>
              </a:pPr>
              <a:r>
                <a:rPr lang="en-US" sz="4400" dirty="0">
                  <a:solidFill>
                    <a:srgbClr val="000000"/>
                  </a:solidFill>
                  <a:latin typeface="Arial" panose="020B0604020202020204" pitchFamily="34" charset="0"/>
                  <a:cs typeface="Arial" panose="020B0604020202020204" pitchFamily="34" charset="0"/>
                </a:rPr>
                <a:t>Tools &amp; Resources</a:t>
              </a:r>
            </a:p>
          </p:txBody>
        </p:sp>
        <p:sp>
          <p:nvSpPr>
            <p:cNvPr id="6" name="TextBox 6"/>
            <p:cNvSpPr txBox="1"/>
            <p:nvPr/>
          </p:nvSpPr>
          <p:spPr>
            <a:xfrm>
              <a:off x="-1192946" y="454439"/>
              <a:ext cx="14009365" cy="1436291"/>
            </a:xfrm>
            <a:prstGeom prst="rect">
              <a:avLst/>
            </a:prstGeom>
          </p:spPr>
          <p:txBody>
            <a:bodyPr wrap="square" lIns="0" tIns="0" rIns="0" bIns="0" rtlCol="0" anchor="t">
              <a:spAutoFit/>
            </a:bodyPr>
            <a:lstStyle/>
            <a:p>
              <a:pPr>
                <a:lnSpc>
                  <a:spcPts val="8400"/>
                </a:lnSpc>
              </a:pPr>
              <a:r>
                <a:rPr lang="en-US" sz="8000" b="1" dirty="0">
                  <a:solidFill>
                    <a:srgbClr val="000000"/>
                  </a:solidFill>
                  <a:latin typeface="Arial" panose="020B0604020202020204" pitchFamily="34" charset="0"/>
                  <a:cs typeface="Arial" panose="020B0604020202020204" pitchFamily="34" charset="0"/>
                </a:rPr>
                <a:t>Extra Slides</a:t>
              </a:r>
            </a:p>
          </p:txBody>
        </p:sp>
      </p:grpSp>
      <p:sp>
        <p:nvSpPr>
          <p:cNvPr id="8" name="Slide Number Placeholder 7">
            <a:extLst>
              <a:ext uri="{FF2B5EF4-FFF2-40B4-BE49-F238E27FC236}">
                <a16:creationId xmlns:a16="http://schemas.microsoft.com/office/drawing/2014/main" id="{E201FA81-9235-4F9D-817C-DDD3F1330C37}"/>
              </a:ext>
            </a:extLst>
          </p:cNvPr>
          <p:cNvSpPr>
            <a:spLocks noGrp="1"/>
          </p:cNvSpPr>
          <p:nvPr>
            <p:ph type="sldNum" sz="quarter" idx="12"/>
          </p:nvPr>
        </p:nvSpPr>
        <p:spPr/>
        <p:txBody>
          <a:bodyPr/>
          <a:lstStyle/>
          <a:p>
            <a:fld id="{B6F15528-21DE-4FAA-801E-634DDDAF4B2B}" type="slidenum">
              <a:rPr lang="en-US" smtClean="0"/>
              <a:pPr/>
              <a:t>14</a:t>
            </a:fld>
            <a:endParaRPr lang="en-US"/>
          </a:p>
        </p:txBody>
      </p:sp>
    </p:spTree>
    <p:extLst>
      <p:ext uri="{BB962C8B-B14F-4D97-AF65-F5344CB8AC3E}">
        <p14:creationId xmlns:p14="http://schemas.microsoft.com/office/powerpoint/2010/main" val="30865451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Isosceles Triangle 31">
            <a:extLst>
              <a:ext uri="{FF2B5EF4-FFF2-40B4-BE49-F238E27FC236}">
                <a16:creationId xmlns:a16="http://schemas.microsoft.com/office/drawing/2014/main" id="{5B77770A-14C4-43EE-86A4-98231CB171BD}"/>
              </a:ext>
            </a:extLst>
          </p:cNvPr>
          <p:cNvSpPr/>
          <p:nvPr/>
        </p:nvSpPr>
        <p:spPr>
          <a:xfrm flipV="1">
            <a:off x="-11461" y="-2"/>
            <a:ext cx="18257632" cy="3497795"/>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054A8E"/>
          </a:solidFill>
          <a:ln>
            <a:solidFill>
              <a:srgbClr val="054A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cs typeface="Arial" panose="020B0604020202020204" pitchFamily="34" charset="0"/>
            </a:endParaRPr>
          </a:p>
        </p:txBody>
      </p:sp>
      <p:sp>
        <p:nvSpPr>
          <p:cNvPr id="28" name="TextBox 8">
            <a:extLst>
              <a:ext uri="{FF2B5EF4-FFF2-40B4-BE49-F238E27FC236}">
                <a16:creationId xmlns:a16="http://schemas.microsoft.com/office/drawing/2014/main" id="{6B72E052-BCD2-4ECF-8B90-D2A9416F84A9}"/>
              </a:ext>
            </a:extLst>
          </p:cNvPr>
          <p:cNvSpPr txBox="1"/>
          <p:nvPr/>
        </p:nvSpPr>
        <p:spPr>
          <a:xfrm>
            <a:off x="1447800" y="3499880"/>
            <a:ext cx="14630400" cy="3385542"/>
          </a:xfrm>
          <a:prstGeom prst="rect">
            <a:avLst/>
          </a:prstGeom>
        </p:spPr>
        <p:txBody>
          <a:bodyPr wrap="square" lIns="0" tIns="0" rIns="0" bIns="0" rtlCol="0" anchor="t">
            <a:spAutoFit/>
          </a:bodyPr>
          <a:lstStyle/>
          <a:p>
            <a:pPr>
              <a:spcAft>
                <a:spcPts val="2400"/>
              </a:spcAft>
            </a:pPr>
            <a:r>
              <a:rPr lang="en-US" sz="4000" dirty="0">
                <a:solidFill>
                  <a:srgbClr val="000000"/>
                </a:solidFill>
                <a:latin typeface="Arial" panose="020B0604020202020204" pitchFamily="34" charset="0"/>
                <a:cs typeface="Arial" panose="020B0604020202020204" pitchFamily="34" charset="0"/>
              </a:rPr>
              <a:t>Include humanitarian crisis settings. </a:t>
            </a:r>
          </a:p>
          <a:p>
            <a:pPr marL="571500" indent="-571500">
              <a:spcAft>
                <a:spcPts val="2400"/>
              </a:spcAft>
              <a:buFont typeface="Arial" panose="020B0604020202020204" pitchFamily="34" charset="0"/>
              <a:buChar char="•"/>
            </a:pPr>
            <a:r>
              <a:rPr lang="en-US" sz="4000" dirty="0">
                <a:solidFill>
                  <a:srgbClr val="000000"/>
                </a:solidFill>
                <a:latin typeface="Arial" panose="020B0604020202020204" pitchFamily="34" charset="0"/>
                <a:cs typeface="Arial" panose="020B0604020202020204" pitchFamily="34" charset="0"/>
              </a:rPr>
              <a:t>When offering implants and IUDs with balanced counseling and competent services, these methods quickly achieve popularity in unstable settings where women and families may be uprooted at a moment’s notice.</a:t>
            </a:r>
          </a:p>
        </p:txBody>
      </p:sp>
      <p:sp>
        <p:nvSpPr>
          <p:cNvPr id="16" name="TextBox 10">
            <a:extLst>
              <a:ext uri="{FF2B5EF4-FFF2-40B4-BE49-F238E27FC236}">
                <a16:creationId xmlns:a16="http://schemas.microsoft.com/office/drawing/2014/main" id="{B7693F62-9809-48FD-87DF-FA6FA99EAC6B}"/>
              </a:ext>
            </a:extLst>
          </p:cNvPr>
          <p:cNvSpPr txBox="1"/>
          <p:nvPr/>
        </p:nvSpPr>
        <p:spPr>
          <a:xfrm>
            <a:off x="914401" y="562923"/>
            <a:ext cx="5715000" cy="1604670"/>
          </a:xfrm>
          <a:prstGeom prst="rect">
            <a:avLst/>
          </a:prstGeom>
        </p:spPr>
        <p:txBody>
          <a:bodyPr wrap="square" lIns="0" tIns="0" rIns="0" bIns="0" rtlCol="0" anchor="t">
            <a:spAutoFit/>
          </a:bodyPr>
          <a:lstStyle/>
          <a:p>
            <a:pPr>
              <a:lnSpc>
                <a:spcPts val="6500"/>
              </a:lnSpc>
            </a:pPr>
            <a:r>
              <a:rPr lang="en-US" sz="5000" b="1" dirty="0">
                <a:solidFill>
                  <a:schemeClr val="bg1"/>
                </a:solidFill>
                <a:latin typeface="Arial" panose="020B0604020202020204" pitchFamily="34" charset="0"/>
                <a:cs typeface="Arial" panose="020B0604020202020204" pitchFamily="34" charset="0"/>
              </a:rPr>
              <a:t>Implementation Tips</a:t>
            </a:r>
          </a:p>
        </p:txBody>
      </p:sp>
      <p:pic>
        <p:nvPicPr>
          <p:cNvPr id="12" name="Graphic 11" descr="Lightbulb with solid fill">
            <a:extLst>
              <a:ext uri="{FF2B5EF4-FFF2-40B4-BE49-F238E27FC236}">
                <a16:creationId xmlns:a16="http://schemas.microsoft.com/office/drawing/2014/main" id="{EC3A8336-CF02-4E97-B4E9-58E80114F4E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902765" y="647699"/>
            <a:ext cx="914400" cy="914400"/>
          </a:xfrm>
          <a:prstGeom prst="rect">
            <a:avLst/>
          </a:prstGeom>
        </p:spPr>
      </p:pic>
      <p:sp>
        <p:nvSpPr>
          <p:cNvPr id="2" name="Slide Number Placeholder 1">
            <a:extLst>
              <a:ext uri="{FF2B5EF4-FFF2-40B4-BE49-F238E27FC236}">
                <a16:creationId xmlns:a16="http://schemas.microsoft.com/office/drawing/2014/main" id="{287B64E4-B8AD-477D-9C00-0E386DABFDA2}"/>
              </a:ext>
            </a:extLst>
          </p:cNvPr>
          <p:cNvSpPr>
            <a:spLocks noGrp="1"/>
          </p:cNvSpPr>
          <p:nvPr>
            <p:ph type="sldNum" sz="quarter" idx="12"/>
          </p:nvPr>
        </p:nvSpPr>
        <p:spPr/>
        <p:txBody>
          <a:bodyPr/>
          <a:lstStyle/>
          <a:p>
            <a:fld id="{B6F15528-21DE-4FAA-801E-634DDDAF4B2B}" type="slidenum">
              <a:rPr lang="en-US" smtClean="0"/>
              <a:pPr/>
              <a:t>15</a:t>
            </a:fld>
            <a:endParaRPr lang="en-US"/>
          </a:p>
        </p:txBody>
      </p:sp>
    </p:spTree>
    <p:extLst>
      <p:ext uri="{BB962C8B-B14F-4D97-AF65-F5344CB8AC3E}">
        <p14:creationId xmlns:p14="http://schemas.microsoft.com/office/powerpoint/2010/main" val="5441907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Isosceles Triangle 31">
            <a:extLst>
              <a:ext uri="{FF2B5EF4-FFF2-40B4-BE49-F238E27FC236}">
                <a16:creationId xmlns:a16="http://schemas.microsoft.com/office/drawing/2014/main" id="{5B77770A-14C4-43EE-86A4-98231CB171BD}"/>
              </a:ext>
            </a:extLst>
          </p:cNvPr>
          <p:cNvSpPr/>
          <p:nvPr/>
        </p:nvSpPr>
        <p:spPr>
          <a:xfrm flipV="1">
            <a:off x="-11461" y="-2"/>
            <a:ext cx="18257632" cy="3497795"/>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054A8E"/>
          </a:solidFill>
          <a:ln>
            <a:solidFill>
              <a:srgbClr val="054A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cs typeface="Arial" panose="020B0604020202020204" pitchFamily="34" charset="0"/>
            </a:endParaRPr>
          </a:p>
        </p:txBody>
      </p:sp>
      <p:sp>
        <p:nvSpPr>
          <p:cNvPr id="28" name="TextBox 8">
            <a:extLst>
              <a:ext uri="{FF2B5EF4-FFF2-40B4-BE49-F238E27FC236}">
                <a16:creationId xmlns:a16="http://schemas.microsoft.com/office/drawing/2014/main" id="{6B72E052-BCD2-4ECF-8B90-D2A9416F84A9}"/>
              </a:ext>
            </a:extLst>
          </p:cNvPr>
          <p:cNvSpPr txBox="1"/>
          <p:nvPr/>
        </p:nvSpPr>
        <p:spPr>
          <a:xfrm>
            <a:off x="1447800" y="3499880"/>
            <a:ext cx="14630400" cy="3385542"/>
          </a:xfrm>
          <a:prstGeom prst="rect">
            <a:avLst/>
          </a:prstGeom>
        </p:spPr>
        <p:txBody>
          <a:bodyPr wrap="square" lIns="0" tIns="0" rIns="0" bIns="0" rtlCol="0" anchor="t">
            <a:spAutoFit/>
          </a:bodyPr>
          <a:lstStyle/>
          <a:p>
            <a:pPr>
              <a:spcAft>
                <a:spcPts val="2400"/>
              </a:spcAft>
            </a:pPr>
            <a:r>
              <a:rPr lang="en-US" sz="4000" dirty="0">
                <a:solidFill>
                  <a:srgbClr val="000000"/>
                </a:solidFill>
                <a:latin typeface="Arial" panose="020B0604020202020204" pitchFamily="34" charset="0"/>
                <a:cs typeface="Arial" panose="020B0604020202020204" pitchFamily="34" charset="0"/>
              </a:rPr>
              <a:t>Conduct formative assessments to guide social and behavior change strategies.</a:t>
            </a:r>
          </a:p>
          <a:p>
            <a:pPr marL="571500" indent="-571500">
              <a:spcAft>
                <a:spcPts val="2400"/>
              </a:spcAft>
              <a:buFont typeface="Arial" panose="020B0604020202020204" pitchFamily="34" charset="0"/>
              <a:buChar char="•"/>
            </a:pPr>
            <a:r>
              <a:rPr lang="en-US" sz="4000" dirty="0">
                <a:solidFill>
                  <a:srgbClr val="000000"/>
                </a:solidFill>
                <a:latin typeface="Arial" panose="020B0604020202020204" pitchFamily="34" charset="0"/>
                <a:cs typeface="Arial" panose="020B0604020202020204" pitchFamily="34" charset="0"/>
              </a:rPr>
              <a:t>Understanding barriers to PPFP uptake and </a:t>
            </a:r>
            <a:r>
              <a:rPr lang="en-US" sz="4000" b="1" dirty="0">
                <a:solidFill>
                  <a:srgbClr val="054A8E"/>
                </a:solidFill>
                <a:latin typeface="Arial" panose="020B0604020202020204" pitchFamily="34" charset="0"/>
                <a:cs typeface="Arial" panose="020B0604020202020204" pitchFamily="34" charset="0"/>
              </a:rPr>
              <a:t>tailoring programmatic approaches to address those barriers can improve uptake</a:t>
            </a:r>
            <a:r>
              <a:rPr lang="en-US" sz="4000" dirty="0">
                <a:solidFill>
                  <a:srgbClr val="000000"/>
                </a:solidFill>
                <a:latin typeface="Arial" panose="020B0604020202020204" pitchFamily="34" charset="0"/>
                <a:cs typeface="Arial" panose="020B0604020202020204" pitchFamily="34" charset="0"/>
              </a:rPr>
              <a:t>.</a:t>
            </a:r>
          </a:p>
        </p:txBody>
      </p:sp>
      <p:sp>
        <p:nvSpPr>
          <p:cNvPr id="16" name="TextBox 10">
            <a:extLst>
              <a:ext uri="{FF2B5EF4-FFF2-40B4-BE49-F238E27FC236}">
                <a16:creationId xmlns:a16="http://schemas.microsoft.com/office/drawing/2014/main" id="{B7693F62-9809-48FD-87DF-FA6FA99EAC6B}"/>
              </a:ext>
            </a:extLst>
          </p:cNvPr>
          <p:cNvSpPr txBox="1"/>
          <p:nvPr/>
        </p:nvSpPr>
        <p:spPr>
          <a:xfrm>
            <a:off x="914401" y="562923"/>
            <a:ext cx="5715000" cy="1604670"/>
          </a:xfrm>
          <a:prstGeom prst="rect">
            <a:avLst/>
          </a:prstGeom>
        </p:spPr>
        <p:txBody>
          <a:bodyPr wrap="square" lIns="0" tIns="0" rIns="0" bIns="0" rtlCol="0" anchor="t">
            <a:spAutoFit/>
          </a:bodyPr>
          <a:lstStyle/>
          <a:p>
            <a:pPr>
              <a:lnSpc>
                <a:spcPts val="6500"/>
              </a:lnSpc>
            </a:pPr>
            <a:r>
              <a:rPr lang="en-US" sz="5000" b="1" dirty="0">
                <a:solidFill>
                  <a:schemeClr val="bg1"/>
                </a:solidFill>
                <a:latin typeface="Arial" panose="020B0604020202020204" pitchFamily="34" charset="0"/>
                <a:cs typeface="Arial" panose="020B0604020202020204" pitchFamily="34" charset="0"/>
              </a:rPr>
              <a:t>Implementation Tips</a:t>
            </a:r>
          </a:p>
        </p:txBody>
      </p:sp>
      <p:pic>
        <p:nvPicPr>
          <p:cNvPr id="12" name="Graphic 11" descr="Lightbulb with solid fill">
            <a:extLst>
              <a:ext uri="{FF2B5EF4-FFF2-40B4-BE49-F238E27FC236}">
                <a16:creationId xmlns:a16="http://schemas.microsoft.com/office/drawing/2014/main" id="{EC3A8336-CF02-4E97-B4E9-58E80114F4E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902765" y="647699"/>
            <a:ext cx="914400" cy="914400"/>
          </a:xfrm>
          <a:prstGeom prst="rect">
            <a:avLst/>
          </a:prstGeom>
        </p:spPr>
      </p:pic>
      <p:sp>
        <p:nvSpPr>
          <p:cNvPr id="2" name="Slide Number Placeholder 1">
            <a:extLst>
              <a:ext uri="{FF2B5EF4-FFF2-40B4-BE49-F238E27FC236}">
                <a16:creationId xmlns:a16="http://schemas.microsoft.com/office/drawing/2014/main" id="{287B64E4-B8AD-477D-9C00-0E386DABFDA2}"/>
              </a:ext>
            </a:extLst>
          </p:cNvPr>
          <p:cNvSpPr>
            <a:spLocks noGrp="1"/>
          </p:cNvSpPr>
          <p:nvPr>
            <p:ph type="sldNum" sz="quarter" idx="12"/>
          </p:nvPr>
        </p:nvSpPr>
        <p:spPr/>
        <p:txBody>
          <a:bodyPr/>
          <a:lstStyle/>
          <a:p>
            <a:fld id="{B6F15528-21DE-4FAA-801E-634DDDAF4B2B}" type="slidenum">
              <a:rPr lang="en-US" smtClean="0"/>
              <a:pPr/>
              <a:t>16</a:t>
            </a:fld>
            <a:endParaRPr lang="en-US"/>
          </a:p>
        </p:txBody>
      </p:sp>
    </p:spTree>
    <p:extLst>
      <p:ext uri="{BB962C8B-B14F-4D97-AF65-F5344CB8AC3E}">
        <p14:creationId xmlns:p14="http://schemas.microsoft.com/office/powerpoint/2010/main" val="7862268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Isosceles Triangle 31">
            <a:extLst>
              <a:ext uri="{FF2B5EF4-FFF2-40B4-BE49-F238E27FC236}">
                <a16:creationId xmlns:a16="http://schemas.microsoft.com/office/drawing/2014/main" id="{5B77770A-14C4-43EE-86A4-98231CB171BD}"/>
              </a:ext>
            </a:extLst>
          </p:cNvPr>
          <p:cNvSpPr/>
          <p:nvPr/>
        </p:nvSpPr>
        <p:spPr>
          <a:xfrm flipV="1">
            <a:off x="-11461" y="-2"/>
            <a:ext cx="18257632" cy="3497795"/>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054A8E"/>
          </a:solidFill>
          <a:ln>
            <a:solidFill>
              <a:srgbClr val="054A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cs typeface="Arial" panose="020B0604020202020204" pitchFamily="34" charset="0"/>
            </a:endParaRPr>
          </a:p>
        </p:txBody>
      </p:sp>
      <p:sp>
        <p:nvSpPr>
          <p:cNvPr id="28" name="TextBox 8">
            <a:extLst>
              <a:ext uri="{FF2B5EF4-FFF2-40B4-BE49-F238E27FC236}">
                <a16:creationId xmlns:a16="http://schemas.microsoft.com/office/drawing/2014/main" id="{6B72E052-BCD2-4ECF-8B90-D2A9416F84A9}"/>
              </a:ext>
            </a:extLst>
          </p:cNvPr>
          <p:cNvSpPr txBox="1"/>
          <p:nvPr/>
        </p:nvSpPr>
        <p:spPr>
          <a:xfrm>
            <a:off x="1447800" y="3499880"/>
            <a:ext cx="10896600" cy="4001095"/>
          </a:xfrm>
          <a:prstGeom prst="rect">
            <a:avLst/>
          </a:prstGeom>
        </p:spPr>
        <p:txBody>
          <a:bodyPr wrap="square" lIns="0" tIns="0" rIns="0" bIns="0" rtlCol="0" anchor="t">
            <a:spAutoFit/>
          </a:bodyPr>
          <a:lstStyle/>
          <a:p>
            <a:pPr>
              <a:spcAft>
                <a:spcPts val="2400"/>
              </a:spcAft>
            </a:pPr>
            <a:r>
              <a:rPr lang="en-US" sz="4000" dirty="0">
                <a:solidFill>
                  <a:srgbClr val="000000"/>
                </a:solidFill>
                <a:latin typeface="Arial" panose="020B0604020202020204" pitchFamily="34" charset="0"/>
                <a:cs typeface="Arial" panose="020B0604020202020204" pitchFamily="34" charset="0"/>
              </a:rPr>
              <a:t>Consider home visits if targeting postpartum family planning adoption among first-time, young parents.</a:t>
            </a:r>
          </a:p>
          <a:p>
            <a:pPr marL="571500" indent="-571500">
              <a:spcAft>
                <a:spcPts val="2400"/>
              </a:spcAft>
              <a:buFont typeface="Arial" panose="020B0604020202020204" pitchFamily="34" charset="0"/>
              <a:buChar char="•"/>
            </a:pPr>
            <a:r>
              <a:rPr lang="en-US" sz="4000" dirty="0">
                <a:solidFill>
                  <a:srgbClr val="000000"/>
                </a:solidFill>
                <a:latin typeface="Arial" panose="020B0604020202020204" pitchFamily="34" charset="0"/>
                <a:cs typeface="Arial" panose="020B0604020202020204" pitchFamily="34" charset="0"/>
              </a:rPr>
              <a:t>Programs targeting young married women and adolescents have found value in using home visits or community group engagement.</a:t>
            </a:r>
          </a:p>
        </p:txBody>
      </p:sp>
      <p:sp>
        <p:nvSpPr>
          <p:cNvPr id="16" name="TextBox 10">
            <a:extLst>
              <a:ext uri="{FF2B5EF4-FFF2-40B4-BE49-F238E27FC236}">
                <a16:creationId xmlns:a16="http://schemas.microsoft.com/office/drawing/2014/main" id="{B7693F62-9809-48FD-87DF-FA6FA99EAC6B}"/>
              </a:ext>
            </a:extLst>
          </p:cNvPr>
          <p:cNvSpPr txBox="1"/>
          <p:nvPr/>
        </p:nvSpPr>
        <p:spPr>
          <a:xfrm>
            <a:off x="914401" y="562923"/>
            <a:ext cx="5715000" cy="1604670"/>
          </a:xfrm>
          <a:prstGeom prst="rect">
            <a:avLst/>
          </a:prstGeom>
        </p:spPr>
        <p:txBody>
          <a:bodyPr wrap="square" lIns="0" tIns="0" rIns="0" bIns="0" rtlCol="0" anchor="t">
            <a:spAutoFit/>
          </a:bodyPr>
          <a:lstStyle/>
          <a:p>
            <a:pPr>
              <a:lnSpc>
                <a:spcPts val="6500"/>
              </a:lnSpc>
            </a:pPr>
            <a:r>
              <a:rPr lang="en-US" sz="5000" b="1" dirty="0">
                <a:solidFill>
                  <a:schemeClr val="bg1"/>
                </a:solidFill>
                <a:latin typeface="Arial" panose="020B0604020202020204" pitchFamily="34" charset="0"/>
                <a:cs typeface="Arial" panose="020B0604020202020204" pitchFamily="34" charset="0"/>
              </a:rPr>
              <a:t>Implementation Tips</a:t>
            </a:r>
          </a:p>
        </p:txBody>
      </p:sp>
      <p:pic>
        <p:nvPicPr>
          <p:cNvPr id="12" name="Graphic 11" descr="Lightbulb with solid fill">
            <a:extLst>
              <a:ext uri="{FF2B5EF4-FFF2-40B4-BE49-F238E27FC236}">
                <a16:creationId xmlns:a16="http://schemas.microsoft.com/office/drawing/2014/main" id="{EC3A8336-CF02-4E97-B4E9-58E80114F4E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902765" y="647699"/>
            <a:ext cx="914400" cy="914400"/>
          </a:xfrm>
          <a:prstGeom prst="rect">
            <a:avLst/>
          </a:prstGeom>
        </p:spPr>
      </p:pic>
      <p:sp>
        <p:nvSpPr>
          <p:cNvPr id="2" name="Slide Number Placeholder 1">
            <a:extLst>
              <a:ext uri="{FF2B5EF4-FFF2-40B4-BE49-F238E27FC236}">
                <a16:creationId xmlns:a16="http://schemas.microsoft.com/office/drawing/2014/main" id="{287B64E4-B8AD-477D-9C00-0E386DABFDA2}"/>
              </a:ext>
            </a:extLst>
          </p:cNvPr>
          <p:cNvSpPr>
            <a:spLocks noGrp="1"/>
          </p:cNvSpPr>
          <p:nvPr>
            <p:ph type="sldNum" sz="quarter" idx="12"/>
          </p:nvPr>
        </p:nvSpPr>
        <p:spPr/>
        <p:txBody>
          <a:bodyPr/>
          <a:lstStyle/>
          <a:p>
            <a:fld id="{B6F15528-21DE-4FAA-801E-634DDDAF4B2B}" type="slidenum">
              <a:rPr lang="en-US" smtClean="0"/>
              <a:pPr/>
              <a:t>17</a:t>
            </a:fld>
            <a:endParaRPr lang="en-US"/>
          </a:p>
        </p:txBody>
      </p:sp>
      <p:pic>
        <p:nvPicPr>
          <p:cNvPr id="4" name="Picture 3">
            <a:hlinkClick r:id="rId5"/>
            <a:extLst>
              <a:ext uri="{FF2B5EF4-FFF2-40B4-BE49-F238E27FC236}">
                <a16:creationId xmlns:a16="http://schemas.microsoft.com/office/drawing/2014/main" id="{BE730EE4-CB2E-894A-95F4-29239211415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723081" y="3497793"/>
            <a:ext cx="4000500" cy="4584700"/>
          </a:xfrm>
          <a:prstGeom prst="rect">
            <a:avLst/>
          </a:prstGeom>
        </p:spPr>
      </p:pic>
    </p:spTree>
    <p:extLst>
      <p:ext uri="{BB962C8B-B14F-4D97-AF65-F5344CB8AC3E}">
        <p14:creationId xmlns:p14="http://schemas.microsoft.com/office/powerpoint/2010/main" val="26823957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Isosceles Triangle 31">
            <a:extLst>
              <a:ext uri="{FF2B5EF4-FFF2-40B4-BE49-F238E27FC236}">
                <a16:creationId xmlns:a16="http://schemas.microsoft.com/office/drawing/2014/main" id="{5B77770A-14C4-43EE-86A4-98231CB171BD}"/>
              </a:ext>
            </a:extLst>
          </p:cNvPr>
          <p:cNvSpPr/>
          <p:nvPr/>
        </p:nvSpPr>
        <p:spPr>
          <a:xfrm flipV="1">
            <a:off x="-11461" y="-2"/>
            <a:ext cx="18257632" cy="3497795"/>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054A8E"/>
          </a:solidFill>
          <a:ln>
            <a:solidFill>
              <a:srgbClr val="054A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cs typeface="Arial" panose="020B0604020202020204" pitchFamily="34" charset="0"/>
            </a:endParaRPr>
          </a:p>
        </p:txBody>
      </p:sp>
      <p:sp>
        <p:nvSpPr>
          <p:cNvPr id="28" name="TextBox 8">
            <a:extLst>
              <a:ext uri="{FF2B5EF4-FFF2-40B4-BE49-F238E27FC236}">
                <a16:creationId xmlns:a16="http://schemas.microsoft.com/office/drawing/2014/main" id="{6B72E052-BCD2-4ECF-8B90-D2A9416F84A9}"/>
              </a:ext>
            </a:extLst>
          </p:cNvPr>
          <p:cNvSpPr txBox="1"/>
          <p:nvPr/>
        </p:nvSpPr>
        <p:spPr>
          <a:xfrm>
            <a:off x="1447800" y="3499880"/>
            <a:ext cx="14630400" cy="4001095"/>
          </a:xfrm>
          <a:prstGeom prst="rect">
            <a:avLst/>
          </a:prstGeom>
        </p:spPr>
        <p:txBody>
          <a:bodyPr wrap="square" lIns="0" tIns="0" rIns="0" bIns="0" rtlCol="0" anchor="t">
            <a:spAutoFit/>
          </a:bodyPr>
          <a:lstStyle/>
          <a:p>
            <a:pPr>
              <a:spcAft>
                <a:spcPts val="2400"/>
              </a:spcAft>
            </a:pPr>
            <a:r>
              <a:rPr lang="en-US" sz="4000" dirty="0">
                <a:solidFill>
                  <a:srgbClr val="000000"/>
                </a:solidFill>
                <a:latin typeface="Arial" panose="020B0604020202020204" pitchFamily="34" charset="0"/>
                <a:cs typeface="Arial" panose="020B0604020202020204" pitchFamily="34" charset="0"/>
              </a:rPr>
              <a:t>Offer the broadest range of contraceptive methods possible and make them available prior to maternity discharge. </a:t>
            </a:r>
          </a:p>
          <a:p>
            <a:pPr marL="571500" indent="-571500">
              <a:spcAft>
                <a:spcPts val="2400"/>
              </a:spcAft>
              <a:buFont typeface="Arial" panose="020B0604020202020204" pitchFamily="34" charset="0"/>
              <a:buChar char="•"/>
            </a:pPr>
            <a:r>
              <a:rPr lang="en-US" sz="4000" dirty="0">
                <a:solidFill>
                  <a:srgbClr val="000000"/>
                </a:solidFill>
                <a:latin typeface="Arial" panose="020B0604020202020204" pitchFamily="34" charset="0"/>
                <a:cs typeface="Arial" panose="020B0604020202020204" pitchFamily="34" charset="0"/>
              </a:rPr>
              <a:t>Institutions that demonstrate marked improvements in postpartum contraceptive uptake did so by expanding the method mix and by focusing on method adoption during the pre-discharge period.</a:t>
            </a:r>
          </a:p>
        </p:txBody>
      </p:sp>
      <p:sp>
        <p:nvSpPr>
          <p:cNvPr id="16" name="TextBox 10">
            <a:extLst>
              <a:ext uri="{FF2B5EF4-FFF2-40B4-BE49-F238E27FC236}">
                <a16:creationId xmlns:a16="http://schemas.microsoft.com/office/drawing/2014/main" id="{B7693F62-9809-48FD-87DF-FA6FA99EAC6B}"/>
              </a:ext>
            </a:extLst>
          </p:cNvPr>
          <p:cNvSpPr txBox="1"/>
          <p:nvPr/>
        </p:nvSpPr>
        <p:spPr>
          <a:xfrm>
            <a:off x="914401" y="562923"/>
            <a:ext cx="5715000" cy="1604670"/>
          </a:xfrm>
          <a:prstGeom prst="rect">
            <a:avLst/>
          </a:prstGeom>
        </p:spPr>
        <p:txBody>
          <a:bodyPr wrap="square" lIns="0" tIns="0" rIns="0" bIns="0" rtlCol="0" anchor="t">
            <a:spAutoFit/>
          </a:bodyPr>
          <a:lstStyle/>
          <a:p>
            <a:pPr>
              <a:lnSpc>
                <a:spcPts val="6500"/>
              </a:lnSpc>
            </a:pPr>
            <a:r>
              <a:rPr lang="en-US" sz="5000" b="1" dirty="0">
                <a:solidFill>
                  <a:schemeClr val="bg1"/>
                </a:solidFill>
                <a:latin typeface="Arial" panose="020B0604020202020204" pitchFamily="34" charset="0"/>
                <a:cs typeface="Arial" panose="020B0604020202020204" pitchFamily="34" charset="0"/>
              </a:rPr>
              <a:t>Implementation Tips</a:t>
            </a:r>
          </a:p>
        </p:txBody>
      </p:sp>
      <p:pic>
        <p:nvPicPr>
          <p:cNvPr id="12" name="Graphic 11" descr="Lightbulb with solid fill">
            <a:extLst>
              <a:ext uri="{FF2B5EF4-FFF2-40B4-BE49-F238E27FC236}">
                <a16:creationId xmlns:a16="http://schemas.microsoft.com/office/drawing/2014/main" id="{EC3A8336-CF02-4E97-B4E9-58E80114F4E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902765" y="647699"/>
            <a:ext cx="914400" cy="914400"/>
          </a:xfrm>
          <a:prstGeom prst="rect">
            <a:avLst/>
          </a:prstGeom>
        </p:spPr>
      </p:pic>
      <p:sp>
        <p:nvSpPr>
          <p:cNvPr id="2" name="Slide Number Placeholder 1">
            <a:extLst>
              <a:ext uri="{FF2B5EF4-FFF2-40B4-BE49-F238E27FC236}">
                <a16:creationId xmlns:a16="http://schemas.microsoft.com/office/drawing/2014/main" id="{287B64E4-B8AD-477D-9C00-0E386DABFDA2}"/>
              </a:ext>
            </a:extLst>
          </p:cNvPr>
          <p:cNvSpPr>
            <a:spLocks noGrp="1"/>
          </p:cNvSpPr>
          <p:nvPr>
            <p:ph type="sldNum" sz="quarter" idx="12"/>
          </p:nvPr>
        </p:nvSpPr>
        <p:spPr/>
        <p:txBody>
          <a:bodyPr/>
          <a:lstStyle/>
          <a:p>
            <a:fld id="{B6F15528-21DE-4FAA-801E-634DDDAF4B2B}" type="slidenum">
              <a:rPr lang="en-US" smtClean="0"/>
              <a:pPr/>
              <a:t>18</a:t>
            </a:fld>
            <a:endParaRPr lang="en-US"/>
          </a:p>
        </p:txBody>
      </p:sp>
    </p:spTree>
    <p:extLst>
      <p:ext uri="{BB962C8B-B14F-4D97-AF65-F5344CB8AC3E}">
        <p14:creationId xmlns:p14="http://schemas.microsoft.com/office/powerpoint/2010/main" val="2947818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Isosceles Triangle 31">
            <a:extLst>
              <a:ext uri="{FF2B5EF4-FFF2-40B4-BE49-F238E27FC236}">
                <a16:creationId xmlns:a16="http://schemas.microsoft.com/office/drawing/2014/main" id="{5B77770A-14C4-43EE-86A4-98231CB171BD}"/>
              </a:ext>
            </a:extLst>
          </p:cNvPr>
          <p:cNvSpPr/>
          <p:nvPr/>
        </p:nvSpPr>
        <p:spPr>
          <a:xfrm flipV="1">
            <a:off x="-11461" y="-2"/>
            <a:ext cx="18257632" cy="3497795"/>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054A8E"/>
          </a:solidFill>
          <a:ln>
            <a:solidFill>
              <a:srgbClr val="054A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cs typeface="Arial" panose="020B0604020202020204" pitchFamily="34" charset="0"/>
            </a:endParaRPr>
          </a:p>
        </p:txBody>
      </p:sp>
      <p:sp>
        <p:nvSpPr>
          <p:cNvPr id="28" name="TextBox 8">
            <a:extLst>
              <a:ext uri="{FF2B5EF4-FFF2-40B4-BE49-F238E27FC236}">
                <a16:creationId xmlns:a16="http://schemas.microsoft.com/office/drawing/2014/main" id="{6B72E052-BCD2-4ECF-8B90-D2A9416F84A9}"/>
              </a:ext>
            </a:extLst>
          </p:cNvPr>
          <p:cNvSpPr txBox="1"/>
          <p:nvPr/>
        </p:nvSpPr>
        <p:spPr>
          <a:xfrm>
            <a:off x="1447800" y="3499880"/>
            <a:ext cx="14630400" cy="4616648"/>
          </a:xfrm>
          <a:prstGeom prst="rect">
            <a:avLst/>
          </a:prstGeom>
        </p:spPr>
        <p:txBody>
          <a:bodyPr wrap="square" lIns="0" tIns="0" rIns="0" bIns="0" rtlCol="0" anchor="t">
            <a:spAutoFit/>
          </a:bodyPr>
          <a:lstStyle/>
          <a:p>
            <a:pPr>
              <a:spcAft>
                <a:spcPts val="2400"/>
              </a:spcAft>
            </a:pPr>
            <a:r>
              <a:rPr lang="en-US" sz="4000" dirty="0">
                <a:solidFill>
                  <a:srgbClr val="000000"/>
                </a:solidFill>
                <a:latin typeface="Arial" panose="020B0604020202020204" pitchFamily="34" charset="0"/>
                <a:cs typeface="Arial" panose="020B0604020202020204" pitchFamily="34" charset="0"/>
              </a:rPr>
              <a:t>Consider leveraging antenatal care visits to educate clients on contraception.</a:t>
            </a:r>
          </a:p>
          <a:p>
            <a:pPr marL="571500" indent="-571500">
              <a:spcAft>
                <a:spcPts val="2400"/>
              </a:spcAft>
              <a:buFont typeface="Arial" panose="020B0604020202020204" pitchFamily="34" charset="0"/>
              <a:buChar char="•"/>
            </a:pPr>
            <a:r>
              <a:rPr lang="en-US" sz="4000" dirty="0">
                <a:solidFill>
                  <a:srgbClr val="000000"/>
                </a:solidFill>
                <a:latin typeface="Arial" panose="020B0604020202020204" pitchFamily="34" charset="0"/>
                <a:cs typeface="Arial" panose="020B0604020202020204" pitchFamily="34" charset="0"/>
              </a:rPr>
              <a:t>While the effect of including family planning counseling as part of antenatal care on increased postpartum family planning uptake is unclear, </a:t>
            </a:r>
            <a:r>
              <a:rPr lang="en-US" sz="4000" b="1" dirty="0">
                <a:solidFill>
                  <a:srgbClr val="054A8E"/>
                </a:solidFill>
                <a:latin typeface="Arial" panose="020B0604020202020204" pitchFamily="34" charset="0"/>
                <a:cs typeface="Arial" panose="020B0604020202020204" pitchFamily="34" charset="0"/>
              </a:rPr>
              <a:t>doing so may allow women to fully explore their intentions and to make an informed decision about contraception</a:t>
            </a:r>
            <a:r>
              <a:rPr lang="en-US" sz="4000" dirty="0">
                <a:solidFill>
                  <a:srgbClr val="000000"/>
                </a:solidFill>
                <a:latin typeface="Arial" panose="020B0604020202020204" pitchFamily="34" charset="0"/>
                <a:cs typeface="Arial" panose="020B0604020202020204" pitchFamily="34" charset="0"/>
              </a:rPr>
              <a:t> before delivery.</a:t>
            </a:r>
          </a:p>
        </p:txBody>
      </p:sp>
      <p:sp>
        <p:nvSpPr>
          <p:cNvPr id="16" name="TextBox 10">
            <a:extLst>
              <a:ext uri="{FF2B5EF4-FFF2-40B4-BE49-F238E27FC236}">
                <a16:creationId xmlns:a16="http://schemas.microsoft.com/office/drawing/2014/main" id="{B7693F62-9809-48FD-87DF-FA6FA99EAC6B}"/>
              </a:ext>
            </a:extLst>
          </p:cNvPr>
          <p:cNvSpPr txBox="1"/>
          <p:nvPr/>
        </p:nvSpPr>
        <p:spPr>
          <a:xfrm>
            <a:off x="914401" y="562923"/>
            <a:ext cx="5715000" cy="1604670"/>
          </a:xfrm>
          <a:prstGeom prst="rect">
            <a:avLst/>
          </a:prstGeom>
        </p:spPr>
        <p:txBody>
          <a:bodyPr wrap="square" lIns="0" tIns="0" rIns="0" bIns="0" rtlCol="0" anchor="t">
            <a:spAutoFit/>
          </a:bodyPr>
          <a:lstStyle/>
          <a:p>
            <a:pPr>
              <a:lnSpc>
                <a:spcPts val="6500"/>
              </a:lnSpc>
            </a:pPr>
            <a:r>
              <a:rPr lang="en-US" sz="5000" b="1" dirty="0">
                <a:solidFill>
                  <a:schemeClr val="bg1"/>
                </a:solidFill>
                <a:latin typeface="Arial" panose="020B0604020202020204" pitchFamily="34" charset="0"/>
                <a:cs typeface="Arial" panose="020B0604020202020204" pitchFamily="34" charset="0"/>
              </a:rPr>
              <a:t>Implementation Tips</a:t>
            </a:r>
          </a:p>
        </p:txBody>
      </p:sp>
      <p:pic>
        <p:nvPicPr>
          <p:cNvPr id="12" name="Graphic 11" descr="Lightbulb with solid fill">
            <a:extLst>
              <a:ext uri="{FF2B5EF4-FFF2-40B4-BE49-F238E27FC236}">
                <a16:creationId xmlns:a16="http://schemas.microsoft.com/office/drawing/2014/main" id="{EC3A8336-CF02-4E97-B4E9-58E80114F4E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902765" y="647699"/>
            <a:ext cx="914400" cy="914400"/>
          </a:xfrm>
          <a:prstGeom prst="rect">
            <a:avLst/>
          </a:prstGeom>
        </p:spPr>
      </p:pic>
      <p:sp>
        <p:nvSpPr>
          <p:cNvPr id="2" name="Slide Number Placeholder 1">
            <a:extLst>
              <a:ext uri="{FF2B5EF4-FFF2-40B4-BE49-F238E27FC236}">
                <a16:creationId xmlns:a16="http://schemas.microsoft.com/office/drawing/2014/main" id="{287B64E4-B8AD-477D-9C00-0E386DABFDA2}"/>
              </a:ext>
            </a:extLst>
          </p:cNvPr>
          <p:cNvSpPr>
            <a:spLocks noGrp="1"/>
          </p:cNvSpPr>
          <p:nvPr>
            <p:ph type="sldNum" sz="quarter" idx="12"/>
          </p:nvPr>
        </p:nvSpPr>
        <p:spPr/>
        <p:txBody>
          <a:bodyPr/>
          <a:lstStyle/>
          <a:p>
            <a:fld id="{B6F15528-21DE-4FAA-801E-634DDDAF4B2B}" type="slidenum">
              <a:rPr lang="en-US" smtClean="0"/>
              <a:pPr/>
              <a:t>19</a:t>
            </a:fld>
            <a:endParaRPr lang="en-US"/>
          </a:p>
        </p:txBody>
      </p:sp>
    </p:spTree>
    <p:extLst>
      <p:ext uri="{BB962C8B-B14F-4D97-AF65-F5344CB8AC3E}">
        <p14:creationId xmlns:p14="http://schemas.microsoft.com/office/powerpoint/2010/main" val="27114647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Isosceles Triangle 31">
            <a:extLst>
              <a:ext uri="{FF2B5EF4-FFF2-40B4-BE49-F238E27FC236}">
                <a16:creationId xmlns:a16="http://schemas.microsoft.com/office/drawing/2014/main" id="{0A1DDB12-6E6F-4F98-A3FA-8B31D4E04569}"/>
              </a:ext>
            </a:extLst>
          </p:cNvPr>
          <p:cNvSpPr/>
          <p:nvPr/>
        </p:nvSpPr>
        <p:spPr>
          <a:xfrm flipV="1">
            <a:off x="-11461" y="-2"/>
            <a:ext cx="18257632" cy="3139654"/>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054A8E"/>
          </a:solidFill>
          <a:ln>
            <a:solidFill>
              <a:srgbClr val="054A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cs typeface="Arial" panose="020B0604020202020204" pitchFamily="34" charset="0"/>
            </a:endParaRPr>
          </a:p>
        </p:txBody>
      </p:sp>
      <p:sp>
        <p:nvSpPr>
          <p:cNvPr id="15" name="TextBox 15"/>
          <p:cNvSpPr txBox="1"/>
          <p:nvPr/>
        </p:nvSpPr>
        <p:spPr>
          <a:xfrm>
            <a:off x="10575768" y="4249743"/>
            <a:ext cx="2197381" cy="314325"/>
          </a:xfrm>
          <a:prstGeom prst="rect">
            <a:avLst/>
          </a:prstGeom>
        </p:spPr>
        <p:txBody>
          <a:bodyPr lIns="0" tIns="0" rIns="0" bIns="0" rtlCol="0" anchor="t">
            <a:spAutoFit/>
          </a:bodyPr>
          <a:lstStyle/>
          <a:p>
            <a:pPr marL="0" lvl="0" indent="0">
              <a:lnSpc>
                <a:spcPts val="2419"/>
              </a:lnSpc>
            </a:pPr>
            <a:r>
              <a:rPr lang="en-US" sz="2016" spc="120" dirty="0">
                <a:solidFill>
                  <a:srgbClr val="FFFFFF"/>
                </a:solidFill>
                <a:latin typeface="Arial" panose="020B0604020202020204" pitchFamily="34" charset="0"/>
                <a:cs typeface="Arial" panose="020B0604020202020204" pitchFamily="34" charset="0"/>
              </a:rPr>
              <a:t>PART </a:t>
            </a:r>
          </a:p>
        </p:txBody>
      </p:sp>
      <p:sp>
        <p:nvSpPr>
          <p:cNvPr id="10" name="TextBox 10"/>
          <p:cNvSpPr txBox="1"/>
          <p:nvPr/>
        </p:nvSpPr>
        <p:spPr>
          <a:xfrm>
            <a:off x="685800" y="555089"/>
            <a:ext cx="5198039" cy="974626"/>
          </a:xfrm>
          <a:prstGeom prst="rect">
            <a:avLst/>
          </a:prstGeom>
        </p:spPr>
        <p:txBody>
          <a:bodyPr wrap="square" lIns="0" tIns="0" rIns="0" bIns="0" rtlCol="0" anchor="t">
            <a:spAutoFit/>
          </a:bodyPr>
          <a:lstStyle/>
          <a:p>
            <a:pPr>
              <a:lnSpc>
                <a:spcPts val="7560"/>
              </a:lnSpc>
            </a:pPr>
            <a:r>
              <a:rPr lang="en-US" sz="6600" b="1" dirty="0">
                <a:solidFill>
                  <a:srgbClr val="FFFFFF"/>
                </a:solidFill>
                <a:latin typeface="Arial" panose="020B0604020202020204" pitchFamily="34" charset="0"/>
                <a:cs typeface="Arial" panose="020B0604020202020204" pitchFamily="34" charset="0"/>
              </a:rPr>
              <a:t>Overview</a:t>
            </a:r>
          </a:p>
        </p:txBody>
      </p:sp>
      <p:sp>
        <p:nvSpPr>
          <p:cNvPr id="29" name="TextBox 15">
            <a:extLst>
              <a:ext uri="{FF2B5EF4-FFF2-40B4-BE49-F238E27FC236}">
                <a16:creationId xmlns:a16="http://schemas.microsoft.com/office/drawing/2014/main" id="{E86F894D-BA57-430C-BFA5-E945B3E13FD3}"/>
              </a:ext>
            </a:extLst>
          </p:cNvPr>
          <p:cNvSpPr txBox="1"/>
          <p:nvPr/>
        </p:nvSpPr>
        <p:spPr>
          <a:xfrm>
            <a:off x="10648771" y="4458395"/>
            <a:ext cx="2197381" cy="314325"/>
          </a:xfrm>
          <a:prstGeom prst="rect">
            <a:avLst/>
          </a:prstGeom>
        </p:spPr>
        <p:txBody>
          <a:bodyPr lIns="0" tIns="0" rIns="0" bIns="0" rtlCol="0" anchor="t">
            <a:spAutoFit/>
          </a:bodyPr>
          <a:lstStyle/>
          <a:p>
            <a:pPr marL="0" lvl="0" indent="0">
              <a:lnSpc>
                <a:spcPts val="2419"/>
              </a:lnSpc>
            </a:pPr>
            <a:r>
              <a:rPr lang="en-US" sz="2016" spc="120" dirty="0">
                <a:solidFill>
                  <a:srgbClr val="FFFFFF"/>
                </a:solidFill>
                <a:latin typeface="Arial" panose="020B0604020202020204" pitchFamily="34" charset="0"/>
                <a:cs typeface="Arial" panose="020B0604020202020204" pitchFamily="34" charset="0"/>
              </a:rPr>
              <a:t>PART </a:t>
            </a:r>
          </a:p>
        </p:txBody>
      </p:sp>
      <p:grpSp>
        <p:nvGrpSpPr>
          <p:cNvPr id="8" name="Group 7">
            <a:extLst>
              <a:ext uri="{FF2B5EF4-FFF2-40B4-BE49-F238E27FC236}">
                <a16:creationId xmlns:a16="http://schemas.microsoft.com/office/drawing/2014/main" id="{85BF55FC-FF4D-4CB2-89A8-182F3F836A63}"/>
              </a:ext>
            </a:extLst>
          </p:cNvPr>
          <p:cNvGrpSpPr/>
          <p:nvPr/>
        </p:nvGrpSpPr>
        <p:grpSpPr>
          <a:xfrm>
            <a:off x="4099560" y="4672333"/>
            <a:ext cx="11978640" cy="2672594"/>
            <a:chOff x="5475050" y="4457914"/>
            <a:chExt cx="10635426" cy="2672594"/>
          </a:xfrm>
        </p:grpSpPr>
        <p:grpSp>
          <p:nvGrpSpPr>
            <p:cNvPr id="38" name="Group 37">
              <a:extLst>
                <a:ext uri="{FF2B5EF4-FFF2-40B4-BE49-F238E27FC236}">
                  <a16:creationId xmlns:a16="http://schemas.microsoft.com/office/drawing/2014/main" id="{95CCC46C-7496-46F8-9891-6E9AEEAF8777}"/>
                </a:ext>
              </a:extLst>
            </p:cNvPr>
            <p:cNvGrpSpPr/>
            <p:nvPr/>
          </p:nvGrpSpPr>
          <p:grpSpPr>
            <a:xfrm>
              <a:off x="5475050" y="4457914"/>
              <a:ext cx="5228424" cy="2672112"/>
              <a:chOff x="9421078" y="5937947"/>
              <a:chExt cx="4774466" cy="2672112"/>
            </a:xfrm>
            <a:solidFill>
              <a:srgbClr val="054A8E"/>
            </a:solidFill>
          </p:grpSpPr>
          <p:sp>
            <p:nvSpPr>
              <p:cNvPr id="58" name="Rectangle 57">
                <a:extLst>
                  <a:ext uri="{FF2B5EF4-FFF2-40B4-BE49-F238E27FC236}">
                    <a16:creationId xmlns:a16="http://schemas.microsoft.com/office/drawing/2014/main" id="{D479DEE7-CB0E-4274-A6D2-6D30BEC30ED2}"/>
                  </a:ext>
                </a:extLst>
              </p:cNvPr>
              <p:cNvSpPr/>
              <p:nvPr/>
            </p:nvSpPr>
            <p:spPr>
              <a:xfrm>
                <a:off x="9421078" y="5937947"/>
                <a:ext cx="4774466" cy="2672112"/>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Arial" panose="020B0604020202020204" pitchFamily="34" charset="0"/>
                  <a:cs typeface="Arial" panose="020B0604020202020204" pitchFamily="34" charset="0"/>
                </a:endParaRPr>
              </a:p>
            </p:txBody>
          </p:sp>
          <p:sp>
            <p:nvSpPr>
              <p:cNvPr id="59" name="TextBox 12">
                <a:extLst>
                  <a:ext uri="{FF2B5EF4-FFF2-40B4-BE49-F238E27FC236}">
                    <a16:creationId xmlns:a16="http://schemas.microsoft.com/office/drawing/2014/main" id="{14F74A8A-CE09-4B1E-A882-32749BE5007D}"/>
                  </a:ext>
                </a:extLst>
              </p:cNvPr>
              <p:cNvSpPr txBox="1"/>
              <p:nvPr/>
            </p:nvSpPr>
            <p:spPr>
              <a:xfrm>
                <a:off x="9624849" y="6339452"/>
                <a:ext cx="4133850" cy="934487"/>
              </a:xfrm>
              <a:prstGeom prst="rect">
                <a:avLst/>
              </a:prstGeom>
              <a:solidFill>
                <a:schemeClr val="bg1">
                  <a:lumMod val="50000"/>
                </a:schemeClr>
              </a:solidFill>
              <a:ln>
                <a:solidFill>
                  <a:schemeClr val="bg1">
                    <a:lumMod val="50000"/>
                  </a:schemeClr>
                </a:solidFill>
              </a:ln>
            </p:spPr>
            <p:txBody>
              <a:bodyPr wrap="square" lIns="0" tIns="0" rIns="0" bIns="0" rtlCol="0" anchor="t">
                <a:spAutoFit/>
              </a:bodyPr>
              <a:lstStyle/>
              <a:p>
                <a:pPr marL="514350" indent="-514350">
                  <a:lnSpc>
                    <a:spcPts val="3845"/>
                  </a:lnSpc>
                  <a:spcBef>
                    <a:spcPct val="0"/>
                  </a:spcBef>
                  <a:buFont typeface="+mj-lt"/>
                  <a:buAutoNum type="arabicPeriod" startAt="2"/>
                </a:pPr>
                <a:r>
                  <a:rPr lang="en-US" sz="2800" b="1" dirty="0">
                    <a:solidFill>
                      <a:schemeClr val="bg1"/>
                    </a:solidFill>
                    <a:latin typeface="Arial" panose="020B0604020202020204" pitchFamily="34" charset="0"/>
                    <a:cs typeface="Arial" panose="020B0604020202020204" pitchFamily="34" charset="0"/>
                  </a:rPr>
                  <a:t>Immediate Postpartum Family Planning</a:t>
                </a:r>
              </a:p>
            </p:txBody>
          </p:sp>
        </p:grpSp>
        <p:grpSp>
          <p:nvGrpSpPr>
            <p:cNvPr id="5" name="Group 4">
              <a:extLst>
                <a:ext uri="{FF2B5EF4-FFF2-40B4-BE49-F238E27FC236}">
                  <a16:creationId xmlns:a16="http://schemas.microsoft.com/office/drawing/2014/main" id="{369ABC19-D6BF-4605-8EE0-D8C3E911C808}"/>
                </a:ext>
              </a:extLst>
            </p:cNvPr>
            <p:cNvGrpSpPr/>
            <p:nvPr/>
          </p:nvGrpSpPr>
          <p:grpSpPr>
            <a:xfrm>
              <a:off x="10703474" y="4458395"/>
              <a:ext cx="5407002" cy="2672113"/>
              <a:chOff x="6822162" y="4864175"/>
              <a:chExt cx="5228424" cy="2672113"/>
            </a:xfrm>
          </p:grpSpPr>
          <p:sp>
            <p:nvSpPr>
              <p:cNvPr id="39" name="Rectangle 38">
                <a:extLst>
                  <a:ext uri="{FF2B5EF4-FFF2-40B4-BE49-F238E27FC236}">
                    <a16:creationId xmlns:a16="http://schemas.microsoft.com/office/drawing/2014/main" id="{651FC611-B05C-4E3B-8E6C-F455FE13659F}"/>
                  </a:ext>
                </a:extLst>
              </p:cNvPr>
              <p:cNvSpPr/>
              <p:nvPr/>
            </p:nvSpPr>
            <p:spPr>
              <a:xfrm>
                <a:off x="6822162" y="4864175"/>
                <a:ext cx="5228424" cy="2672113"/>
              </a:xfrm>
              <a:prstGeom prst="rect">
                <a:avLst/>
              </a:prstGeom>
              <a:solidFill>
                <a:schemeClr val="bg1"/>
              </a:solidFill>
              <a:ln>
                <a:solidFill>
                  <a:srgbClr val="6E81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Arial" panose="020B0604020202020204" pitchFamily="34" charset="0"/>
                  <a:cs typeface="Arial" panose="020B0604020202020204" pitchFamily="34" charset="0"/>
                </a:endParaRPr>
              </a:p>
            </p:txBody>
          </p:sp>
          <p:sp>
            <p:nvSpPr>
              <p:cNvPr id="57" name="TextBox 12">
                <a:extLst>
                  <a:ext uri="{FF2B5EF4-FFF2-40B4-BE49-F238E27FC236}">
                    <a16:creationId xmlns:a16="http://schemas.microsoft.com/office/drawing/2014/main" id="{A6EF187F-2A3E-4B90-8463-A179ABF52824}"/>
                  </a:ext>
                </a:extLst>
              </p:cNvPr>
              <p:cNvSpPr txBox="1"/>
              <p:nvPr/>
            </p:nvSpPr>
            <p:spPr>
              <a:xfrm>
                <a:off x="7172925" y="5247159"/>
                <a:ext cx="4526899" cy="1900392"/>
              </a:xfrm>
              <a:prstGeom prst="rect">
                <a:avLst/>
              </a:prstGeom>
            </p:spPr>
            <p:txBody>
              <a:bodyPr wrap="square" lIns="0" tIns="0" rIns="0" bIns="0" rtlCol="0" anchor="t">
                <a:spAutoFit/>
              </a:bodyPr>
              <a:lstStyle/>
              <a:p>
                <a:pPr marL="342900" indent="-342900">
                  <a:lnSpc>
                    <a:spcPts val="3845"/>
                  </a:lnSpc>
                  <a:spcBef>
                    <a:spcPct val="0"/>
                  </a:spcBef>
                  <a:buFont typeface="Arial" panose="020B0604020202020204" pitchFamily="34" charset="0"/>
                  <a:buChar char="•"/>
                </a:pPr>
                <a:r>
                  <a:rPr lang="en-US" sz="2500" spc="55" dirty="0">
                    <a:latin typeface="Arial" panose="020B0604020202020204" pitchFamily="34" charset="0"/>
                    <a:cs typeface="Arial" panose="020B0604020202020204" pitchFamily="34" charset="0"/>
                  </a:rPr>
                  <a:t>Background</a:t>
                </a:r>
              </a:p>
              <a:p>
                <a:pPr marL="342900" indent="-342900">
                  <a:lnSpc>
                    <a:spcPts val="3845"/>
                  </a:lnSpc>
                  <a:spcBef>
                    <a:spcPct val="0"/>
                  </a:spcBef>
                  <a:buFont typeface="Arial" panose="020B0604020202020204" pitchFamily="34" charset="0"/>
                  <a:buChar char="•"/>
                </a:pPr>
                <a:r>
                  <a:rPr lang="en-US" sz="2500" spc="55" dirty="0">
                    <a:latin typeface="Arial" panose="020B0604020202020204" pitchFamily="34" charset="0"/>
                    <a:cs typeface="Arial" panose="020B0604020202020204" pitchFamily="34" charset="0"/>
                  </a:rPr>
                  <a:t>Theory of Change</a:t>
                </a:r>
              </a:p>
              <a:p>
                <a:pPr marL="342900" indent="-342900">
                  <a:lnSpc>
                    <a:spcPts val="3845"/>
                  </a:lnSpc>
                  <a:spcBef>
                    <a:spcPct val="0"/>
                  </a:spcBef>
                  <a:buFont typeface="Arial" panose="020B0604020202020204" pitchFamily="34" charset="0"/>
                  <a:buChar char="•"/>
                </a:pPr>
                <a:r>
                  <a:rPr lang="en-US" sz="2500" spc="55" dirty="0">
                    <a:latin typeface="Arial" panose="020B0604020202020204" pitchFamily="34" charset="0"/>
                    <a:cs typeface="Arial" panose="020B0604020202020204" pitchFamily="34" charset="0"/>
                  </a:rPr>
                  <a:t>Why is this practice important?</a:t>
                </a:r>
              </a:p>
              <a:p>
                <a:pPr marL="342900" indent="-342900">
                  <a:lnSpc>
                    <a:spcPts val="3845"/>
                  </a:lnSpc>
                  <a:spcBef>
                    <a:spcPct val="0"/>
                  </a:spcBef>
                  <a:buFont typeface="Arial" panose="020B0604020202020204" pitchFamily="34" charset="0"/>
                  <a:buChar char="•"/>
                </a:pPr>
                <a:r>
                  <a:rPr lang="en-US" sz="2500" spc="55" dirty="0">
                    <a:latin typeface="Arial" panose="020B0604020202020204" pitchFamily="34" charset="0"/>
                    <a:cs typeface="Arial" panose="020B0604020202020204" pitchFamily="34" charset="0"/>
                  </a:rPr>
                  <a:t>What is the impact?</a:t>
                </a:r>
                <a:endParaRPr lang="en-US" sz="2500" dirty="0">
                  <a:latin typeface="Arial" panose="020B0604020202020204" pitchFamily="34" charset="0"/>
                  <a:cs typeface="Arial" panose="020B0604020202020204" pitchFamily="34" charset="0"/>
                </a:endParaRPr>
              </a:p>
            </p:txBody>
          </p:sp>
        </p:grpSp>
      </p:grpSp>
      <p:grpSp>
        <p:nvGrpSpPr>
          <p:cNvPr id="9" name="Group 8">
            <a:extLst>
              <a:ext uri="{FF2B5EF4-FFF2-40B4-BE49-F238E27FC236}">
                <a16:creationId xmlns:a16="http://schemas.microsoft.com/office/drawing/2014/main" id="{3D6FDF6E-A25A-49FF-AC4A-60E676ACB701}"/>
              </a:ext>
            </a:extLst>
          </p:cNvPr>
          <p:cNvGrpSpPr/>
          <p:nvPr/>
        </p:nvGrpSpPr>
        <p:grpSpPr>
          <a:xfrm>
            <a:off x="4099560" y="7525285"/>
            <a:ext cx="11978640" cy="1429338"/>
            <a:chOff x="5430154" y="7476088"/>
            <a:chExt cx="10698651" cy="1429338"/>
          </a:xfrm>
        </p:grpSpPr>
        <p:grpSp>
          <p:nvGrpSpPr>
            <p:cNvPr id="33" name="Group 32">
              <a:extLst>
                <a:ext uri="{FF2B5EF4-FFF2-40B4-BE49-F238E27FC236}">
                  <a16:creationId xmlns:a16="http://schemas.microsoft.com/office/drawing/2014/main" id="{C2153D94-0171-44FC-BCE6-0E5F39E4D345}"/>
                </a:ext>
              </a:extLst>
            </p:cNvPr>
            <p:cNvGrpSpPr/>
            <p:nvPr/>
          </p:nvGrpSpPr>
          <p:grpSpPr>
            <a:xfrm>
              <a:off x="5430154" y="7476088"/>
              <a:ext cx="5245907" cy="1429337"/>
              <a:chOff x="14020800" y="4321508"/>
              <a:chExt cx="4447322" cy="2418295"/>
            </a:xfrm>
          </p:grpSpPr>
          <p:sp>
            <p:nvSpPr>
              <p:cNvPr id="36" name="Rectangle 35">
                <a:extLst>
                  <a:ext uri="{FF2B5EF4-FFF2-40B4-BE49-F238E27FC236}">
                    <a16:creationId xmlns:a16="http://schemas.microsoft.com/office/drawing/2014/main" id="{55DECA5C-2EE0-47F2-8527-E95F3F6B6CC0}"/>
                  </a:ext>
                </a:extLst>
              </p:cNvPr>
              <p:cNvSpPr/>
              <p:nvPr/>
            </p:nvSpPr>
            <p:spPr>
              <a:xfrm>
                <a:off x="14020800" y="4321508"/>
                <a:ext cx="4447322" cy="2418295"/>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cs typeface="Arial" panose="020B0604020202020204" pitchFamily="34" charset="0"/>
                </a:endParaRPr>
              </a:p>
            </p:txBody>
          </p:sp>
          <p:sp>
            <p:nvSpPr>
              <p:cNvPr id="37" name="TextBox 12">
                <a:extLst>
                  <a:ext uri="{FF2B5EF4-FFF2-40B4-BE49-F238E27FC236}">
                    <a16:creationId xmlns:a16="http://schemas.microsoft.com/office/drawing/2014/main" id="{15A678BD-C1EA-4ACE-8BC9-DC1782EFC078}"/>
                  </a:ext>
                </a:extLst>
              </p:cNvPr>
              <p:cNvSpPr txBox="1"/>
              <p:nvPr/>
            </p:nvSpPr>
            <p:spPr>
              <a:xfrm>
                <a:off x="14219544" y="4801341"/>
                <a:ext cx="3852139" cy="756682"/>
              </a:xfrm>
              <a:prstGeom prst="rect">
                <a:avLst/>
              </a:prstGeom>
              <a:solidFill>
                <a:schemeClr val="bg1">
                  <a:lumMod val="50000"/>
                </a:schemeClr>
              </a:solidFill>
              <a:ln>
                <a:solidFill>
                  <a:schemeClr val="bg1">
                    <a:lumMod val="50000"/>
                  </a:schemeClr>
                </a:solidFill>
              </a:ln>
            </p:spPr>
            <p:txBody>
              <a:bodyPr wrap="square" lIns="0" tIns="0" rIns="0" bIns="0" rtlCol="0" anchor="t">
                <a:spAutoFit/>
              </a:bodyPr>
              <a:lstStyle/>
              <a:p>
                <a:pPr marL="514350" indent="-514350">
                  <a:lnSpc>
                    <a:spcPts val="3845"/>
                  </a:lnSpc>
                  <a:spcBef>
                    <a:spcPct val="0"/>
                  </a:spcBef>
                  <a:buFont typeface="+mj-lt"/>
                  <a:buAutoNum type="arabicPeriod" startAt="3"/>
                </a:pPr>
                <a:r>
                  <a:rPr lang="en-US" sz="2800" b="1" dirty="0">
                    <a:solidFill>
                      <a:schemeClr val="bg1"/>
                    </a:solidFill>
                    <a:latin typeface="Arial" panose="020B0604020202020204" pitchFamily="34" charset="0"/>
                    <a:cs typeface="Arial" panose="020B0604020202020204" pitchFamily="34" charset="0"/>
                  </a:rPr>
                  <a:t>Extra Slides</a:t>
                </a:r>
              </a:p>
            </p:txBody>
          </p:sp>
        </p:grpSp>
        <p:grpSp>
          <p:nvGrpSpPr>
            <p:cNvPr id="3" name="Group 2">
              <a:extLst>
                <a:ext uri="{FF2B5EF4-FFF2-40B4-BE49-F238E27FC236}">
                  <a16:creationId xmlns:a16="http://schemas.microsoft.com/office/drawing/2014/main" id="{7FA32A9E-268D-4CCC-8C7D-1E60A377C08E}"/>
                </a:ext>
              </a:extLst>
            </p:cNvPr>
            <p:cNvGrpSpPr/>
            <p:nvPr/>
          </p:nvGrpSpPr>
          <p:grpSpPr>
            <a:xfrm>
              <a:off x="10676062" y="7476089"/>
              <a:ext cx="5452743" cy="1429337"/>
              <a:chOff x="12030950" y="5400146"/>
              <a:chExt cx="5675191" cy="1429337"/>
            </a:xfrm>
          </p:grpSpPr>
          <p:sp>
            <p:nvSpPr>
              <p:cNvPr id="34" name="Rectangle 33">
                <a:extLst>
                  <a:ext uri="{FF2B5EF4-FFF2-40B4-BE49-F238E27FC236}">
                    <a16:creationId xmlns:a16="http://schemas.microsoft.com/office/drawing/2014/main" id="{EFD71162-C75F-47AC-A1DF-A011A41D5CE0}"/>
                  </a:ext>
                </a:extLst>
              </p:cNvPr>
              <p:cNvSpPr/>
              <p:nvPr/>
            </p:nvSpPr>
            <p:spPr>
              <a:xfrm>
                <a:off x="12030950" y="5400146"/>
                <a:ext cx="5675191" cy="1429337"/>
              </a:xfrm>
              <a:prstGeom prst="rect">
                <a:avLst/>
              </a:prstGeom>
              <a:solidFill>
                <a:schemeClr val="bg1"/>
              </a:solidFill>
              <a:ln>
                <a:solidFill>
                  <a:srgbClr val="6E81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cs typeface="Arial" panose="020B0604020202020204" pitchFamily="34" charset="0"/>
                </a:endParaRPr>
              </a:p>
            </p:txBody>
          </p:sp>
          <p:sp>
            <p:nvSpPr>
              <p:cNvPr id="35" name="TextBox 12">
                <a:extLst>
                  <a:ext uri="{FF2B5EF4-FFF2-40B4-BE49-F238E27FC236}">
                    <a16:creationId xmlns:a16="http://schemas.microsoft.com/office/drawing/2014/main" id="{3586CC19-1596-4B4A-BDFD-AC399F691F15}"/>
                  </a:ext>
                </a:extLst>
              </p:cNvPr>
              <p:cNvSpPr txBox="1"/>
              <p:nvPr/>
            </p:nvSpPr>
            <p:spPr>
              <a:xfrm>
                <a:off x="12396299" y="5651897"/>
                <a:ext cx="5123605" cy="925831"/>
              </a:xfrm>
              <a:prstGeom prst="rect">
                <a:avLst/>
              </a:prstGeom>
            </p:spPr>
            <p:txBody>
              <a:bodyPr wrap="square" lIns="0" tIns="0" rIns="0" bIns="0" rtlCol="0" anchor="t">
                <a:spAutoFit/>
              </a:bodyPr>
              <a:lstStyle/>
              <a:p>
                <a:pPr marL="342900" indent="-342900">
                  <a:lnSpc>
                    <a:spcPts val="3845"/>
                  </a:lnSpc>
                  <a:spcBef>
                    <a:spcPct val="0"/>
                  </a:spcBef>
                  <a:buFont typeface="Arial" panose="020B0604020202020204" pitchFamily="34" charset="0"/>
                  <a:buChar char="•"/>
                </a:pPr>
                <a:r>
                  <a:rPr lang="en-US" sz="2500" spc="55" dirty="0">
                    <a:latin typeface="Arial" panose="020B0604020202020204" pitchFamily="34" charset="0"/>
                    <a:cs typeface="Arial" panose="020B0604020202020204" pitchFamily="34" charset="0"/>
                  </a:rPr>
                  <a:t>Implementation Tips</a:t>
                </a:r>
              </a:p>
              <a:p>
                <a:pPr marL="342900" indent="-342900">
                  <a:lnSpc>
                    <a:spcPts val="3845"/>
                  </a:lnSpc>
                  <a:spcBef>
                    <a:spcPct val="0"/>
                  </a:spcBef>
                  <a:buFont typeface="Arial" panose="020B0604020202020204" pitchFamily="34" charset="0"/>
                  <a:buChar char="•"/>
                </a:pPr>
                <a:r>
                  <a:rPr lang="en-US" sz="2500" spc="55" dirty="0">
                    <a:latin typeface="Arial" panose="020B0604020202020204" pitchFamily="34" charset="0"/>
                    <a:cs typeface="Arial" panose="020B0604020202020204" pitchFamily="34" charset="0"/>
                  </a:rPr>
                  <a:t>Tools &amp; Resources</a:t>
                </a:r>
                <a:endParaRPr lang="en-US" sz="2500" dirty="0">
                  <a:latin typeface="Arial" panose="020B0604020202020204" pitchFamily="34" charset="0"/>
                  <a:cs typeface="Arial" panose="020B0604020202020204" pitchFamily="34" charset="0"/>
                </a:endParaRPr>
              </a:p>
            </p:txBody>
          </p:sp>
        </p:grpSp>
      </p:grpSp>
      <p:grpSp>
        <p:nvGrpSpPr>
          <p:cNvPr id="7" name="Group 6">
            <a:extLst>
              <a:ext uri="{FF2B5EF4-FFF2-40B4-BE49-F238E27FC236}">
                <a16:creationId xmlns:a16="http://schemas.microsoft.com/office/drawing/2014/main" id="{E8066EE2-ED53-439B-9570-F1D03D72081B}"/>
              </a:ext>
            </a:extLst>
          </p:cNvPr>
          <p:cNvGrpSpPr/>
          <p:nvPr/>
        </p:nvGrpSpPr>
        <p:grpSpPr>
          <a:xfrm>
            <a:off x="4099560" y="2773395"/>
            <a:ext cx="11978640" cy="1692656"/>
            <a:chOff x="5475050" y="2377793"/>
            <a:chExt cx="10635426" cy="1692656"/>
          </a:xfrm>
        </p:grpSpPr>
        <p:grpSp>
          <p:nvGrpSpPr>
            <p:cNvPr id="63" name="Group 62">
              <a:extLst>
                <a:ext uri="{FF2B5EF4-FFF2-40B4-BE49-F238E27FC236}">
                  <a16:creationId xmlns:a16="http://schemas.microsoft.com/office/drawing/2014/main" id="{4838E6E6-5C5C-4399-A259-48CCE612A130}"/>
                </a:ext>
              </a:extLst>
            </p:cNvPr>
            <p:cNvGrpSpPr/>
            <p:nvPr/>
          </p:nvGrpSpPr>
          <p:grpSpPr>
            <a:xfrm>
              <a:off x="5475050" y="2378497"/>
              <a:ext cx="5228424" cy="1691952"/>
              <a:chOff x="9421078" y="6433254"/>
              <a:chExt cx="4937538" cy="1691952"/>
            </a:xfrm>
          </p:grpSpPr>
          <p:sp>
            <p:nvSpPr>
              <p:cNvPr id="64" name="Rectangle 63">
                <a:extLst>
                  <a:ext uri="{FF2B5EF4-FFF2-40B4-BE49-F238E27FC236}">
                    <a16:creationId xmlns:a16="http://schemas.microsoft.com/office/drawing/2014/main" id="{84B38D19-8969-42A4-AA74-C226EC4363BD}"/>
                  </a:ext>
                </a:extLst>
              </p:cNvPr>
              <p:cNvSpPr/>
              <p:nvPr/>
            </p:nvSpPr>
            <p:spPr>
              <a:xfrm>
                <a:off x="9421078" y="6433254"/>
                <a:ext cx="4937538" cy="1691952"/>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Arial" panose="020B0604020202020204" pitchFamily="34" charset="0"/>
                  <a:cs typeface="Arial" panose="020B0604020202020204" pitchFamily="34" charset="0"/>
                </a:endParaRPr>
              </a:p>
            </p:txBody>
          </p:sp>
          <p:sp>
            <p:nvSpPr>
              <p:cNvPr id="65" name="TextBox 12">
                <a:extLst>
                  <a:ext uri="{FF2B5EF4-FFF2-40B4-BE49-F238E27FC236}">
                    <a16:creationId xmlns:a16="http://schemas.microsoft.com/office/drawing/2014/main" id="{4F217EFB-E245-4CDC-8611-15B654610477}"/>
                  </a:ext>
                </a:extLst>
              </p:cNvPr>
              <p:cNvSpPr txBox="1"/>
              <p:nvPr/>
            </p:nvSpPr>
            <p:spPr>
              <a:xfrm>
                <a:off x="9636484" y="6800887"/>
                <a:ext cx="4506725" cy="934551"/>
              </a:xfrm>
              <a:prstGeom prst="rect">
                <a:avLst/>
              </a:prstGeom>
            </p:spPr>
            <p:txBody>
              <a:bodyPr wrap="square" lIns="0" tIns="0" rIns="0" bIns="0" rtlCol="0" anchor="t">
                <a:spAutoFit/>
              </a:bodyPr>
              <a:lstStyle/>
              <a:p>
                <a:pPr marL="514350" indent="-514350">
                  <a:lnSpc>
                    <a:spcPts val="3845"/>
                  </a:lnSpc>
                  <a:spcBef>
                    <a:spcPct val="0"/>
                  </a:spcBef>
                  <a:buFont typeface="+mj-lt"/>
                  <a:buAutoNum type="arabicPeriod"/>
                </a:pPr>
                <a:r>
                  <a:rPr lang="en-US" sz="2800" b="1" dirty="0">
                    <a:solidFill>
                      <a:schemeClr val="bg1"/>
                    </a:solidFill>
                    <a:latin typeface="Arial" panose="020B0604020202020204" pitchFamily="34" charset="0"/>
                    <a:cs typeface="Arial" panose="020B0604020202020204" pitchFamily="34" charset="0"/>
                  </a:rPr>
                  <a:t>Introduction to the High    Impact Practices (HIPs)</a:t>
                </a:r>
              </a:p>
            </p:txBody>
          </p:sp>
        </p:grpSp>
        <p:grpSp>
          <p:nvGrpSpPr>
            <p:cNvPr id="6" name="Group 5">
              <a:extLst>
                <a:ext uri="{FF2B5EF4-FFF2-40B4-BE49-F238E27FC236}">
                  <a16:creationId xmlns:a16="http://schemas.microsoft.com/office/drawing/2014/main" id="{A3342DC9-1D7D-4F60-8316-2EE26BC8F0F0}"/>
                </a:ext>
              </a:extLst>
            </p:cNvPr>
            <p:cNvGrpSpPr/>
            <p:nvPr/>
          </p:nvGrpSpPr>
          <p:grpSpPr>
            <a:xfrm>
              <a:off x="10703474" y="2377793"/>
              <a:ext cx="5407002" cy="1692561"/>
              <a:chOff x="1049183" y="4874827"/>
              <a:chExt cx="5407002" cy="1282081"/>
            </a:xfrm>
          </p:grpSpPr>
          <p:sp>
            <p:nvSpPr>
              <p:cNvPr id="62" name="Rectangle 61">
                <a:extLst>
                  <a:ext uri="{FF2B5EF4-FFF2-40B4-BE49-F238E27FC236}">
                    <a16:creationId xmlns:a16="http://schemas.microsoft.com/office/drawing/2014/main" id="{16E1C93F-6985-4AA7-8F26-60A146ECD08F}"/>
                  </a:ext>
                </a:extLst>
              </p:cNvPr>
              <p:cNvSpPr/>
              <p:nvPr/>
            </p:nvSpPr>
            <p:spPr>
              <a:xfrm>
                <a:off x="1049183" y="4874827"/>
                <a:ext cx="5407002" cy="1282081"/>
              </a:xfrm>
              <a:prstGeom prst="rect">
                <a:avLst/>
              </a:prstGeom>
              <a:solidFill>
                <a:schemeClr val="bg1"/>
              </a:solidFill>
              <a:ln>
                <a:solidFill>
                  <a:srgbClr val="6E81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cs typeface="Arial" panose="020B0604020202020204" pitchFamily="34" charset="0"/>
                </a:endParaRPr>
              </a:p>
            </p:txBody>
          </p:sp>
          <p:sp>
            <p:nvSpPr>
              <p:cNvPr id="66" name="TextBox 65">
                <a:extLst>
                  <a:ext uri="{FF2B5EF4-FFF2-40B4-BE49-F238E27FC236}">
                    <a16:creationId xmlns:a16="http://schemas.microsoft.com/office/drawing/2014/main" id="{1E6A3D21-2A8A-418C-947B-2E0B9DCDF9F9}"/>
                  </a:ext>
                </a:extLst>
              </p:cNvPr>
              <p:cNvSpPr txBox="1"/>
              <p:nvPr/>
            </p:nvSpPr>
            <p:spPr>
              <a:xfrm>
                <a:off x="1307095" y="4971809"/>
                <a:ext cx="4877661" cy="1140369"/>
              </a:xfrm>
              <a:prstGeom prst="rect">
                <a:avLst/>
              </a:prstGeom>
              <a:solidFill>
                <a:schemeClr val="bg1"/>
              </a:solidFill>
            </p:spPr>
            <p:txBody>
              <a:bodyPr wrap="square">
                <a:spAutoFit/>
              </a:bodyPr>
              <a:lstStyle/>
              <a:p>
                <a:pPr marL="342900" indent="-342900">
                  <a:lnSpc>
                    <a:spcPts val="3845"/>
                  </a:lnSpc>
                  <a:buFont typeface="Arial" panose="020B0604020202020204" pitchFamily="34" charset="0"/>
                  <a:buChar char="•"/>
                </a:pPr>
                <a:r>
                  <a:rPr lang="en-US" sz="2500" dirty="0">
                    <a:latin typeface="Arial" panose="020B0604020202020204" pitchFamily="34" charset="0"/>
                    <a:cs typeface="Arial" panose="020B0604020202020204" pitchFamily="34" charset="0"/>
                  </a:rPr>
                  <a:t>What is a HIP?</a:t>
                </a:r>
              </a:p>
              <a:p>
                <a:pPr marL="342900" indent="-342900">
                  <a:lnSpc>
                    <a:spcPts val="3845"/>
                  </a:lnSpc>
                  <a:buFont typeface="Arial" panose="020B0604020202020204" pitchFamily="34" charset="0"/>
                  <a:buChar char="•"/>
                </a:pPr>
                <a:r>
                  <a:rPr lang="en-US" sz="2500" dirty="0">
                    <a:latin typeface="Arial" panose="020B0604020202020204" pitchFamily="34" charset="0"/>
                    <a:cs typeface="Arial" panose="020B0604020202020204" pitchFamily="34" charset="0"/>
                  </a:rPr>
                  <a:t>HIP Categories</a:t>
                </a:r>
              </a:p>
              <a:p>
                <a:pPr marL="342900" indent="-342900">
                  <a:lnSpc>
                    <a:spcPts val="3845"/>
                  </a:lnSpc>
                  <a:buFont typeface="Arial" panose="020B0604020202020204" pitchFamily="34" charset="0"/>
                  <a:buChar char="•"/>
                </a:pPr>
                <a:r>
                  <a:rPr lang="en-US" sz="2500" dirty="0">
                    <a:latin typeface="Arial" panose="020B0604020202020204" pitchFamily="34" charset="0"/>
                    <a:cs typeface="Arial" panose="020B0604020202020204" pitchFamily="34" charset="0"/>
                  </a:rPr>
                  <a:t>Partnership</a:t>
                </a:r>
              </a:p>
            </p:txBody>
          </p:sp>
        </p:grpSp>
      </p:grpSp>
      <p:sp>
        <p:nvSpPr>
          <p:cNvPr id="2" name="Slide Number Placeholder 1">
            <a:extLst>
              <a:ext uri="{FF2B5EF4-FFF2-40B4-BE49-F238E27FC236}">
                <a16:creationId xmlns:a16="http://schemas.microsoft.com/office/drawing/2014/main" id="{D6E725B6-E692-47E6-924F-FCB8538B2193}"/>
              </a:ext>
            </a:extLst>
          </p:cNvPr>
          <p:cNvSpPr>
            <a:spLocks noGrp="1"/>
          </p:cNvSpPr>
          <p:nvPr>
            <p:ph type="sldNum" sz="quarter" idx="12"/>
          </p:nvPr>
        </p:nvSpPr>
        <p:spPr/>
        <p:txBody>
          <a:bodyPr/>
          <a:lstStyle/>
          <a:p>
            <a:fld id="{B6F15528-21DE-4FAA-801E-634DDDAF4B2B}" type="slidenum">
              <a:rPr lang="en-US" smtClean="0"/>
              <a:pPr/>
              <a:t>2</a:t>
            </a:fld>
            <a:endParaRPr lang="en-US"/>
          </a:p>
        </p:txBody>
      </p:sp>
    </p:spTree>
    <p:extLst>
      <p:ext uri="{BB962C8B-B14F-4D97-AF65-F5344CB8AC3E}">
        <p14:creationId xmlns:p14="http://schemas.microsoft.com/office/powerpoint/2010/main" val="39676822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Isosceles Triangle 31">
            <a:extLst>
              <a:ext uri="{FF2B5EF4-FFF2-40B4-BE49-F238E27FC236}">
                <a16:creationId xmlns:a16="http://schemas.microsoft.com/office/drawing/2014/main" id="{5B77770A-14C4-43EE-86A4-98231CB171BD}"/>
              </a:ext>
            </a:extLst>
          </p:cNvPr>
          <p:cNvSpPr/>
          <p:nvPr/>
        </p:nvSpPr>
        <p:spPr>
          <a:xfrm flipV="1">
            <a:off x="-11461" y="-2"/>
            <a:ext cx="18257632" cy="3497795"/>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054A8E"/>
          </a:solidFill>
          <a:ln>
            <a:solidFill>
              <a:srgbClr val="054A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cs typeface="Arial" panose="020B0604020202020204" pitchFamily="34" charset="0"/>
            </a:endParaRPr>
          </a:p>
        </p:txBody>
      </p:sp>
      <p:sp>
        <p:nvSpPr>
          <p:cNvPr id="28" name="TextBox 8">
            <a:extLst>
              <a:ext uri="{FF2B5EF4-FFF2-40B4-BE49-F238E27FC236}">
                <a16:creationId xmlns:a16="http://schemas.microsoft.com/office/drawing/2014/main" id="{6B72E052-BCD2-4ECF-8B90-D2A9416F84A9}"/>
              </a:ext>
            </a:extLst>
          </p:cNvPr>
          <p:cNvSpPr txBox="1"/>
          <p:nvPr/>
        </p:nvSpPr>
        <p:spPr>
          <a:xfrm>
            <a:off x="1447800" y="3499880"/>
            <a:ext cx="14630400" cy="5539978"/>
          </a:xfrm>
          <a:prstGeom prst="rect">
            <a:avLst/>
          </a:prstGeom>
        </p:spPr>
        <p:txBody>
          <a:bodyPr wrap="square" lIns="0" tIns="0" rIns="0" bIns="0" rtlCol="0" anchor="t">
            <a:spAutoFit/>
          </a:bodyPr>
          <a:lstStyle/>
          <a:p>
            <a:pPr>
              <a:spcAft>
                <a:spcPts val="2400"/>
              </a:spcAft>
            </a:pPr>
            <a:r>
              <a:rPr lang="en-US" sz="4000" b="1" dirty="0">
                <a:solidFill>
                  <a:srgbClr val="054A8E"/>
                </a:solidFill>
                <a:latin typeface="Arial" panose="020B0604020202020204" pitchFamily="34" charset="0"/>
                <a:cs typeface="Arial" panose="020B0604020202020204" pitchFamily="34" charset="0"/>
              </a:rPr>
              <a:t>Engage men.</a:t>
            </a:r>
          </a:p>
          <a:p>
            <a:pPr marL="571500" indent="-571500">
              <a:spcAft>
                <a:spcPts val="2400"/>
              </a:spcAft>
              <a:buFont typeface="Arial" panose="020B0604020202020204" pitchFamily="34" charset="0"/>
              <a:buChar char="•"/>
            </a:pPr>
            <a:r>
              <a:rPr lang="en-US" sz="4000" dirty="0">
                <a:solidFill>
                  <a:srgbClr val="000000"/>
                </a:solidFill>
                <a:latin typeface="Arial" panose="020B0604020202020204" pitchFamily="34" charset="0"/>
                <a:cs typeface="Arial" panose="020B0604020202020204" pitchFamily="34" charset="0"/>
              </a:rPr>
              <a:t>In many cultures male partners exert considerable influence on uptake and continuation of immediate postpartum family planning.</a:t>
            </a:r>
          </a:p>
          <a:p>
            <a:pPr marL="571500" indent="-571500">
              <a:spcAft>
                <a:spcPts val="2400"/>
              </a:spcAft>
              <a:buFont typeface="Arial" panose="020B0604020202020204" pitchFamily="34" charset="0"/>
              <a:buChar char="•"/>
            </a:pPr>
            <a:r>
              <a:rPr lang="en-US" sz="4000" dirty="0">
                <a:solidFill>
                  <a:srgbClr val="000000"/>
                </a:solidFill>
                <a:latin typeface="Arial" panose="020B0604020202020204" pitchFamily="34" charset="0"/>
                <a:cs typeface="Arial" panose="020B0604020202020204" pitchFamily="34" charset="0"/>
              </a:rPr>
              <a:t>Men’s involvement during and after pregnancy can reduce the occurrence of postpartum depression and improve use of maternal health services, such as skilled birth attendance and postnatal care.</a:t>
            </a:r>
          </a:p>
        </p:txBody>
      </p:sp>
      <p:sp>
        <p:nvSpPr>
          <p:cNvPr id="16" name="TextBox 10">
            <a:extLst>
              <a:ext uri="{FF2B5EF4-FFF2-40B4-BE49-F238E27FC236}">
                <a16:creationId xmlns:a16="http://schemas.microsoft.com/office/drawing/2014/main" id="{B7693F62-9809-48FD-87DF-FA6FA99EAC6B}"/>
              </a:ext>
            </a:extLst>
          </p:cNvPr>
          <p:cNvSpPr txBox="1"/>
          <p:nvPr/>
        </p:nvSpPr>
        <p:spPr>
          <a:xfrm>
            <a:off x="914401" y="562923"/>
            <a:ext cx="5715000" cy="1604670"/>
          </a:xfrm>
          <a:prstGeom prst="rect">
            <a:avLst/>
          </a:prstGeom>
        </p:spPr>
        <p:txBody>
          <a:bodyPr wrap="square" lIns="0" tIns="0" rIns="0" bIns="0" rtlCol="0" anchor="t">
            <a:spAutoFit/>
          </a:bodyPr>
          <a:lstStyle/>
          <a:p>
            <a:pPr>
              <a:lnSpc>
                <a:spcPts val="6500"/>
              </a:lnSpc>
            </a:pPr>
            <a:r>
              <a:rPr lang="en-US" sz="5000" b="1" dirty="0">
                <a:solidFill>
                  <a:schemeClr val="bg1"/>
                </a:solidFill>
                <a:latin typeface="Arial" panose="020B0604020202020204" pitchFamily="34" charset="0"/>
                <a:cs typeface="Arial" panose="020B0604020202020204" pitchFamily="34" charset="0"/>
              </a:rPr>
              <a:t>Implementation Tips</a:t>
            </a:r>
          </a:p>
        </p:txBody>
      </p:sp>
      <p:pic>
        <p:nvPicPr>
          <p:cNvPr id="12" name="Graphic 11" descr="Lightbulb with solid fill">
            <a:extLst>
              <a:ext uri="{FF2B5EF4-FFF2-40B4-BE49-F238E27FC236}">
                <a16:creationId xmlns:a16="http://schemas.microsoft.com/office/drawing/2014/main" id="{EC3A8336-CF02-4E97-B4E9-58E80114F4E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902765" y="647699"/>
            <a:ext cx="914400" cy="914400"/>
          </a:xfrm>
          <a:prstGeom prst="rect">
            <a:avLst/>
          </a:prstGeom>
        </p:spPr>
      </p:pic>
      <p:sp>
        <p:nvSpPr>
          <p:cNvPr id="2" name="Slide Number Placeholder 1">
            <a:extLst>
              <a:ext uri="{FF2B5EF4-FFF2-40B4-BE49-F238E27FC236}">
                <a16:creationId xmlns:a16="http://schemas.microsoft.com/office/drawing/2014/main" id="{287B64E4-B8AD-477D-9C00-0E386DABFDA2}"/>
              </a:ext>
            </a:extLst>
          </p:cNvPr>
          <p:cNvSpPr>
            <a:spLocks noGrp="1"/>
          </p:cNvSpPr>
          <p:nvPr>
            <p:ph type="sldNum" sz="quarter" idx="12"/>
          </p:nvPr>
        </p:nvSpPr>
        <p:spPr/>
        <p:txBody>
          <a:bodyPr/>
          <a:lstStyle/>
          <a:p>
            <a:fld id="{B6F15528-21DE-4FAA-801E-634DDDAF4B2B}" type="slidenum">
              <a:rPr lang="en-US" smtClean="0"/>
              <a:pPr/>
              <a:t>20</a:t>
            </a:fld>
            <a:endParaRPr lang="en-US"/>
          </a:p>
        </p:txBody>
      </p:sp>
    </p:spTree>
    <p:extLst>
      <p:ext uri="{BB962C8B-B14F-4D97-AF65-F5344CB8AC3E}">
        <p14:creationId xmlns:p14="http://schemas.microsoft.com/office/powerpoint/2010/main" val="2020798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Isosceles Triangle 31">
            <a:extLst>
              <a:ext uri="{FF2B5EF4-FFF2-40B4-BE49-F238E27FC236}">
                <a16:creationId xmlns:a16="http://schemas.microsoft.com/office/drawing/2014/main" id="{5B77770A-14C4-43EE-86A4-98231CB171BD}"/>
              </a:ext>
            </a:extLst>
          </p:cNvPr>
          <p:cNvSpPr/>
          <p:nvPr/>
        </p:nvSpPr>
        <p:spPr>
          <a:xfrm flipV="1">
            <a:off x="-11461" y="-2"/>
            <a:ext cx="18257632" cy="3497795"/>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054A8E"/>
          </a:solidFill>
          <a:ln>
            <a:solidFill>
              <a:srgbClr val="054A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cs typeface="Arial" panose="020B0604020202020204" pitchFamily="34" charset="0"/>
            </a:endParaRPr>
          </a:p>
        </p:txBody>
      </p:sp>
      <p:sp>
        <p:nvSpPr>
          <p:cNvPr id="28" name="TextBox 8">
            <a:extLst>
              <a:ext uri="{FF2B5EF4-FFF2-40B4-BE49-F238E27FC236}">
                <a16:creationId xmlns:a16="http://schemas.microsoft.com/office/drawing/2014/main" id="{6B72E052-BCD2-4ECF-8B90-D2A9416F84A9}"/>
              </a:ext>
            </a:extLst>
          </p:cNvPr>
          <p:cNvSpPr txBox="1"/>
          <p:nvPr/>
        </p:nvSpPr>
        <p:spPr>
          <a:xfrm>
            <a:off x="1764055" y="3497793"/>
            <a:ext cx="14706600" cy="3385542"/>
          </a:xfrm>
          <a:prstGeom prst="rect">
            <a:avLst/>
          </a:prstGeom>
        </p:spPr>
        <p:txBody>
          <a:bodyPr wrap="square" lIns="0" tIns="0" rIns="0" bIns="0" rtlCol="0" anchor="t">
            <a:spAutoFit/>
          </a:bodyPr>
          <a:lstStyle/>
          <a:p>
            <a:pPr>
              <a:spcAft>
                <a:spcPts val="2400"/>
              </a:spcAft>
            </a:pPr>
            <a:r>
              <a:rPr lang="en-US" sz="4000" dirty="0">
                <a:solidFill>
                  <a:srgbClr val="000000"/>
                </a:solidFill>
                <a:latin typeface="Arial" panose="020B0604020202020204" pitchFamily="34" charset="0"/>
                <a:cs typeface="Arial" panose="020B0604020202020204" pitchFamily="34" charset="0"/>
              </a:rPr>
              <a:t>Plan for contraceptive uptake later during the postpartum period.</a:t>
            </a:r>
          </a:p>
          <a:p>
            <a:pPr marL="571500" indent="-571500">
              <a:spcAft>
                <a:spcPts val="2400"/>
              </a:spcAft>
              <a:buFont typeface="Arial" panose="020B0604020202020204" pitchFamily="34" charset="0"/>
              <a:buChar char="•"/>
            </a:pPr>
            <a:r>
              <a:rPr lang="en-US" sz="4000" dirty="0">
                <a:solidFill>
                  <a:srgbClr val="000000"/>
                </a:solidFill>
                <a:latin typeface="Arial" panose="020B0604020202020204" pitchFamily="34" charset="0"/>
                <a:cs typeface="Arial" panose="020B0604020202020204" pitchFamily="34" charset="0"/>
              </a:rPr>
              <a:t>In Rwanda, the postpartum family planning counseling session is an opportunity to make a plan for returning to a facility for postnatal care and immunization and for obtaining a postpartum family planning method at that time.</a:t>
            </a:r>
          </a:p>
        </p:txBody>
      </p:sp>
      <p:sp>
        <p:nvSpPr>
          <p:cNvPr id="16" name="TextBox 10">
            <a:extLst>
              <a:ext uri="{FF2B5EF4-FFF2-40B4-BE49-F238E27FC236}">
                <a16:creationId xmlns:a16="http://schemas.microsoft.com/office/drawing/2014/main" id="{B7693F62-9809-48FD-87DF-FA6FA99EAC6B}"/>
              </a:ext>
            </a:extLst>
          </p:cNvPr>
          <p:cNvSpPr txBox="1"/>
          <p:nvPr/>
        </p:nvSpPr>
        <p:spPr>
          <a:xfrm>
            <a:off x="914401" y="562923"/>
            <a:ext cx="5715000" cy="1604670"/>
          </a:xfrm>
          <a:prstGeom prst="rect">
            <a:avLst/>
          </a:prstGeom>
        </p:spPr>
        <p:txBody>
          <a:bodyPr wrap="square" lIns="0" tIns="0" rIns="0" bIns="0" rtlCol="0" anchor="t">
            <a:spAutoFit/>
          </a:bodyPr>
          <a:lstStyle/>
          <a:p>
            <a:pPr>
              <a:lnSpc>
                <a:spcPts val="6500"/>
              </a:lnSpc>
            </a:pPr>
            <a:r>
              <a:rPr lang="en-US" sz="5000" b="1" dirty="0">
                <a:solidFill>
                  <a:schemeClr val="bg1"/>
                </a:solidFill>
                <a:latin typeface="Arial" panose="020B0604020202020204" pitchFamily="34" charset="0"/>
                <a:cs typeface="Arial" panose="020B0604020202020204" pitchFamily="34" charset="0"/>
              </a:rPr>
              <a:t>Implementation Tips</a:t>
            </a:r>
          </a:p>
        </p:txBody>
      </p:sp>
      <p:pic>
        <p:nvPicPr>
          <p:cNvPr id="12" name="Graphic 11" descr="Lightbulb with solid fill">
            <a:extLst>
              <a:ext uri="{FF2B5EF4-FFF2-40B4-BE49-F238E27FC236}">
                <a16:creationId xmlns:a16="http://schemas.microsoft.com/office/drawing/2014/main" id="{EC3A8336-CF02-4E97-B4E9-58E80114F4E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902765" y="647699"/>
            <a:ext cx="914400" cy="914400"/>
          </a:xfrm>
          <a:prstGeom prst="rect">
            <a:avLst/>
          </a:prstGeom>
        </p:spPr>
      </p:pic>
      <p:sp>
        <p:nvSpPr>
          <p:cNvPr id="2" name="Slide Number Placeholder 1">
            <a:extLst>
              <a:ext uri="{FF2B5EF4-FFF2-40B4-BE49-F238E27FC236}">
                <a16:creationId xmlns:a16="http://schemas.microsoft.com/office/drawing/2014/main" id="{287B64E4-B8AD-477D-9C00-0E386DABFDA2}"/>
              </a:ext>
            </a:extLst>
          </p:cNvPr>
          <p:cNvSpPr>
            <a:spLocks noGrp="1"/>
          </p:cNvSpPr>
          <p:nvPr>
            <p:ph type="sldNum" sz="quarter" idx="12"/>
          </p:nvPr>
        </p:nvSpPr>
        <p:spPr/>
        <p:txBody>
          <a:bodyPr/>
          <a:lstStyle/>
          <a:p>
            <a:fld id="{B6F15528-21DE-4FAA-801E-634DDDAF4B2B}" type="slidenum">
              <a:rPr lang="en-US" smtClean="0"/>
              <a:pPr/>
              <a:t>21</a:t>
            </a:fld>
            <a:endParaRPr lang="en-US"/>
          </a:p>
        </p:txBody>
      </p:sp>
    </p:spTree>
    <p:extLst>
      <p:ext uri="{BB962C8B-B14F-4D97-AF65-F5344CB8AC3E}">
        <p14:creationId xmlns:p14="http://schemas.microsoft.com/office/powerpoint/2010/main" val="23980307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Isosceles Triangle 31">
            <a:extLst>
              <a:ext uri="{FF2B5EF4-FFF2-40B4-BE49-F238E27FC236}">
                <a16:creationId xmlns:a16="http://schemas.microsoft.com/office/drawing/2014/main" id="{5B77770A-14C4-43EE-86A4-98231CB171BD}"/>
              </a:ext>
            </a:extLst>
          </p:cNvPr>
          <p:cNvSpPr/>
          <p:nvPr/>
        </p:nvSpPr>
        <p:spPr>
          <a:xfrm flipV="1">
            <a:off x="-11461" y="-2"/>
            <a:ext cx="18257632" cy="3497795"/>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054A8E"/>
          </a:solidFill>
          <a:ln>
            <a:solidFill>
              <a:srgbClr val="054A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cs typeface="Arial" panose="020B0604020202020204" pitchFamily="34" charset="0"/>
            </a:endParaRPr>
          </a:p>
        </p:txBody>
      </p:sp>
      <p:sp>
        <p:nvSpPr>
          <p:cNvPr id="28" name="TextBox 8">
            <a:extLst>
              <a:ext uri="{FF2B5EF4-FFF2-40B4-BE49-F238E27FC236}">
                <a16:creationId xmlns:a16="http://schemas.microsoft.com/office/drawing/2014/main" id="{6B72E052-BCD2-4ECF-8B90-D2A9416F84A9}"/>
              </a:ext>
            </a:extLst>
          </p:cNvPr>
          <p:cNvSpPr txBox="1"/>
          <p:nvPr/>
        </p:nvSpPr>
        <p:spPr>
          <a:xfrm>
            <a:off x="1447800" y="3499880"/>
            <a:ext cx="14630400" cy="5539978"/>
          </a:xfrm>
          <a:prstGeom prst="rect">
            <a:avLst/>
          </a:prstGeom>
        </p:spPr>
        <p:txBody>
          <a:bodyPr wrap="square" lIns="0" tIns="0" rIns="0" bIns="0" rtlCol="0" anchor="t">
            <a:spAutoFit/>
          </a:bodyPr>
          <a:lstStyle/>
          <a:p>
            <a:pPr>
              <a:spcAft>
                <a:spcPts val="2400"/>
              </a:spcAft>
            </a:pPr>
            <a:r>
              <a:rPr lang="en-US" sz="4000" dirty="0">
                <a:solidFill>
                  <a:srgbClr val="000000"/>
                </a:solidFill>
                <a:latin typeface="Arial" panose="020B0604020202020204" pitchFamily="34" charset="0"/>
                <a:cs typeface="Arial" panose="020B0604020202020204" pitchFamily="34" charset="0"/>
              </a:rPr>
              <a:t>Ensure adequate staff, equipment, and supplies, and if possible ensure their availability 24 hours a day, 7 days a week.</a:t>
            </a:r>
          </a:p>
          <a:p>
            <a:pPr marL="571500" indent="-571500">
              <a:spcAft>
                <a:spcPts val="2400"/>
              </a:spcAft>
              <a:buFont typeface="Arial" panose="020B0604020202020204" pitchFamily="34" charset="0"/>
              <a:buChar char="•"/>
            </a:pPr>
            <a:r>
              <a:rPr lang="en-US" sz="4000" dirty="0">
                <a:solidFill>
                  <a:srgbClr val="000000"/>
                </a:solidFill>
                <a:latin typeface="Arial" panose="020B0604020202020204" pitchFamily="34" charset="0"/>
                <a:cs typeface="Arial" panose="020B0604020202020204" pitchFamily="34" charset="0"/>
              </a:rPr>
              <a:t>Ensuring systematic postpartum family planning counseling may entail making postpartum family planning– trained providers available on call at night or on weekends.</a:t>
            </a:r>
          </a:p>
          <a:p>
            <a:pPr marL="571500" indent="-571500">
              <a:spcAft>
                <a:spcPts val="2400"/>
              </a:spcAft>
              <a:buFont typeface="Arial" panose="020B0604020202020204" pitchFamily="34" charset="0"/>
              <a:buChar char="•"/>
            </a:pPr>
            <a:r>
              <a:rPr lang="en-US" sz="4000" dirty="0">
                <a:solidFill>
                  <a:srgbClr val="000000"/>
                </a:solidFill>
                <a:latin typeface="Arial" panose="020B0604020202020204" pitchFamily="34" charset="0"/>
                <a:cs typeface="Arial" panose="020B0604020202020204" pitchFamily="34" charset="0"/>
              </a:rPr>
              <a:t>In addition, conducting whole-site orientations helps ensure that even staff who have not been trained or do not possess a clinical background can support postpartum family planning.</a:t>
            </a:r>
          </a:p>
        </p:txBody>
      </p:sp>
      <p:sp>
        <p:nvSpPr>
          <p:cNvPr id="16" name="TextBox 10">
            <a:extLst>
              <a:ext uri="{FF2B5EF4-FFF2-40B4-BE49-F238E27FC236}">
                <a16:creationId xmlns:a16="http://schemas.microsoft.com/office/drawing/2014/main" id="{B7693F62-9809-48FD-87DF-FA6FA99EAC6B}"/>
              </a:ext>
            </a:extLst>
          </p:cNvPr>
          <p:cNvSpPr txBox="1"/>
          <p:nvPr/>
        </p:nvSpPr>
        <p:spPr>
          <a:xfrm>
            <a:off x="914401" y="562923"/>
            <a:ext cx="5715000" cy="1604670"/>
          </a:xfrm>
          <a:prstGeom prst="rect">
            <a:avLst/>
          </a:prstGeom>
        </p:spPr>
        <p:txBody>
          <a:bodyPr wrap="square" lIns="0" tIns="0" rIns="0" bIns="0" rtlCol="0" anchor="t">
            <a:spAutoFit/>
          </a:bodyPr>
          <a:lstStyle/>
          <a:p>
            <a:pPr>
              <a:lnSpc>
                <a:spcPts val="6500"/>
              </a:lnSpc>
            </a:pPr>
            <a:r>
              <a:rPr lang="en-US" sz="5000" b="1" dirty="0">
                <a:solidFill>
                  <a:schemeClr val="bg1"/>
                </a:solidFill>
                <a:latin typeface="Arial" panose="020B0604020202020204" pitchFamily="34" charset="0"/>
                <a:cs typeface="Arial" panose="020B0604020202020204" pitchFamily="34" charset="0"/>
              </a:rPr>
              <a:t>Implementation Tips</a:t>
            </a:r>
          </a:p>
        </p:txBody>
      </p:sp>
      <p:pic>
        <p:nvPicPr>
          <p:cNvPr id="12" name="Graphic 11" descr="Lightbulb with solid fill">
            <a:extLst>
              <a:ext uri="{FF2B5EF4-FFF2-40B4-BE49-F238E27FC236}">
                <a16:creationId xmlns:a16="http://schemas.microsoft.com/office/drawing/2014/main" id="{EC3A8336-CF02-4E97-B4E9-58E80114F4E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902765" y="647699"/>
            <a:ext cx="914400" cy="914400"/>
          </a:xfrm>
          <a:prstGeom prst="rect">
            <a:avLst/>
          </a:prstGeom>
        </p:spPr>
      </p:pic>
      <p:sp>
        <p:nvSpPr>
          <p:cNvPr id="2" name="Slide Number Placeholder 1">
            <a:extLst>
              <a:ext uri="{FF2B5EF4-FFF2-40B4-BE49-F238E27FC236}">
                <a16:creationId xmlns:a16="http://schemas.microsoft.com/office/drawing/2014/main" id="{287B64E4-B8AD-477D-9C00-0E386DABFDA2}"/>
              </a:ext>
            </a:extLst>
          </p:cNvPr>
          <p:cNvSpPr>
            <a:spLocks noGrp="1"/>
          </p:cNvSpPr>
          <p:nvPr>
            <p:ph type="sldNum" sz="quarter" idx="12"/>
          </p:nvPr>
        </p:nvSpPr>
        <p:spPr/>
        <p:txBody>
          <a:bodyPr/>
          <a:lstStyle/>
          <a:p>
            <a:fld id="{B6F15528-21DE-4FAA-801E-634DDDAF4B2B}" type="slidenum">
              <a:rPr lang="en-US" smtClean="0"/>
              <a:pPr/>
              <a:t>22</a:t>
            </a:fld>
            <a:endParaRPr lang="en-US"/>
          </a:p>
        </p:txBody>
      </p:sp>
    </p:spTree>
    <p:extLst>
      <p:ext uri="{BB962C8B-B14F-4D97-AF65-F5344CB8AC3E}">
        <p14:creationId xmlns:p14="http://schemas.microsoft.com/office/powerpoint/2010/main" val="39719090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Isosceles Triangle 31">
            <a:extLst>
              <a:ext uri="{FF2B5EF4-FFF2-40B4-BE49-F238E27FC236}">
                <a16:creationId xmlns:a16="http://schemas.microsoft.com/office/drawing/2014/main" id="{5B77770A-14C4-43EE-86A4-98231CB171BD}"/>
              </a:ext>
            </a:extLst>
          </p:cNvPr>
          <p:cNvSpPr/>
          <p:nvPr/>
        </p:nvSpPr>
        <p:spPr>
          <a:xfrm flipV="1">
            <a:off x="-11461" y="-2"/>
            <a:ext cx="18257632" cy="3497795"/>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054A8E"/>
          </a:solidFill>
          <a:ln>
            <a:solidFill>
              <a:srgbClr val="054A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cs typeface="Arial" panose="020B0604020202020204" pitchFamily="34" charset="0"/>
            </a:endParaRPr>
          </a:p>
        </p:txBody>
      </p:sp>
      <p:sp>
        <p:nvSpPr>
          <p:cNvPr id="28" name="TextBox 8">
            <a:extLst>
              <a:ext uri="{FF2B5EF4-FFF2-40B4-BE49-F238E27FC236}">
                <a16:creationId xmlns:a16="http://schemas.microsoft.com/office/drawing/2014/main" id="{6B72E052-BCD2-4ECF-8B90-D2A9416F84A9}"/>
              </a:ext>
            </a:extLst>
          </p:cNvPr>
          <p:cNvSpPr txBox="1"/>
          <p:nvPr/>
        </p:nvSpPr>
        <p:spPr>
          <a:xfrm>
            <a:off x="1447800" y="3499880"/>
            <a:ext cx="14630400" cy="4924425"/>
          </a:xfrm>
          <a:prstGeom prst="rect">
            <a:avLst/>
          </a:prstGeom>
        </p:spPr>
        <p:txBody>
          <a:bodyPr wrap="square" lIns="0" tIns="0" rIns="0" bIns="0" rtlCol="0" anchor="t">
            <a:spAutoFit/>
          </a:bodyPr>
          <a:lstStyle/>
          <a:p>
            <a:pPr>
              <a:spcAft>
                <a:spcPts val="2400"/>
              </a:spcAft>
            </a:pPr>
            <a:r>
              <a:rPr lang="en-US" sz="4000" dirty="0">
                <a:solidFill>
                  <a:srgbClr val="000000"/>
                </a:solidFill>
                <a:latin typeface="Arial" panose="020B0604020202020204" pitchFamily="34" charset="0"/>
                <a:cs typeface="Arial" panose="020B0604020202020204" pitchFamily="34" charset="0"/>
              </a:rPr>
              <a:t>Encourage facility leadership and adjust management practices based on facility size.</a:t>
            </a:r>
          </a:p>
          <a:p>
            <a:pPr marL="571500" indent="-571500">
              <a:spcAft>
                <a:spcPts val="2400"/>
              </a:spcAft>
              <a:buFont typeface="Arial" panose="020B0604020202020204" pitchFamily="34" charset="0"/>
              <a:buChar char="•"/>
            </a:pPr>
            <a:r>
              <a:rPr lang="en-US" sz="4000" dirty="0">
                <a:solidFill>
                  <a:srgbClr val="000000"/>
                </a:solidFill>
                <a:latin typeface="Arial" panose="020B0604020202020204" pitchFamily="34" charset="0"/>
                <a:cs typeface="Arial" panose="020B0604020202020204" pitchFamily="34" charset="0"/>
              </a:rPr>
              <a:t>Larger facilities may require more intensive engagement of staff than smaller facilities to achieve similar output.</a:t>
            </a:r>
          </a:p>
          <a:p>
            <a:pPr marL="571500" indent="-571500">
              <a:spcAft>
                <a:spcPts val="2400"/>
              </a:spcAft>
              <a:buFont typeface="Arial" panose="020B0604020202020204" pitchFamily="34" charset="0"/>
              <a:buChar char="•"/>
            </a:pPr>
            <a:r>
              <a:rPr lang="en-US" sz="4000" dirty="0">
                <a:solidFill>
                  <a:srgbClr val="000000"/>
                </a:solidFill>
                <a:latin typeface="Arial" panose="020B0604020202020204" pitchFamily="34" charset="0"/>
                <a:cs typeface="Arial" panose="020B0604020202020204" pitchFamily="34" charset="0"/>
              </a:rPr>
              <a:t>Problem-solving strategies, as part of leadership, management, or quality improvement approaches, help staff address barriers as they arise.</a:t>
            </a:r>
          </a:p>
        </p:txBody>
      </p:sp>
      <p:sp>
        <p:nvSpPr>
          <p:cNvPr id="16" name="TextBox 10">
            <a:extLst>
              <a:ext uri="{FF2B5EF4-FFF2-40B4-BE49-F238E27FC236}">
                <a16:creationId xmlns:a16="http://schemas.microsoft.com/office/drawing/2014/main" id="{B7693F62-9809-48FD-87DF-FA6FA99EAC6B}"/>
              </a:ext>
            </a:extLst>
          </p:cNvPr>
          <p:cNvSpPr txBox="1"/>
          <p:nvPr/>
        </p:nvSpPr>
        <p:spPr>
          <a:xfrm>
            <a:off x="914401" y="562923"/>
            <a:ext cx="5715000" cy="1604670"/>
          </a:xfrm>
          <a:prstGeom prst="rect">
            <a:avLst/>
          </a:prstGeom>
        </p:spPr>
        <p:txBody>
          <a:bodyPr wrap="square" lIns="0" tIns="0" rIns="0" bIns="0" rtlCol="0" anchor="t">
            <a:spAutoFit/>
          </a:bodyPr>
          <a:lstStyle/>
          <a:p>
            <a:pPr>
              <a:lnSpc>
                <a:spcPts val="6500"/>
              </a:lnSpc>
            </a:pPr>
            <a:r>
              <a:rPr lang="en-US" sz="5000" b="1" dirty="0">
                <a:solidFill>
                  <a:schemeClr val="bg1"/>
                </a:solidFill>
                <a:latin typeface="Arial" panose="020B0604020202020204" pitchFamily="34" charset="0"/>
                <a:cs typeface="Arial" panose="020B0604020202020204" pitchFamily="34" charset="0"/>
              </a:rPr>
              <a:t>Implementation Tips</a:t>
            </a:r>
          </a:p>
        </p:txBody>
      </p:sp>
      <p:pic>
        <p:nvPicPr>
          <p:cNvPr id="12" name="Graphic 11" descr="Lightbulb with solid fill">
            <a:extLst>
              <a:ext uri="{FF2B5EF4-FFF2-40B4-BE49-F238E27FC236}">
                <a16:creationId xmlns:a16="http://schemas.microsoft.com/office/drawing/2014/main" id="{EC3A8336-CF02-4E97-B4E9-58E80114F4E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902765" y="647699"/>
            <a:ext cx="914400" cy="914400"/>
          </a:xfrm>
          <a:prstGeom prst="rect">
            <a:avLst/>
          </a:prstGeom>
        </p:spPr>
      </p:pic>
      <p:sp>
        <p:nvSpPr>
          <p:cNvPr id="2" name="Slide Number Placeholder 1">
            <a:extLst>
              <a:ext uri="{FF2B5EF4-FFF2-40B4-BE49-F238E27FC236}">
                <a16:creationId xmlns:a16="http://schemas.microsoft.com/office/drawing/2014/main" id="{287B64E4-B8AD-477D-9C00-0E386DABFDA2}"/>
              </a:ext>
            </a:extLst>
          </p:cNvPr>
          <p:cNvSpPr>
            <a:spLocks noGrp="1"/>
          </p:cNvSpPr>
          <p:nvPr>
            <p:ph type="sldNum" sz="quarter" idx="12"/>
          </p:nvPr>
        </p:nvSpPr>
        <p:spPr/>
        <p:txBody>
          <a:bodyPr/>
          <a:lstStyle/>
          <a:p>
            <a:fld id="{B6F15528-21DE-4FAA-801E-634DDDAF4B2B}" type="slidenum">
              <a:rPr lang="en-US" smtClean="0"/>
              <a:pPr/>
              <a:t>23</a:t>
            </a:fld>
            <a:endParaRPr lang="en-US"/>
          </a:p>
        </p:txBody>
      </p:sp>
    </p:spTree>
    <p:extLst>
      <p:ext uri="{BB962C8B-B14F-4D97-AF65-F5344CB8AC3E}">
        <p14:creationId xmlns:p14="http://schemas.microsoft.com/office/powerpoint/2010/main" val="11249857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Isosceles Triangle 31">
            <a:extLst>
              <a:ext uri="{FF2B5EF4-FFF2-40B4-BE49-F238E27FC236}">
                <a16:creationId xmlns:a16="http://schemas.microsoft.com/office/drawing/2014/main" id="{7BA01BD4-78DA-4A20-AC71-B26A9AD6AB48}"/>
              </a:ext>
            </a:extLst>
          </p:cNvPr>
          <p:cNvSpPr/>
          <p:nvPr/>
        </p:nvSpPr>
        <p:spPr>
          <a:xfrm flipV="1">
            <a:off x="-11461" y="-2"/>
            <a:ext cx="18257632" cy="3497795"/>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054A8E"/>
          </a:solidFill>
          <a:ln>
            <a:solidFill>
              <a:srgbClr val="054A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cs typeface="Arial" panose="020B0604020202020204" pitchFamily="34" charset="0"/>
            </a:endParaRPr>
          </a:p>
        </p:txBody>
      </p:sp>
      <p:grpSp>
        <p:nvGrpSpPr>
          <p:cNvPr id="11" name="Group 10">
            <a:extLst>
              <a:ext uri="{FF2B5EF4-FFF2-40B4-BE49-F238E27FC236}">
                <a16:creationId xmlns:a16="http://schemas.microsoft.com/office/drawing/2014/main" id="{D7BCF796-1884-8642-A1D5-637A45989E8E}"/>
              </a:ext>
            </a:extLst>
          </p:cNvPr>
          <p:cNvGrpSpPr/>
          <p:nvPr/>
        </p:nvGrpSpPr>
        <p:grpSpPr>
          <a:xfrm>
            <a:off x="12116316" y="2333690"/>
            <a:ext cx="3080430" cy="6446776"/>
            <a:chOff x="1505086" y="2328131"/>
            <a:chExt cx="3080430" cy="6446776"/>
          </a:xfrm>
        </p:grpSpPr>
        <p:grpSp>
          <p:nvGrpSpPr>
            <p:cNvPr id="4" name="Group 3">
              <a:extLst>
                <a:ext uri="{FF2B5EF4-FFF2-40B4-BE49-F238E27FC236}">
                  <a16:creationId xmlns:a16="http://schemas.microsoft.com/office/drawing/2014/main" id="{4FDDC292-B279-4095-AEE0-9F915B29C582}"/>
                </a:ext>
              </a:extLst>
            </p:cNvPr>
            <p:cNvGrpSpPr/>
            <p:nvPr/>
          </p:nvGrpSpPr>
          <p:grpSpPr>
            <a:xfrm>
              <a:off x="1505086" y="6362254"/>
              <a:ext cx="3080430" cy="2412653"/>
              <a:chOff x="6786529" y="4493437"/>
              <a:chExt cx="4948271" cy="2412653"/>
            </a:xfrm>
          </p:grpSpPr>
          <p:sp>
            <p:nvSpPr>
              <p:cNvPr id="29" name="AutoShape 2">
                <a:extLst>
                  <a:ext uri="{FF2B5EF4-FFF2-40B4-BE49-F238E27FC236}">
                    <a16:creationId xmlns:a16="http://schemas.microsoft.com/office/drawing/2014/main" id="{71DB51EC-656F-41EC-BE7A-7BB9A76240EE}"/>
                  </a:ext>
                </a:extLst>
              </p:cNvPr>
              <p:cNvSpPr/>
              <p:nvPr/>
            </p:nvSpPr>
            <p:spPr>
              <a:xfrm>
                <a:off x="6786529" y="4493437"/>
                <a:ext cx="4948271" cy="2412653"/>
              </a:xfrm>
              <a:prstGeom prst="rect">
                <a:avLst/>
              </a:prstGeom>
              <a:solidFill>
                <a:srgbClr val="F4F4F4"/>
              </a:solidFill>
            </p:spPr>
            <p:txBody>
              <a:bodyPr/>
              <a:lstStyle/>
              <a:p>
                <a:endParaRPr lang="en-US" dirty="0">
                  <a:latin typeface="Arial" panose="020B0604020202020204" pitchFamily="34" charset="0"/>
                  <a:cs typeface="Arial" panose="020B0604020202020204" pitchFamily="34" charset="0"/>
                </a:endParaRPr>
              </a:p>
            </p:txBody>
          </p:sp>
          <p:sp>
            <p:nvSpPr>
              <p:cNvPr id="38" name="TextBox 8">
                <a:extLst>
                  <a:ext uri="{FF2B5EF4-FFF2-40B4-BE49-F238E27FC236}">
                    <a16:creationId xmlns:a16="http://schemas.microsoft.com/office/drawing/2014/main" id="{EE69D0FC-B7E5-48D2-8F10-BC110566B73E}"/>
                  </a:ext>
                </a:extLst>
              </p:cNvPr>
              <p:cNvSpPr txBox="1"/>
              <p:nvPr/>
            </p:nvSpPr>
            <p:spPr>
              <a:xfrm>
                <a:off x="7022435" y="4715203"/>
                <a:ext cx="4476460" cy="1958357"/>
              </a:xfrm>
              <a:prstGeom prst="rect">
                <a:avLst/>
              </a:prstGeom>
            </p:spPr>
            <p:txBody>
              <a:bodyPr lIns="0" tIns="0" rIns="0" bIns="0" rtlCol="0" anchor="t">
                <a:spAutoFit/>
              </a:bodyPr>
              <a:lstStyle/>
              <a:p>
                <a:pPr marL="0" lvl="0" indent="0" algn="ctr">
                  <a:lnSpc>
                    <a:spcPts val="3079"/>
                  </a:lnSpc>
                  <a:spcBef>
                    <a:spcPct val="0"/>
                  </a:spcBef>
                </a:pPr>
                <a:r>
                  <a:rPr lang="en-US" sz="2400" b="1" dirty="0">
                    <a:solidFill>
                      <a:srgbClr val="054A8E"/>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Case Study: Bangladesh: Behavioral Maintenance and Follow-Up</a:t>
                </a:r>
                <a:endParaRPr lang="en-US" sz="2400" b="1" dirty="0">
                  <a:solidFill>
                    <a:srgbClr val="054A8E"/>
                  </a:solidFill>
                  <a:latin typeface="Arial" panose="020B0604020202020204" pitchFamily="34" charset="0"/>
                  <a:cs typeface="Arial" panose="020B0604020202020204" pitchFamily="34" charset="0"/>
                </a:endParaRPr>
              </a:p>
            </p:txBody>
          </p:sp>
        </p:grpSp>
        <p:pic>
          <p:nvPicPr>
            <p:cNvPr id="2052" name="Picture 4" descr="Mama_Day 1_Dhaka_146">
              <a:hlinkClick r:id="rId3"/>
              <a:extLst>
                <a:ext uri="{FF2B5EF4-FFF2-40B4-BE49-F238E27FC236}">
                  <a16:creationId xmlns:a16="http://schemas.microsoft.com/office/drawing/2014/main" id="{776422CD-4E5E-4A8A-93BE-2C9F9D01125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0175" r="14255"/>
            <a:stretch/>
          </p:blipFill>
          <p:spPr bwMode="auto">
            <a:xfrm>
              <a:off x="1712827" y="2328131"/>
              <a:ext cx="2664947" cy="376488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pSp>
      <p:grpSp>
        <p:nvGrpSpPr>
          <p:cNvPr id="12" name="Group 11">
            <a:extLst>
              <a:ext uri="{FF2B5EF4-FFF2-40B4-BE49-F238E27FC236}">
                <a16:creationId xmlns:a16="http://schemas.microsoft.com/office/drawing/2014/main" id="{A493DA01-C429-AA4B-B106-88AEAE68D15D}"/>
              </a:ext>
            </a:extLst>
          </p:cNvPr>
          <p:cNvGrpSpPr/>
          <p:nvPr/>
        </p:nvGrpSpPr>
        <p:grpSpPr>
          <a:xfrm>
            <a:off x="3866759" y="2309243"/>
            <a:ext cx="7201681" cy="6471223"/>
            <a:chOff x="5196008" y="2303683"/>
            <a:chExt cx="7201681" cy="6471223"/>
          </a:xfrm>
        </p:grpSpPr>
        <p:grpSp>
          <p:nvGrpSpPr>
            <p:cNvPr id="6" name="Group 5">
              <a:extLst>
                <a:ext uri="{FF2B5EF4-FFF2-40B4-BE49-F238E27FC236}">
                  <a16:creationId xmlns:a16="http://schemas.microsoft.com/office/drawing/2014/main" id="{5669E45E-F5E9-47E1-B117-C863D173917F}"/>
                </a:ext>
              </a:extLst>
            </p:cNvPr>
            <p:cNvGrpSpPr/>
            <p:nvPr/>
          </p:nvGrpSpPr>
          <p:grpSpPr>
            <a:xfrm>
              <a:off x="5196008" y="6327584"/>
              <a:ext cx="3080430" cy="2447322"/>
              <a:chOff x="9834192" y="4376813"/>
              <a:chExt cx="3477656" cy="2447322"/>
            </a:xfrm>
          </p:grpSpPr>
          <p:sp>
            <p:nvSpPr>
              <p:cNvPr id="50" name="AutoShape 2">
                <a:extLst>
                  <a:ext uri="{FF2B5EF4-FFF2-40B4-BE49-F238E27FC236}">
                    <a16:creationId xmlns:a16="http://schemas.microsoft.com/office/drawing/2014/main" id="{91888C44-BCB4-4414-8274-65AD02B76C27}"/>
                  </a:ext>
                </a:extLst>
              </p:cNvPr>
              <p:cNvSpPr/>
              <p:nvPr/>
            </p:nvSpPr>
            <p:spPr>
              <a:xfrm>
                <a:off x="9834192" y="4376813"/>
                <a:ext cx="3477656" cy="2447322"/>
              </a:xfrm>
              <a:prstGeom prst="rect">
                <a:avLst/>
              </a:prstGeom>
              <a:solidFill>
                <a:srgbClr val="F4F4F4"/>
              </a:solidFill>
            </p:spPr>
            <p:txBody>
              <a:bodyPr/>
              <a:lstStyle/>
              <a:p>
                <a:endParaRPr lang="en-US" dirty="0">
                  <a:latin typeface="Arial" panose="020B0604020202020204" pitchFamily="34" charset="0"/>
                  <a:cs typeface="Arial" panose="020B0604020202020204" pitchFamily="34" charset="0"/>
                </a:endParaRPr>
              </a:p>
            </p:txBody>
          </p:sp>
          <p:sp>
            <p:nvSpPr>
              <p:cNvPr id="36" name="TextBox 8">
                <a:extLst>
                  <a:ext uri="{FF2B5EF4-FFF2-40B4-BE49-F238E27FC236}">
                    <a16:creationId xmlns:a16="http://schemas.microsoft.com/office/drawing/2014/main" id="{1272B05A-29A6-49EE-9B31-CB1A679AE3D9}"/>
                  </a:ext>
                </a:extLst>
              </p:cNvPr>
              <p:cNvSpPr txBox="1"/>
              <p:nvPr/>
            </p:nvSpPr>
            <p:spPr>
              <a:xfrm>
                <a:off x="10192039" y="4601774"/>
                <a:ext cx="2839761" cy="1952522"/>
              </a:xfrm>
              <a:prstGeom prst="rect">
                <a:avLst/>
              </a:prstGeom>
            </p:spPr>
            <p:txBody>
              <a:bodyPr wrap="square" lIns="0" tIns="0" rIns="0" bIns="0" rtlCol="0" anchor="t">
                <a:spAutoFit/>
              </a:bodyPr>
              <a:lstStyle/>
              <a:p>
                <a:pPr marL="0" lvl="0" indent="0" algn="ctr">
                  <a:lnSpc>
                    <a:spcPts val="3079"/>
                  </a:lnSpc>
                  <a:spcBef>
                    <a:spcPct val="0"/>
                  </a:spcBef>
                </a:pPr>
                <a:r>
                  <a:rPr lang="en-US" sz="2200" b="1" dirty="0">
                    <a:solidFill>
                      <a:srgbClr val="054A8E"/>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Compendium of WHO Recommendations for Postpartum Family Planning</a:t>
                </a:r>
                <a:endParaRPr lang="en-US" sz="2200" b="1" dirty="0">
                  <a:solidFill>
                    <a:srgbClr val="054A8E"/>
                  </a:solidFill>
                  <a:latin typeface="Arial" panose="020B0604020202020204" pitchFamily="34" charset="0"/>
                  <a:cs typeface="Arial" panose="020B0604020202020204" pitchFamily="34" charset="0"/>
                </a:endParaRPr>
              </a:p>
            </p:txBody>
          </p:sp>
        </p:grpSp>
        <p:grpSp>
          <p:nvGrpSpPr>
            <p:cNvPr id="7" name="Group 6">
              <a:extLst>
                <a:ext uri="{FF2B5EF4-FFF2-40B4-BE49-F238E27FC236}">
                  <a16:creationId xmlns:a16="http://schemas.microsoft.com/office/drawing/2014/main" id="{A4AE62B9-0CFF-461C-9F2E-17CC11919688}"/>
                </a:ext>
              </a:extLst>
            </p:cNvPr>
            <p:cNvGrpSpPr/>
            <p:nvPr/>
          </p:nvGrpSpPr>
          <p:grpSpPr>
            <a:xfrm>
              <a:off x="9317259" y="6362253"/>
              <a:ext cx="3080430" cy="2412653"/>
              <a:chOff x="14359612" y="5387905"/>
              <a:chExt cx="3153822" cy="2412653"/>
            </a:xfrm>
          </p:grpSpPr>
          <p:sp>
            <p:nvSpPr>
              <p:cNvPr id="52" name="AutoShape 2">
                <a:extLst>
                  <a:ext uri="{FF2B5EF4-FFF2-40B4-BE49-F238E27FC236}">
                    <a16:creationId xmlns:a16="http://schemas.microsoft.com/office/drawing/2014/main" id="{B8A9EE8D-AABE-4F3F-BF09-0DE85518B865}"/>
                  </a:ext>
                </a:extLst>
              </p:cNvPr>
              <p:cNvSpPr/>
              <p:nvPr/>
            </p:nvSpPr>
            <p:spPr>
              <a:xfrm>
                <a:off x="14359612" y="5387905"/>
                <a:ext cx="3153822" cy="2412653"/>
              </a:xfrm>
              <a:prstGeom prst="rect">
                <a:avLst/>
              </a:prstGeom>
              <a:solidFill>
                <a:srgbClr val="F4F4F4"/>
              </a:solidFill>
            </p:spPr>
            <p:txBody>
              <a:bodyPr/>
              <a:lstStyle/>
              <a:p>
                <a:endParaRPr lang="en-US" dirty="0">
                  <a:latin typeface="Arial" panose="020B0604020202020204" pitchFamily="34" charset="0"/>
                  <a:cs typeface="Arial" panose="020B0604020202020204" pitchFamily="34" charset="0"/>
                </a:endParaRPr>
              </a:p>
            </p:txBody>
          </p:sp>
          <p:sp>
            <p:nvSpPr>
              <p:cNvPr id="53" name="TextBox 11">
                <a:extLst>
                  <a:ext uri="{FF2B5EF4-FFF2-40B4-BE49-F238E27FC236}">
                    <a16:creationId xmlns:a16="http://schemas.microsoft.com/office/drawing/2014/main" id="{07D48A6E-4DA7-434C-A31A-B7E7177F3CCF}"/>
                  </a:ext>
                </a:extLst>
              </p:cNvPr>
              <p:cNvSpPr txBox="1"/>
              <p:nvPr/>
            </p:nvSpPr>
            <p:spPr>
              <a:xfrm>
                <a:off x="14550200" y="5737591"/>
                <a:ext cx="2772644" cy="1163267"/>
              </a:xfrm>
              <a:prstGeom prst="rect">
                <a:avLst/>
              </a:prstGeom>
            </p:spPr>
            <p:txBody>
              <a:bodyPr wrap="square" lIns="0" tIns="0" rIns="0" bIns="0" rtlCol="0" anchor="t">
                <a:spAutoFit/>
              </a:bodyPr>
              <a:lstStyle/>
              <a:p>
                <a:pPr marL="0" lvl="0" indent="0" algn="ctr">
                  <a:lnSpc>
                    <a:spcPts val="3079"/>
                  </a:lnSpc>
                  <a:spcBef>
                    <a:spcPct val="0"/>
                  </a:spcBef>
                </a:pPr>
                <a:r>
                  <a:rPr lang="en-US" sz="2400" b="1" dirty="0">
                    <a:solidFill>
                      <a:srgbClr val="054A8E"/>
                    </a:solidFill>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Postpartum Family Planning (PPFP) Toolkit</a:t>
                </a:r>
                <a:endParaRPr lang="en-US" sz="2400" b="1" dirty="0">
                  <a:solidFill>
                    <a:srgbClr val="054A8E"/>
                  </a:solidFill>
                  <a:latin typeface="Arial" panose="020B0604020202020204" pitchFamily="34" charset="0"/>
                  <a:cs typeface="Arial" panose="020B0604020202020204" pitchFamily="34" charset="0"/>
                </a:endParaRPr>
              </a:p>
            </p:txBody>
          </p:sp>
        </p:grpSp>
        <p:pic>
          <p:nvPicPr>
            <p:cNvPr id="2054" name="Picture 6">
              <a:hlinkClick r:id="rId6"/>
              <a:extLst>
                <a:ext uri="{FF2B5EF4-FFF2-40B4-BE49-F238E27FC236}">
                  <a16:creationId xmlns:a16="http://schemas.microsoft.com/office/drawing/2014/main" id="{84C2FB17-E2D5-4F42-B14B-2B0F00BF3167}"/>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49397" r="25142"/>
            <a:stretch/>
          </p:blipFill>
          <p:spPr bwMode="auto">
            <a:xfrm>
              <a:off x="9525000" y="2328131"/>
              <a:ext cx="2664947" cy="376274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9" name="Picture 8">
              <a:hlinkClick r:id="rId5"/>
              <a:extLst>
                <a:ext uri="{FF2B5EF4-FFF2-40B4-BE49-F238E27FC236}">
                  <a16:creationId xmlns:a16="http://schemas.microsoft.com/office/drawing/2014/main" id="{3C5352A1-0528-4B38-9C89-73CDA6C00DD7}"/>
                </a:ext>
              </a:extLst>
            </p:cNvPr>
            <p:cNvPicPr>
              <a:picLocks noChangeAspect="1"/>
            </p:cNvPicPr>
            <p:nvPr/>
          </p:nvPicPr>
          <p:blipFill rotWithShape="1">
            <a:blip r:embed="rId8"/>
            <a:srcRect l="7987" t="1425" r="31406" b="-1425"/>
            <a:stretch/>
          </p:blipFill>
          <p:spPr>
            <a:xfrm>
              <a:off x="5403749" y="2303683"/>
              <a:ext cx="2664947" cy="3754885"/>
            </a:xfrm>
            <a:prstGeom prst="rect">
              <a:avLst/>
            </a:prstGeom>
            <a:ln>
              <a:solidFill>
                <a:schemeClr val="tx1"/>
              </a:solidFill>
            </a:ln>
          </p:spPr>
        </p:pic>
      </p:grpSp>
      <p:sp>
        <p:nvSpPr>
          <p:cNvPr id="25" name="TextBox 10">
            <a:extLst>
              <a:ext uri="{FF2B5EF4-FFF2-40B4-BE49-F238E27FC236}">
                <a16:creationId xmlns:a16="http://schemas.microsoft.com/office/drawing/2014/main" id="{2134279C-CC1B-442B-8EFE-CB47D5604024}"/>
              </a:ext>
            </a:extLst>
          </p:cNvPr>
          <p:cNvSpPr txBox="1"/>
          <p:nvPr/>
        </p:nvSpPr>
        <p:spPr>
          <a:xfrm>
            <a:off x="612797" y="600344"/>
            <a:ext cx="14930263" cy="771109"/>
          </a:xfrm>
          <a:prstGeom prst="rect">
            <a:avLst/>
          </a:prstGeom>
        </p:spPr>
        <p:txBody>
          <a:bodyPr wrap="square" lIns="0" tIns="0" rIns="0" bIns="0" rtlCol="0" anchor="t">
            <a:spAutoFit/>
          </a:bodyPr>
          <a:lstStyle/>
          <a:p>
            <a:pPr>
              <a:lnSpc>
                <a:spcPts val="6500"/>
              </a:lnSpc>
            </a:pPr>
            <a:r>
              <a:rPr lang="en-US" sz="5000" b="1" dirty="0">
                <a:solidFill>
                  <a:schemeClr val="bg1"/>
                </a:solidFill>
                <a:latin typeface="Arial" panose="020B0604020202020204" pitchFamily="34" charset="0"/>
                <a:cs typeface="Arial" panose="020B0604020202020204" pitchFamily="34" charset="0"/>
              </a:rPr>
              <a:t>Tools &amp; Resources</a:t>
            </a:r>
          </a:p>
        </p:txBody>
      </p:sp>
      <p:pic>
        <p:nvPicPr>
          <p:cNvPr id="3" name="Graphic 2" descr="Wrench outline">
            <a:extLst>
              <a:ext uri="{FF2B5EF4-FFF2-40B4-BE49-F238E27FC236}">
                <a16:creationId xmlns:a16="http://schemas.microsoft.com/office/drawing/2014/main" id="{2A3B83E1-6730-4A48-9DBB-6720856F388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553200" y="600344"/>
            <a:ext cx="914400" cy="914400"/>
          </a:xfrm>
          <a:prstGeom prst="rect">
            <a:avLst/>
          </a:prstGeom>
        </p:spPr>
      </p:pic>
      <p:sp>
        <p:nvSpPr>
          <p:cNvPr id="2" name="Slide Number Placeholder 1">
            <a:extLst>
              <a:ext uri="{FF2B5EF4-FFF2-40B4-BE49-F238E27FC236}">
                <a16:creationId xmlns:a16="http://schemas.microsoft.com/office/drawing/2014/main" id="{A4C15D74-EE8D-4E91-BC03-4CA2FED8AE98}"/>
              </a:ext>
            </a:extLst>
          </p:cNvPr>
          <p:cNvSpPr>
            <a:spLocks noGrp="1"/>
          </p:cNvSpPr>
          <p:nvPr>
            <p:ph type="sldNum" sz="quarter" idx="12"/>
          </p:nvPr>
        </p:nvSpPr>
        <p:spPr/>
        <p:txBody>
          <a:bodyPr/>
          <a:lstStyle/>
          <a:p>
            <a:fld id="{B6F15528-21DE-4FAA-801E-634DDDAF4B2B}" type="slidenum">
              <a:rPr lang="en-US" smtClean="0"/>
              <a:pPr/>
              <a:t>24</a:t>
            </a:fld>
            <a:endParaRPr lang="en-US"/>
          </a:p>
        </p:txBody>
      </p:sp>
    </p:spTree>
    <p:extLst>
      <p:ext uri="{BB962C8B-B14F-4D97-AF65-F5344CB8AC3E}">
        <p14:creationId xmlns:p14="http://schemas.microsoft.com/office/powerpoint/2010/main" val="8510739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6E12B14-D66F-4E8A-A19A-37F83FCF3DF8}"/>
              </a:ext>
            </a:extLst>
          </p:cNvPr>
          <p:cNvSpPr txBox="1"/>
          <p:nvPr/>
        </p:nvSpPr>
        <p:spPr>
          <a:xfrm>
            <a:off x="3962400" y="7893219"/>
            <a:ext cx="12111549" cy="1015663"/>
          </a:xfrm>
          <a:prstGeom prst="rect">
            <a:avLst/>
          </a:prstGeom>
          <a:noFill/>
        </p:spPr>
        <p:txBody>
          <a:bodyPr wrap="square" rtlCol="0">
            <a:spAutoFit/>
          </a:bodyPr>
          <a:lstStyle/>
          <a:p>
            <a:pPr algn="ctr"/>
            <a:r>
              <a:rPr lang="en-US" sz="6000" b="1" dirty="0">
                <a:solidFill>
                  <a:schemeClr val="bg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fphighimpactpractices.org</a:t>
            </a:r>
            <a:endParaRPr lang="en-US" sz="60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632674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Isosceles Triangle 31">
            <a:extLst>
              <a:ext uri="{FF2B5EF4-FFF2-40B4-BE49-F238E27FC236}">
                <a16:creationId xmlns:a16="http://schemas.microsoft.com/office/drawing/2014/main" id="{744EB261-56A3-49FC-895B-6F3EC026FF0E}"/>
              </a:ext>
            </a:extLst>
          </p:cNvPr>
          <p:cNvSpPr/>
          <p:nvPr/>
        </p:nvSpPr>
        <p:spPr>
          <a:xfrm flipV="1">
            <a:off x="-11461" y="-2"/>
            <a:ext cx="18257632" cy="3767136"/>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054A8E"/>
          </a:solidFill>
          <a:ln>
            <a:solidFill>
              <a:srgbClr val="054A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cs typeface="Arial" panose="020B0604020202020204" pitchFamily="34" charset="0"/>
            </a:endParaRPr>
          </a:p>
        </p:txBody>
      </p:sp>
      <p:grpSp>
        <p:nvGrpSpPr>
          <p:cNvPr id="2" name="Group 1">
            <a:extLst>
              <a:ext uri="{FF2B5EF4-FFF2-40B4-BE49-F238E27FC236}">
                <a16:creationId xmlns:a16="http://schemas.microsoft.com/office/drawing/2014/main" id="{F3E04B79-77ED-45DD-80E4-2FDC27E97AC1}"/>
              </a:ext>
            </a:extLst>
          </p:cNvPr>
          <p:cNvGrpSpPr/>
          <p:nvPr/>
        </p:nvGrpSpPr>
        <p:grpSpPr>
          <a:xfrm>
            <a:off x="12225505" y="3501298"/>
            <a:ext cx="3137126" cy="4461554"/>
            <a:chOff x="1492848" y="3603378"/>
            <a:chExt cx="3137126" cy="4461554"/>
          </a:xfrm>
        </p:grpSpPr>
        <p:grpSp>
          <p:nvGrpSpPr>
            <p:cNvPr id="44" name="Group 43">
              <a:extLst>
                <a:ext uri="{FF2B5EF4-FFF2-40B4-BE49-F238E27FC236}">
                  <a16:creationId xmlns:a16="http://schemas.microsoft.com/office/drawing/2014/main" id="{7422113A-FCAA-416C-A2C4-62B97845FC58}"/>
                </a:ext>
              </a:extLst>
            </p:cNvPr>
            <p:cNvGrpSpPr/>
            <p:nvPr/>
          </p:nvGrpSpPr>
          <p:grpSpPr>
            <a:xfrm>
              <a:off x="1655854" y="3603378"/>
              <a:ext cx="2811114" cy="2739426"/>
              <a:chOff x="15467783" y="1600784"/>
              <a:chExt cx="1283865" cy="1314016"/>
            </a:xfrm>
            <a:solidFill>
              <a:srgbClr val="6E81AE"/>
            </a:solidFill>
          </p:grpSpPr>
          <p:grpSp>
            <p:nvGrpSpPr>
              <p:cNvPr id="45" name="Group 12">
                <a:extLst>
                  <a:ext uri="{FF2B5EF4-FFF2-40B4-BE49-F238E27FC236}">
                    <a16:creationId xmlns:a16="http://schemas.microsoft.com/office/drawing/2014/main" id="{513FBB72-ED60-4CB4-A54A-069F7AE25D0E}"/>
                  </a:ext>
                </a:extLst>
              </p:cNvPr>
              <p:cNvGrpSpPr/>
              <p:nvPr/>
            </p:nvGrpSpPr>
            <p:grpSpPr>
              <a:xfrm>
                <a:off x="15467783" y="1600784"/>
                <a:ext cx="1283865" cy="1314016"/>
                <a:chOff x="-379225" y="279432"/>
                <a:chExt cx="6321665" cy="6775203"/>
              </a:xfrm>
              <a:grpFill/>
            </p:grpSpPr>
            <p:sp>
              <p:nvSpPr>
                <p:cNvPr id="52" name="Freeform 13">
                  <a:extLst>
                    <a:ext uri="{FF2B5EF4-FFF2-40B4-BE49-F238E27FC236}">
                      <a16:creationId xmlns:a16="http://schemas.microsoft.com/office/drawing/2014/main" id="{9062B11A-4CE2-4AF0-8ACA-9A4007E75657}"/>
                    </a:ext>
                  </a:extLst>
                </p:cNvPr>
                <p:cNvSpPr/>
                <p:nvPr/>
              </p:nvSpPr>
              <p:spPr>
                <a:xfrm>
                  <a:off x="-379225" y="279432"/>
                  <a:ext cx="6321665" cy="6775203"/>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054A8E"/>
                </a:solidFill>
                <a:ln>
                  <a:solidFill>
                    <a:srgbClr val="054A8E"/>
                  </a:solidFill>
                </a:ln>
              </p:spPr>
            </p:sp>
          </p:grpSp>
          <p:pic>
            <p:nvPicPr>
              <p:cNvPr id="51" name="Graphic 50" descr="Paper with solid fill">
                <a:extLst>
                  <a:ext uri="{FF2B5EF4-FFF2-40B4-BE49-F238E27FC236}">
                    <a16:creationId xmlns:a16="http://schemas.microsoft.com/office/drawing/2014/main" id="{E783C69B-66B5-4A4F-AF5F-487CA0A24C6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666356" y="1767303"/>
                <a:ext cx="914400" cy="914400"/>
              </a:xfrm>
              <a:prstGeom prst="rect">
                <a:avLst/>
              </a:prstGeom>
            </p:spPr>
          </p:pic>
        </p:grpSp>
        <p:sp>
          <p:nvSpPr>
            <p:cNvPr id="72" name="TextBox 8">
              <a:extLst>
                <a:ext uri="{FF2B5EF4-FFF2-40B4-BE49-F238E27FC236}">
                  <a16:creationId xmlns:a16="http://schemas.microsoft.com/office/drawing/2014/main" id="{253B9F58-C99D-4A43-9335-D7CE755D8B01}"/>
                </a:ext>
              </a:extLst>
            </p:cNvPr>
            <p:cNvSpPr txBox="1"/>
            <p:nvPr/>
          </p:nvSpPr>
          <p:spPr>
            <a:xfrm>
              <a:off x="1492848" y="6525600"/>
              <a:ext cx="3137126" cy="1539332"/>
            </a:xfrm>
            <a:prstGeom prst="rect">
              <a:avLst/>
            </a:prstGeom>
          </p:spPr>
          <p:txBody>
            <a:bodyPr wrap="square" lIns="0" tIns="0" rIns="0" bIns="0" rtlCol="0" anchor="t">
              <a:spAutoFit/>
            </a:bodyPr>
            <a:lstStyle/>
            <a:p>
              <a:pPr algn="ctr">
                <a:lnSpc>
                  <a:spcPts val="4060"/>
                </a:lnSpc>
              </a:pPr>
              <a:r>
                <a:rPr lang="en-US" sz="3200" dirty="0">
                  <a:solidFill>
                    <a:srgbClr val="000000"/>
                  </a:solidFill>
                  <a:latin typeface="Arial" panose="020B0604020202020204" pitchFamily="34" charset="0"/>
                  <a:cs typeface="Arial" panose="020B0604020202020204" pitchFamily="34" charset="0"/>
                </a:rPr>
                <a:t>Documented in an easy-to-use format</a:t>
              </a:r>
            </a:p>
          </p:txBody>
        </p:sp>
      </p:grpSp>
      <p:grpSp>
        <p:nvGrpSpPr>
          <p:cNvPr id="5" name="Group 4">
            <a:extLst>
              <a:ext uri="{FF2B5EF4-FFF2-40B4-BE49-F238E27FC236}">
                <a16:creationId xmlns:a16="http://schemas.microsoft.com/office/drawing/2014/main" id="{3A956DC1-6D5C-47F9-909F-B44FDAFCA129}"/>
              </a:ext>
            </a:extLst>
          </p:cNvPr>
          <p:cNvGrpSpPr/>
          <p:nvPr/>
        </p:nvGrpSpPr>
        <p:grpSpPr>
          <a:xfrm>
            <a:off x="2421079" y="3501297"/>
            <a:ext cx="3804423" cy="4461555"/>
            <a:chOff x="12457646" y="3356648"/>
            <a:chExt cx="3804423" cy="4587426"/>
          </a:xfrm>
        </p:grpSpPr>
        <p:grpSp>
          <p:nvGrpSpPr>
            <p:cNvPr id="57" name="Group 56">
              <a:extLst>
                <a:ext uri="{FF2B5EF4-FFF2-40B4-BE49-F238E27FC236}">
                  <a16:creationId xmlns:a16="http://schemas.microsoft.com/office/drawing/2014/main" id="{B0CEE351-3612-479F-99F2-4E353EA552A9}"/>
                </a:ext>
              </a:extLst>
            </p:cNvPr>
            <p:cNvGrpSpPr/>
            <p:nvPr/>
          </p:nvGrpSpPr>
          <p:grpSpPr>
            <a:xfrm>
              <a:off x="12954301" y="3356648"/>
              <a:ext cx="2811114" cy="2816709"/>
              <a:chOff x="1962920" y="6199788"/>
              <a:chExt cx="1341594" cy="1331950"/>
            </a:xfrm>
          </p:grpSpPr>
          <p:grpSp>
            <p:nvGrpSpPr>
              <p:cNvPr id="69" name="Group 20">
                <a:extLst>
                  <a:ext uri="{FF2B5EF4-FFF2-40B4-BE49-F238E27FC236}">
                    <a16:creationId xmlns:a16="http://schemas.microsoft.com/office/drawing/2014/main" id="{B57FFCDC-79C3-41FB-81FE-CEAD5014F6F5}"/>
                  </a:ext>
                </a:extLst>
              </p:cNvPr>
              <p:cNvGrpSpPr/>
              <p:nvPr/>
            </p:nvGrpSpPr>
            <p:grpSpPr>
              <a:xfrm>
                <a:off x="1962920" y="6199788"/>
                <a:ext cx="1341594" cy="1331950"/>
                <a:chOff x="-214389" y="-205320"/>
                <a:chExt cx="6605920" cy="6815114"/>
              </a:xfrm>
            </p:grpSpPr>
            <p:sp>
              <p:nvSpPr>
                <p:cNvPr id="71" name="Freeform 21">
                  <a:extLst>
                    <a:ext uri="{FF2B5EF4-FFF2-40B4-BE49-F238E27FC236}">
                      <a16:creationId xmlns:a16="http://schemas.microsoft.com/office/drawing/2014/main" id="{C110FC54-B549-4986-A8B0-4D5A89FC59C6}"/>
                    </a:ext>
                  </a:extLst>
                </p:cNvPr>
                <p:cNvSpPr/>
                <p:nvPr/>
              </p:nvSpPr>
              <p:spPr>
                <a:xfrm>
                  <a:off x="-214389" y="-205320"/>
                  <a:ext cx="6605920" cy="6815114"/>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054A8E"/>
                </a:solidFill>
                <a:ln>
                  <a:solidFill>
                    <a:srgbClr val="054A8E"/>
                  </a:solidFill>
                </a:ln>
              </p:spPr>
            </p:sp>
          </p:grpSp>
          <p:pic>
            <p:nvPicPr>
              <p:cNvPr id="70" name="Graphic 69" descr="Magnifying glass with solid fill">
                <a:extLst>
                  <a:ext uri="{FF2B5EF4-FFF2-40B4-BE49-F238E27FC236}">
                    <a16:creationId xmlns:a16="http://schemas.microsoft.com/office/drawing/2014/main" id="{F1A0B956-8B67-4FE8-AB9A-76019802CAE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222934" y="6444222"/>
                <a:ext cx="914400" cy="914400"/>
              </a:xfrm>
              <a:prstGeom prst="rect">
                <a:avLst/>
              </a:prstGeom>
            </p:spPr>
          </p:pic>
        </p:grpSp>
        <p:sp>
          <p:nvSpPr>
            <p:cNvPr id="74" name="TextBox 23">
              <a:extLst>
                <a:ext uri="{FF2B5EF4-FFF2-40B4-BE49-F238E27FC236}">
                  <a16:creationId xmlns:a16="http://schemas.microsoft.com/office/drawing/2014/main" id="{706248F4-9D1E-4820-804C-74676FEF7415}"/>
                </a:ext>
              </a:extLst>
            </p:cNvPr>
            <p:cNvSpPr txBox="1"/>
            <p:nvPr/>
          </p:nvSpPr>
          <p:spPr>
            <a:xfrm>
              <a:off x="12457646" y="6361314"/>
              <a:ext cx="3804423" cy="1582760"/>
            </a:xfrm>
            <a:prstGeom prst="rect">
              <a:avLst/>
            </a:prstGeom>
          </p:spPr>
          <p:txBody>
            <a:bodyPr wrap="square" lIns="0" tIns="0" rIns="0" bIns="0" rtlCol="0" anchor="t">
              <a:spAutoFit/>
            </a:bodyPr>
            <a:lstStyle/>
            <a:p>
              <a:pPr algn="ctr">
                <a:lnSpc>
                  <a:spcPts val="4060"/>
                </a:lnSpc>
              </a:pPr>
              <a:r>
                <a:rPr lang="en-US" sz="3200" dirty="0">
                  <a:solidFill>
                    <a:srgbClr val="000000"/>
                  </a:solidFill>
                  <a:latin typeface="Arial" panose="020B0604020202020204" pitchFamily="34" charset="0"/>
                  <a:cs typeface="Arial" panose="020B0604020202020204" pitchFamily="34" charset="0"/>
                </a:rPr>
                <a:t>Evidence-based family planning practices</a:t>
              </a:r>
            </a:p>
          </p:txBody>
        </p:sp>
      </p:grpSp>
      <p:grpSp>
        <p:nvGrpSpPr>
          <p:cNvPr id="3" name="Group 2">
            <a:extLst>
              <a:ext uri="{FF2B5EF4-FFF2-40B4-BE49-F238E27FC236}">
                <a16:creationId xmlns:a16="http://schemas.microsoft.com/office/drawing/2014/main" id="{C0CBEB3A-4D18-4FB5-BFE7-E34F5071FB29}"/>
              </a:ext>
            </a:extLst>
          </p:cNvPr>
          <p:cNvGrpSpPr/>
          <p:nvPr/>
        </p:nvGrpSpPr>
        <p:grpSpPr>
          <a:xfrm>
            <a:off x="7241788" y="3501297"/>
            <a:ext cx="3804423" cy="4440438"/>
            <a:chOff x="7079406" y="3371205"/>
            <a:chExt cx="3804423" cy="4440438"/>
          </a:xfrm>
        </p:grpSpPr>
        <p:sp>
          <p:nvSpPr>
            <p:cNvPr id="73" name="TextBox 24">
              <a:extLst>
                <a:ext uri="{FF2B5EF4-FFF2-40B4-BE49-F238E27FC236}">
                  <a16:creationId xmlns:a16="http://schemas.microsoft.com/office/drawing/2014/main" id="{24346352-9516-4B54-A9CB-E98C0AF49DEB}"/>
                </a:ext>
              </a:extLst>
            </p:cNvPr>
            <p:cNvSpPr txBox="1"/>
            <p:nvPr/>
          </p:nvSpPr>
          <p:spPr>
            <a:xfrm>
              <a:off x="7079406" y="6272311"/>
              <a:ext cx="3804423" cy="1539332"/>
            </a:xfrm>
            <a:prstGeom prst="rect">
              <a:avLst/>
            </a:prstGeom>
          </p:spPr>
          <p:txBody>
            <a:bodyPr wrap="square" lIns="0" tIns="0" rIns="0" bIns="0" rtlCol="0" anchor="t">
              <a:spAutoFit/>
            </a:bodyPr>
            <a:lstStyle/>
            <a:p>
              <a:pPr algn="ctr">
                <a:lnSpc>
                  <a:spcPts val="4060"/>
                </a:lnSpc>
              </a:pPr>
              <a:r>
                <a:rPr lang="en-US" sz="3200" dirty="0">
                  <a:solidFill>
                    <a:srgbClr val="000000"/>
                  </a:solidFill>
                  <a:latin typeface="Arial" panose="020B0604020202020204" pitchFamily="34" charset="0"/>
                  <a:cs typeface="Arial" panose="020B0604020202020204" pitchFamily="34" charset="0"/>
                </a:rPr>
                <a:t>Vetted by experts against specific criteria</a:t>
              </a:r>
            </a:p>
          </p:txBody>
        </p:sp>
        <p:grpSp>
          <p:nvGrpSpPr>
            <p:cNvPr id="53" name="Group 52">
              <a:extLst>
                <a:ext uri="{FF2B5EF4-FFF2-40B4-BE49-F238E27FC236}">
                  <a16:creationId xmlns:a16="http://schemas.microsoft.com/office/drawing/2014/main" id="{B9802E30-A487-4DB4-987C-8A7BE7619AD1}"/>
                </a:ext>
              </a:extLst>
            </p:cNvPr>
            <p:cNvGrpSpPr/>
            <p:nvPr/>
          </p:nvGrpSpPr>
          <p:grpSpPr>
            <a:xfrm>
              <a:off x="7582331" y="3371205"/>
              <a:ext cx="2798571" cy="2739424"/>
              <a:chOff x="7063514" y="4045443"/>
              <a:chExt cx="1289619" cy="1295405"/>
            </a:xfrm>
          </p:grpSpPr>
          <p:grpSp>
            <p:nvGrpSpPr>
              <p:cNvPr id="54" name="Group 16">
                <a:extLst>
                  <a:ext uri="{FF2B5EF4-FFF2-40B4-BE49-F238E27FC236}">
                    <a16:creationId xmlns:a16="http://schemas.microsoft.com/office/drawing/2014/main" id="{54BFB612-B371-4623-87F2-F224640D15FC}"/>
                  </a:ext>
                </a:extLst>
              </p:cNvPr>
              <p:cNvGrpSpPr/>
              <p:nvPr/>
            </p:nvGrpSpPr>
            <p:grpSpPr>
              <a:xfrm>
                <a:off x="7063514" y="4045443"/>
                <a:ext cx="1289619" cy="1295405"/>
                <a:chOff x="163740" y="-170097"/>
                <a:chExt cx="6321664" cy="6628118"/>
              </a:xfrm>
            </p:grpSpPr>
            <p:sp>
              <p:nvSpPr>
                <p:cNvPr id="56" name="Freeform 17">
                  <a:extLst>
                    <a:ext uri="{FF2B5EF4-FFF2-40B4-BE49-F238E27FC236}">
                      <a16:creationId xmlns:a16="http://schemas.microsoft.com/office/drawing/2014/main" id="{8A5128DA-DFC3-4AD0-8EC1-D6AD780587F0}"/>
                    </a:ext>
                  </a:extLst>
                </p:cNvPr>
                <p:cNvSpPr/>
                <p:nvPr/>
              </p:nvSpPr>
              <p:spPr>
                <a:xfrm>
                  <a:off x="163740" y="-170097"/>
                  <a:ext cx="6321664" cy="6628118"/>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054A8E"/>
                </a:solidFill>
                <a:ln>
                  <a:solidFill>
                    <a:srgbClr val="054A8E"/>
                  </a:solidFill>
                </a:ln>
              </p:spPr>
            </p:sp>
          </p:grpSp>
          <p:pic>
            <p:nvPicPr>
              <p:cNvPr id="55" name="Graphic 54" descr="Users with solid fill">
                <a:extLst>
                  <a:ext uri="{FF2B5EF4-FFF2-40B4-BE49-F238E27FC236}">
                    <a16:creationId xmlns:a16="http://schemas.microsoft.com/office/drawing/2014/main" id="{D8A26883-D16B-472C-BEEA-D3239468134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187312" y="4172134"/>
                <a:ext cx="1042023" cy="1042023"/>
              </a:xfrm>
              <a:prstGeom prst="rect">
                <a:avLst/>
              </a:prstGeom>
            </p:spPr>
          </p:pic>
        </p:grpSp>
      </p:grpSp>
      <p:sp>
        <p:nvSpPr>
          <p:cNvPr id="10" name="TextBox 10"/>
          <p:cNvSpPr txBox="1"/>
          <p:nvPr/>
        </p:nvSpPr>
        <p:spPr>
          <a:xfrm>
            <a:off x="491571" y="230370"/>
            <a:ext cx="6747430" cy="2438232"/>
          </a:xfrm>
          <a:prstGeom prst="rect">
            <a:avLst/>
          </a:prstGeom>
        </p:spPr>
        <p:txBody>
          <a:bodyPr wrap="square" lIns="0" tIns="0" rIns="0" bIns="0" rtlCol="0" anchor="t">
            <a:spAutoFit/>
          </a:bodyPr>
          <a:lstStyle/>
          <a:p>
            <a:pPr>
              <a:lnSpc>
                <a:spcPts val="6500"/>
              </a:lnSpc>
            </a:pPr>
            <a:r>
              <a:rPr lang="en-US" sz="5000" b="1" dirty="0">
                <a:solidFill>
                  <a:schemeClr val="bg1"/>
                </a:solidFill>
                <a:latin typeface="Arial" panose="020B0604020202020204" pitchFamily="34" charset="0"/>
                <a:cs typeface="Arial" panose="020B0604020202020204" pitchFamily="34" charset="0"/>
              </a:rPr>
              <a:t>High Impact Practices in Family Planning (HIPs) are…</a:t>
            </a:r>
          </a:p>
        </p:txBody>
      </p:sp>
      <p:sp>
        <p:nvSpPr>
          <p:cNvPr id="4" name="Slide Number Placeholder 3">
            <a:extLst>
              <a:ext uri="{FF2B5EF4-FFF2-40B4-BE49-F238E27FC236}">
                <a16:creationId xmlns:a16="http://schemas.microsoft.com/office/drawing/2014/main" id="{0BBF6BB8-C65D-44AC-A5F4-79F80F991812}"/>
              </a:ext>
            </a:extLst>
          </p:cNvPr>
          <p:cNvSpPr>
            <a:spLocks noGrp="1"/>
          </p:cNvSpPr>
          <p:nvPr>
            <p:ph type="sldNum" sz="quarter" idx="12"/>
          </p:nvPr>
        </p:nvSpPr>
        <p:spPr/>
        <p:txBody>
          <a:bodyPr/>
          <a:lstStyle/>
          <a:p>
            <a:fld id="{B6F15528-21DE-4FAA-801E-634DDDAF4B2B}" type="slidenum">
              <a:rPr lang="en-US" smtClean="0"/>
              <a:pPr/>
              <a:t>3</a:t>
            </a:fld>
            <a:endParaRPr lang="en-US"/>
          </a:p>
        </p:txBody>
      </p:sp>
    </p:spTree>
    <p:extLst>
      <p:ext uri="{BB962C8B-B14F-4D97-AF65-F5344CB8AC3E}">
        <p14:creationId xmlns:p14="http://schemas.microsoft.com/office/powerpoint/2010/main" val="14290730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Isosceles Triangle 31">
            <a:extLst>
              <a:ext uri="{FF2B5EF4-FFF2-40B4-BE49-F238E27FC236}">
                <a16:creationId xmlns:a16="http://schemas.microsoft.com/office/drawing/2014/main" id="{6E29C266-D5F2-478D-A98D-477FFA2BD536}"/>
              </a:ext>
            </a:extLst>
          </p:cNvPr>
          <p:cNvSpPr/>
          <p:nvPr/>
        </p:nvSpPr>
        <p:spPr>
          <a:xfrm flipV="1">
            <a:off x="-11461" y="-2"/>
            <a:ext cx="18257632" cy="3557277"/>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054A8E"/>
          </a:solidFill>
          <a:ln>
            <a:solidFill>
              <a:srgbClr val="054A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cs typeface="Arial" panose="020B0604020202020204" pitchFamily="34" charset="0"/>
            </a:endParaRPr>
          </a:p>
        </p:txBody>
      </p:sp>
      <p:grpSp>
        <p:nvGrpSpPr>
          <p:cNvPr id="19" name="Group 18">
            <a:extLst>
              <a:ext uri="{FF2B5EF4-FFF2-40B4-BE49-F238E27FC236}">
                <a16:creationId xmlns:a16="http://schemas.microsoft.com/office/drawing/2014/main" id="{2AE79B01-E48B-495F-9272-69FBB75ABED6}"/>
              </a:ext>
            </a:extLst>
          </p:cNvPr>
          <p:cNvGrpSpPr/>
          <p:nvPr/>
        </p:nvGrpSpPr>
        <p:grpSpPr>
          <a:xfrm>
            <a:off x="612797" y="3662175"/>
            <a:ext cx="17080769" cy="3122373"/>
            <a:chOff x="612797" y="3662175"/>
            <a:chExt cx="17080769" cy="3122373"/>
          </a:xfrm>
        </p:grpSpPr>
        <p:sp>
          <p:nvSpPr>
            <p:cNvPr id="15" name="TextBox 15"/>
            <p:cNvSpPr txBox="1"/>
            <p:nvPr/>
          </p:nvSpPr>
          <p:spPr>
            <a:xfrm>
              <a:off x="10575768" y="4249743"/>
              <a:ext cx="2197381" cy="314325"/>
            </a:xfrm>
            <a:prstGeom prst="rect">
              <a:avLst/>
            </a:prstGeom>
          </p:spPr>
          <p:txBody>
            <a:bodyPr lIns="0" tIns="0" rIns="0" bIns="0" rtlCol="0" anchor="t">
              <a:spAutoFit/>
            </a:bodyPr>
            <a:lstStyle/>
            <a:p>
              <a:pPr marL="0" lvl="0" indent="0" algn="ctr">
                <a:lnSpc>
                  <a:spcPts val="2419"/>
                </a:lnSpc>
              </a:pPr>
              <a:r>
                <a:rPr lang="en-US" sz="2016" spc="120" dirty="0">
                  <a:solidFill>
                    <a:srgbClr val="FFFFFF"/>
                  </a:solidFill>
                  <a:latin typeface="Arial" panose="020B0604020202020204" pitchFamily="34" charset="0"/>
                  <a:cs typeface="Arial" panose="020B0604020202020204" pitchFamily="34" charset="0"/>
                </a:rPr>
                <a:t>PART </a:t>
              </a:r>
            </a:p>
          </p:txBody>
        </p:sp>
        <p:grpSp>
          <p:nvGrpSpPr>
            <p:cNvPr id="9" name="Group 8">
              <a:extLst>
                <a:ext uri="{FF2B5EF4-FFF2-40B4-BE49-F238E27FC236}">
                  <a16:creationId xmlns:a16="http://schemas.microsoft.com/office/drawing/2014/main" id="{EED9DC01-1117-4193-AA4F-013CFE438F8D}"/>
                </a:ext>
              </a:extLst>
            </p:cNvPr>
            <p:cNvGrpSpPr/>
            <p:nvPr/>
          </p:nvGrpSpPr>
          <p:grpSpPr>
            <a:xfrm>
              <a:off x="612797" y="3662175"/>
              <a:ext cx="5407002" cy="3122373"/>
              <a:chOff x="1683026" y="6185071"/>
              <a:chExt cx="5407002" cy="3122373"/>
            </a:xfrm>
          </p:grpSpPr>
          <p:grpSp>
            <p:nvGrpSpPr>
              <p:cNvPr id="8" name="Group 7">
                <a:extLst>
                  <a:ext uri="{FF2B5EF4-FFF2-40B4-BE49-F238E27FC236}">
                    <a16:creationId xmlns:a16="http://schemas.microsoft.com/office/drawing/2014/main" id="{5A186B3E-52DB-4A9A-8521-E89C42CF13FE}"/>
                  </a:ext>
                </a:extLst>
              </p:cNvPr>
              <p:cNvGrpSpPr/>
              <p:nvPr/>
            </p:nvGrpSpPr>
            <p:grpSpPr>
              <a:xfrm>
                <a:off x="1683026" y="6185071"/>
                <a:ext cx="5407002" cy="3122373"/>
                <a:chOff x="1683026" y="3850209"/>
                <a:chExt cx="5407002" cy="3122373"/>
              </a:xfrm>
            </p:grpSpPr>
            <p:sp>
              <p:nvSpPr>
                <p:cNvPr id="7" name="Rectangle 6">
                  <a:extLst>
                    <a:ext uri="{FF2B5EF4-FFF2-40B4-BE49-F238E27FC236}">
                      <a16:creationId xmlns:a16="http://schemas.microsoft.com/office/drawing/2014/main" id="{4B205742-5D41-4E01-8011-68CEA50C6C85}"/>
                    </a:ext>
                  </a:extLst>
                </p:cNvPr>
                <p:cNvSpPr/>
                <p:nvPr/>
              </p:nvSpPr>
              <p:spPr>
                <a:xfrm>
                  <a:off x="1683026" y="4706249"/>
                  <a:ext cx="5407002" cy="2266333"/>
                </a:xfrm>
                <a:prstGeom prst="rect">
                  <a:avLst/>
                </a:prstGeom>
                <a:solidFill>
                  <a:srgbClr val="D99694"/>
                </a:solidFill>
                <a:ln>
                  <a:solidFill>
                    <a:srgbClr val="D996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grpSp>
              <p:nvGrpSpPr>
                <p:cNvPr id="6" name="Group 5">
                  <a:extLst>
                    <a:ext uri="{FF2B5EF4-FFF2-40B4-BE49-F238E27FC236}">
                      <a16:creationId xmlns:a16="http://schemas.microsoft.com/office/drawing/2014/main" id="{68D92659-FD51-4D74-A339-0F115AC2478D}"/>
                    </a:ext>
                  </a:extLst>
                </p:cNvPr>
                <p:cNvGrpSpPr/>
                <p:nvPr/>
              </p:nvGrpSpPr>
              <p:grpSpPr>
                <a:xfrm>
                  <a:off x="1683026" y="3850209"/>
                  <a:ext cx="5407002" cy="799067"/>
                  <a:chOff x="9421078" y="7042807"/>
                  <a:chExt cx="4937538" cy="799067"/>
                </a:xfrm>
              </p:grpSpPr>
              <p:sp>
                <p:nvSpPr>
                  <p:cNvPr id="4" name="Rectangle 3">
                    <a:extLst>
                      <a:ext uri="{FF2B5EF4-FFF2-40B4-BE49-F238E27FC236}">
                        <a16:creationId xmlns:a16="http://schemas.microsoft.com/office/drawing/2014/main" id="{7C76D893-3609-4743-BEFA-A8DCE48762FB}"/>
                      </a:ext>
                    </a:extLst>
                  </p:cNvPr>
                  <p:cNvSpPr/>
                  <p:nvPr/>
                </p:nvSpPr>
                <p:spPr>
                  <a:xfrm>
                    <a:off x="9421078" y="7042807"/>
                    <a:ext cx="4937538" cy="799067"/>
                  </a:xfrm>
                  <a:prstGeom prst="rect">
                    <a:avLst/>
                  </a:prstGeom>
                  <a:solidFill>
                    <a:srgbClr val="AD013E"/>
                  </a:solidFill>
                  <a:ln>
                    <a:solidFill>
                      <a:srgbClr val="AD01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1" name="TextBox 12">
                    <a:extLst>
                      <a:ext uri="{FF2B5EF4-FFF2-40B4-BE49-F238E27FC236}">
                        <a16:creationId xmlns:a16="http://schemas.microsoft.com/office/drawing/2014/main" id="{14E6A2AA-A779-4EB7-97A7-06200424DF6F}"/>
                      </a:ext>
                    </a:extLst>
                  </p:cNvPr>
                  <p:cNvSpPr txBox="1"/>
                  <p:nvPr/>
                </p:nvSpPr>
                <p:spPr>
                  <a:xfrm>
                    <a:off x="9844565" y="7236165"/>
                    <a:ext cx="4090561" cy="447238"/>
                  </a:xfrm>
                  <a:prstGeom prst="rect">
                    <a:avLst/>
                  </a:prstGeom>
                </p:spPr>
                <p:txBody>
                  <a:bodyPr wrap="square" lIns="0" tIns="0" rIns="0" bIns="0" rtlCol="0" anchor="t">
                    <a:spAutoFit/>
                  </a:bodyPr>
                  <a:lstStyle/>
                  <a:p>
                    <a:pPr algn="ctr">
                      <a:lnSpc>
                        <a:spcPts val="3845"/>
                      </a:lnSpc>
                      <a:spcBef>
                        <a:spcPct val="0"/>
                      </a:spcBef>
                    </a:pPr>
                    <a:r>
                      <a:rPr lang="en-US" sz="2800" b="1" dirty="0">
                        <a:solidFill>
                          <a:schemeClr val="bg1"/>
                        </a:solidFill>
                        <a:latin typeface="Arial" panose="020B0604020202020204" pitchFamily="34" charset="0"/>
                        <a:cs typeface="Arial" panose="020B0604020202020204" pitchFamily="34" charset="0"/>
                      </a:rPr>
                      <a:t>Enabling Environment</a:t>
                    </a:r>
                  </a:p>
                </p:txBody>
              </p:sp>
            </p:grpSp>
          </p:grpSp>
          <p:sp>
            <p:nvSpPr>
              <p:cNvPr id="30" name="TextBox 12">
                <a:extLst>
                  <a:ext uri="{FF2B5EF4-FFF2-40B4-BE49-F238E27FC236}">
                    <a16:creationId xmlns:a16="http://schemas.microsoft.com/office/drawing/2014/main" id="{1ECE09D0-E266-4538-BD48-18D00FC6A78A}"/>
                  </a:ext>
                </a:extLst>
              </p:cNvPr>
              <p:cNvSpPr txBox="1"/>
              <p:nvPr/>
            </p:nvSpPr>
            <p:spPr>
              <a:xfrm>
                <a:off x="2123075" y="7188036"/>
                <a:ext cx="4526899" cy="1907573"/>
              </a:xfrm>
              <a:prstGeom prst="rect">
                <a:avLst/>
              </a:prstGeom>
            </p:spPr>
            <p:txBody>
              <a:bodyPr wrap="square" lIns="0" tIns="0" rIns="0" bIns="0" rtlCol="0" anchor="t">
                <a:spAutoFit/>
              </a:bodyPr>
              <a:lstStyle/>
              <a:p>
                <a:pPr algn="ctr">
                  <a:lnSpc>
                    <a:spcPts val="3845"/>
                  </a:lnSpc>
                  <a:spcBef>
                    <a:spcPct val="0"/>
                  </a:spcBef>
                </a:pPr>
                <a:r>
                  <a:rPr lang="en-US" sz="2500" dirty="0">
                    <a:solidFill>
                      <a:schemeClr val="bg1"/>
                    </a:solidFill>
                    <a:latin typeface="Arial"/>
                    <a:cs typeface="Arial"/>
                  </a:rPr>
                  <a:t>Address systemic barriers that affect an individual’s ability to access family planning information &amp; services. 8 briefs</a:t>
                </a:r>
              </a:p>
            </p:txBody>
          </p:sp>
        </p:grpSp>
        <p:grpSp>
          <p:nvGrpSpPr>
            <p:cNvPr id="14" name="Group 13">
              <a:extLst>
                <a:ext uri="{FF2B5EF4-FFF2-40B4-BE49-F238E27FC236}">
                  <a16:creationId xmlns:a16="http://schemas.microsoft.com/office/drawing/2014/main" id="{AD4805A7-B4FC-4163-8B64-5C0108DA7C5C}"/>
                </a:ext>
              </a:extLst>
            </p:cNvPr>
            <p:cNvGrpSpPr/>
            <p:nvPr/>
          </p:nvGrpSpPr>
          <p:grpSpPr>
            <a:xfrm>
              <a:off x="6360304" y="3662175"/>
              <a:ext cx="5228424" cy="3122373"/>
              <a:chOff x="6914174" y="4176150"/>
              <a:chExt cx="5228424" cy="3122373"/>
            </a:xfrm>
          </p:grpSpPr>
          <p:grpSp>
            <p:nvGrpSpPr>
              <p:cNvPr id="34" name="Group 33">
                <a:extLst>
                  <a:ext uri="{FF2B5EF4-FFF2-40B4-BE49-F238E27FC236}">
                    <a16:creationId xmlns:a16="http://schemas.microsoft.com/office/drawing/2014/main" id="{2CDAEDD2-9D3F-454D-B358-1F760EEE8488}"/>
                  </a:ext>
                </a:extLst>
              </p:cNvPr>
              <p:cNvGrpSpPr/>
              <p:nvPr/>
            </p:nvGrpSpPr>
            <p:grpSpPr>
              <a:xfrm>
                <a:off x="6914174" y="4176150"/>
                <a:ext cx="5228424" cy="799067"/>
                <a:chOff x="9421078" y="7042807"/>
                <a:chExt cx="4774466" cy="799067"/>
              </a:xfrm>
              <a:solidFill>
                <a:srgbClr val="054A8E"/>
              </a:solidFill>
            </p:grpSpPr>
            <p:sp>
              <p:nvSpPr>
                <p:cNvPr id="35" name="Rectangle 34">
                  <a:extLst>
                    <a:ext uri="{FF2B5EF4-FFF2-40B4-BE49-F238E27FC236}">
                      <a16:creationId xmlns:a16="http://schemas.microsoft.com/office/drawing/2014/main" id="{E0C4D4F8-9DA8-479A-B120-1696C7E23C4B}"/>
                    </a:ext>
                  </a:extLst>
                </p:cNvPr>
                <p:cNvSpPr/>
                <p:nvPr/>
              </p:nvSpPr>
              <p:spPr>
                <a:xfrm>
                  <a:off x="9421078" y="7042807"/>
                  <a:ext cx="4774466" cy="799067"/>
                </a:xfrm>
                <a:prstGeom prst="rect">
                  <a:avLst/>
                </a:prstGeom>
                <a:grpFill/>
                <a:ln>
                  <a:solidFill>
                    <a:srgbClr val="054A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6" name="TextBox 12">
                  <a:extLst>
                    <a:ext uri="{FF2B5EF4-FFF2-40B4-BE49-F238E27FC236}">
                      <a16:creationId xmlns:a16="http://schemas.microsoft.com/office/drawing/2014/main" id="{5F587D6A-0D57-4C5C-96F0-50E598E67123}"/>
                    </a:ext>
                  </a:extLst>
                </p:cNvPr>
                <p:cNvSpPr txBox="1"/>
                <p:nvPr/>
              </p:nvSpPr>
              <p:spPr>
                <a:xfrm>
                  <a:off x="9887427" y="7241219"/>
                  <a:ext cx="3733800" cy="445635"/>
                </a:xfrm>
                <a:prstGeom prst="rect">
                  <a:avLst/>
                </a:prstGeom>
                <a:grpFill/>
                <a:ln>
                  <a:solidFill>
                    <a:srgbClr val="054A8E"/>
                  </a:solidFill>
                </a:ln>
              </p:spPr>
              <p:txBody>
                <a:bodyPr wrap="square" lIns="0" tIns="0" rIns="0" bIns="0" rtlCol="0" anchor="t">
                  <a:spAutoFit/>
                </a:bodyPr>
                <a:lstStyle/>
                <a:p>
                  <a:pPr algn="ctr">
                    <a:lnSpc>
                      <a:spcPts val="3845"/>
                    </a:lnSpc>
                    <a:spcBef>
                      <a:spcPct val="0"/>
                    </a:spcBef>
                  </a:pPr>
                  <a:r>
                    <a:rPr lang="en-US" sz="2800" b="1" dirty="0">
                      <a:solidFill>
                        <a:schemeClr val="bg1"/>
                      </a:solidFill>
                      <a:latin typeface="Arial" panose="020B0604020202020204" pitchFamily="34" charset="0"/>
                      <a:cs typeface="Arial" panose="020B0604020202020204" pitchFamily="34" charset="0"/>
                    </a:rPr>
                    <a:t>Service Delivery</a:t>
                  </a:r>
                </a:p>
              </p:txBody>
            </p:sp>
          </p:grpSp>
          <p:sp>
            <p:nvSpPr>
              <p:cNvPr id="61" name="Rectangle 60">
                <a:extLst>
                  <a:ext uri="{FF2B5EF4-FFF2-40B4-BE49-F238E27FC236}">
                    <a16:creationId xmlns:a16="http://schemas.microsoft.com/office/drawing/2014/main" id="{E06C4E27-CF4E-47FD-B5C4-82D398A01E3B}"/>
                  </a:ext>
                </a:extLst>
              </p:cNvPr>
              <p:cNvSpPr/>
              <p:nvPr/>
            </p:nvSpPr>
            <p:spPr>
              <a:xfrm>
                <a:off x="6914174" y="5032190"/>
                <a:ext cx="5228424" cy="2266333"/>
              </a:xfrm>
              <a:prstGeom prst="rect">
                <a:avLst/>
              </a:prstGeom>
              <a:solidFill>
                <a:srgbClr val="6E81AE"/>
              </a:solidFill>
              <a:ln>
                <a:solidFill>
                  <a:srgbClr val="6E81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62" name="TextBox 12">
                <a:extLst>
                  <a:ext uri="{FF2B5EF4-FFF2-40B4-BE49-F238E27FC236}">
                    <a16:creationId xmlns:a16="http://schemas.microsoft.com/office/drawing/2014/main" id="{5192566C-9DB3-4923-941D-73D7D734823D}"/>
                  </a:ext>
                </a:extLst>
              </p:cNvPr>
              <p:cNvSpPr txBox="1"/>
              <p:nvPr/>
            </p:nvSpPr>
            <p:spPr>
              <a:xfrm>
                <a:off x="7264936" y="5179115"/>
                <a:ext cx="4526899" cy="1907573"/>
              </a:xfrm>
              <a:prstGeom prst="rect">
                <a:avLst/>
              </a:prstGeom>
            </p:spPr>
            <p:txBody>
              <a:bodyPr wrap="square" lIns="0" tIns="0" rIns="0" bIns="0" rtlCol="0" anchor="t">
                <a:spAutoFit/>
              </a:bodyPr>
              <a:lstStyle/>
              <a:p>
                <a:pPr algn="ctr">
                  <a:lnSpc>
                    <a:spcPts val="3845"/>
                  </a:lnSpc>
                  <a:spcBef>
                    <a:spcPct val="0"/>
                  </a:spcBef>
                </a:pPr>
                <a:r>
                  <a:rPr lang="en-US" sz="2500" spc="55" dirty="0">
                    <a:solidFill>
                      <a:schemeClr val="bg1"/>
                    </a:solidFill>
                    <a:latin typeface="Arial" panose="020B0604020202020204" pitchFamily="34" charset="0"/>
                    <a:cs typeface="Arial" panose="020B0604020202020204" pitchFamily="34" charset="0"/>
                  </a:rPr>
                  <a:t>Improve the availability, accessibility, acceptability, and quality of family planning services. 8 briefs</a:t>
                </a:r>
                <a:endParaRPr lang="en-US" sz="2500" dirty="0">
                  <a:solidFill>
                    <a:schemeClr val="bg1"/>
                  </a:solidFill>
                  <a:latin typeface="Arial" panose="020B0604020202020204" pitchFamily="34" charset="0"/>
                  <a:cs typeface="Arial" panose="020B0604020202020204" pitchFamily="34" charset="0"/>
                </a:endParaRPr>
              </a:p>
            </p:txBody>
          </p:sp>
        </p:grpSp>
        <p:grpSp>
          <p:nvGrpSpPr>
            <p:cNvPr id="18" name="Group 17">
              <a:extLst>
                <a:ext uri="{FF2B5EF4-FFF2-40B4-BE49-F238E27FC236}">
                  <a16:creationId xmlns:a16="http://schemas.microsoft.com/office/drawing/2014/main" id="{0200D549-05CE-47FF-B5EB-1A9CFA9BD1D9}"/>
                </a:ext>
              </a:extLst>
            </p:cNvPr>
            <p:cNvGrpSpPr/>
            <p:nvPr/>
          </p:nvGrpSpPr>
          <p:grpSpPr>
            <a:xfrm>
              <a:off x="11948766" y="3663327"/>
              <a:ext cx="5744800" cy="3080592"/>
              <a:chOff x="11984969" y="4121436"/>
              <a:chExt cx="5744800" cy="3080592"/>
            </a:xfrm>
          </p:grpSpPr>
          <p:grpSp>
            <p:nvGrpSpPr>
              <p:cNvPr id="16" name="Group 15">
                <a:extLst>
                  <a:ext uri="{FF2B5EF4-FFF2-40B4-BE49-F238E27FC236}">
                    <a16:creationId xmlns:a16="http://schemas.microsoft.com/office/drawing/2014/main" id="{6D14FCBE-B8E3-40C8-9A86-EAC61F4D327F}"/>
                  </a:ext>
                </a:extLst>
              </p:cNvPr>
              <p:cNvGrpSpPr/>
              <p:nvPr/>
            </p:nvGrpSpPr>
            <p:grpSpPr>
              <a:xfrm>
                <a:off x="11984969" y="4121436"/>
                <a:ext cx="5690234" cy="799067"/>
                <a:chOff x="14020800" y="5363309"/>
                <a:chExt cx="4447322" cy="1351941"/>
              </a:xfrm>
            </p:grpSpPr>
            <p:sp>
              <p:nvSpPr>
                <p:cNvPr id="38" name="Rectangle 37">
                  <a:extLst>
                    <a:ext uri="{FF2B5EF4-FFF2-40B4-BE49-F238E27FC236}">
                      <a16:creationId xmlns:a16="http://schemas.microsoft.com/office/drawing/2014/main" id="{BF6CE221-8509-40D2-9D05-9A89F32D3ABB}"/>
                    </a:ext>
                  </a:extLst>
                </p:cNvPr>
                <p:cNvSpPr/>
                <p:nvPr/>
              </p:nvSpPr>
              <p:spPr>
                <a:xfrm>
                  <a:off x="14020800" y="5363309"/>
                  <a:ext cx="4447322" cy="1351941"/>
                </a:xfrm>
                <a:prstGeom prst="rect">
                  <a:avLst/>
                </a:prstGeom>
                <a:solidFill>
                  <a:srgbClr val="0F8F73"/>
                </a:solidFill>
                <a:ln>
                  <a:solidFill>
                    <a:srgbClr val="0F8F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9" name="TextBox 12">
                  <a:extLst>
                    <a:ext uri="{FF2B5EF4-FFF2-40B4-BE49-F238E27FC236}">
                      <a16:creationId xmlns:a16="http://schemas.microsoft.com/office/drawing/2014/main" id="{5EAC4BD4-4820-4226-91B8-EF8A02533E18}"/>
                    </a:ext>
                  </a:extLst>
                </p:cNvPr>
                <p:cNvSpPr txBox="1"/>
                <p:nvPr/>
              </p:nvSpPr>
              <p:spPr>
                <a:xfrm>
                  <a:off x="14323631" y="5676847"/>
                  <a:ext cx="3852139" cy="756682"/>
                </a:xfrm>
                <a:prstGeom prst="rect">
                  <a:avLst/>
                </a:prstGeom>
                <a:solidFill>
                  <a:srgbClr val="0F8F73"/>
                </a:solidFill>
                <a:ln>
                  <a:solidFill>
                    <a:srgbClr val="0F8F73"/>
                  </a:solidFill>
                </a:ln>
              </p:spPr>
              <p:txBody>
                <a:bodyPr wrap="square" lIns="0" tIns="0" rIns="0" bIns="0" rtlCol="0" anchor="t">
                  <a:spAutoFit/>
                </a:bodyPr>
                <a:lstStyle/>
                <a:p>
                  <a:pPr algn="ctr">
                    <a:lnSpc>
                      <a:spcPts val="3845"/>
                    </a:lnSpc>
                    <a:spcBef>
                      <a:spcPct val="0"/>
                    </a:spcBef>
                  </a:pPr>
                  <a:r>
                    <a:rPr lang="en-US" sz="2700" b="1" dirty="0">
                      <a:solidFill>
                        <a:schemeClr val="bg1"/>
                      </a:solidFill>
                      <a:latin typeface="Arial" panose="020B0604020202020204" pitchFamily="34" charset="0"/>
                      <a:cs typeface="Arial" panose="020B0604020202020204" pitchFamily="34" charset="0"/>
                    </a:rPr>
                    <a:t>Social and Behavioral Change</a:t>
                  </a:r>
                </a:p>
              </p:txBody>
            </p:sp>
          </p:grpSp>
          <p:sp>
            <p:nvSpPr>
              <p:cNvPr id="63" name="Rectangle 62">
                <a:extLst>
                  <a:ext uri="{FF2B5EF4-FFF2-40B4-BE49-F238E27FC236}">
                    <a16:creationId xmlns:a16="http://schemas.microsoft.com/office/drawing/2014/main" id="{2294F186-A78F-4399-8F3D-77AE8B3B6657}"/>
                  </a:ext>
                </a:extLst>
              </p:cNvPr>
              <p:cNvSpPr/>
              <p:nvPr/>
            </p:nvSpPr>
            <p:spPr>
              <a:xfrm>
                <a:off x="11994150" y="4976324"/>
                <a:ext cx="5675191" cy="2225704"/>
              </a:xfrm>
              <a:prstGeom prst="rect">
                <a:avLst/>
              </a:prstGeom>
              <a:solidFill>
                <a:srgbClr val="6BBB99"/>
              </a:solidFill>
              <a:ln>
                <a:solidFill>
                  <a:srgbClr val="6BBB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64" name="TextBox 12">
                <a:extLst>
                  <a:ext uri="{FF2B5EF4-FFF2-40B4-BE49-F238E27FC236}">
                    <a16:creationId xmlns:a16="http://schemas.microsoft.com/office/drawing/2014/main" id="{170FDB7D-F254-4B52-A416-DF32A7B1ED9B}"/>
                  </a:ext>
                </a:extLst>
              </p:cNvPr>
              <p:cNvSpPr txBox="1"/>
              <p:nvPr/>
            </p:nvSpPr>
            <p:spPr>
              <a:xfrm>
                <a:off x="11994150" y="5143147"/>
                <a:ext cx="5735619" cy="1900457"/>
              </a:xfrm>
              <a:prstGeom prst="rect">
                <a:avLst/>
              </a:prstGeom>
            </p:spPr>
            <p:txBody>
              <a:bodyPr wrap="square" lIns="0" tIns="0" rIns="0" bIns="0" rtlCol="0" anchor="t">
                <a:spAutoFit/>
              </a:bodyPr>
              <a:lstStyle/>
              <a:p>
                <a:pPr algn="ctr">
                  <a:lnSpc>
                    <a:spcPts val="3845"/>
                  </a:lnSpc>
                  <a:spcBef>
                    <a:spcPct val="0"/>
                  </a:spcBef>
                </a:pPr>
                <a:r>
                  <a:rPr lang="en-US" sz="2500" spc="55" dirty="0">
                    <a:solidFill>
                      <a:schemeClr val="bg1"/>
                    </a:solidFill>
                    <a:latin typeface="Arial" panose="020B0604020202020204" pitchFamily="34" charset="0"/>
                    <a:cs typeface="Arial" panose="020B0604020202020204" pitchFamily="34" charset="0"/>
                  </a:rPr>
                  <a:t>Influence knowledge, beliefs, behaviors, and social norms associated with family planning. </a:t>
                </a:r>
              </a:p>
              <a:p>
                <a:pPr algn="ctr">
                  <a:lnSpc>
                    <a:spcPts val="3845"/>
                  </a:lnSpc>
                  <a:spcBef>
                    <a:spcPct val="0"/>
                  </a:spcBef>
                </a:pPr>
                <a:r>
                  <a:rPr lang="en-US" sz="2500" spc="55" dirty="0">
                    <a:solidFill>
                      <a:schemeClr val="bg1"/>
                    </a:solidFill>
                    <a:latin typeface="Arial"/>
                    <a:cs typeface="Arial"/>
                  </a:rPr>
                  <a:t>7 briefs</a:t>
                </a:r>
                <a:endParaRPr lang="en-US" sz="2500" dirty="0">
                  <a:solidFill>
                    <a:schemeClr val="bg1"/>
                  </a:solidFill>
                  <a:latin typeface="Arial"/>
                  <a:cs typeface="Arial"/>
                </a:endParaRPr>
              </a:p>
            </p:txBody>
          </p:sp>
        </p:grpSp>
      </p:grpSp>
      <p:grpSp>
        <p:nvGrpSpPr>
          <p:cNvPr id="2" name="Group 1">
            <a:extLst>
              <a:ext uri="{FF2B5EF4-FFF2-40B4-BE49-F238E27FC236}">
                <a16:creationId xmlns:a16="http://schemas.microsoft.com/office/drawing/2014/main" id="{63A23F2B-F73A-4A5C-8CBD-A132240A693D}"/>
              </a:ext>
            </a:extLst>
          </p:cNvPr>
          <p:cNvGrpSpPr/>
          <p:nvPr/>
        </p:nvGrpSpPr>
        <p:grpSpPr>
          <a:xfrm>
            <a:off x="612797" y="7029284"/>
            <a:ext cx="17052055" cy="1585041"/>
            <a:chOff x="606934" y="7081061"/>
            <a:chExt cx="16988517" cy="1585041"/>
          </a:xfrm>
        </p:grpSpPr>
        <p:sp>
          <p:nvSpPr>
            <p:cNvPr id="47" name="Rectangle 46">
              <a:extLst>
                <a:ext uri="{FF2B5EF4-FFF2-40B4-BE49-F238E27FC236}">
                  <a16:creationId xmlns:a16="http://schemas.microsoft.com/office/drawing/2014/main" id="{6FDF6589-761B-4E8D-BE73-F462220C2060}"/>
                </a:ext>
              </a:extLst>
            </p:cNvPr>
            <p:cNvSpPr/>
            <p:nvPr/>
          </p:nvSpPr>
          <p:spPr>
            <a:xfrm>
              <a:off x="606934" y="7585272"/>
              <a:ext cx="16988515" cy="1080830"/>
            </a:xfrm>
            <a:prstGeom prst="rect">
              <a:avLst/>
            </a:prstGeom>
            <a:solidFill>
              <a:srgbClr val="F3AE7B"/>
            </a:solidFill>
            <a:ln>
              <a:solidFill>
                <a:srgbClr val="F3AE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3845"/>
                </a:lnSpc>
                <a:spcBef>
                  <a:spcPct val="0"/>
                </a:spcBef>
              </a:pPr>
              <a:endParaRPr lang="en-US" sz="2500" dirty="0">
                <a:solidFill>
                  <a:schemeClr val="tx1"/>
                </a:solidFill>
                <a:latin typeface="Arial" panose="020B0604020202020204" pitchFamily="34" charset="0"/>
                <a:cs typeface="Arial" panose="020B0604020202020204" pitchFamily="34" charset="0"/>
              </a:endParaRPr>
            </a:p>
          </p:txBody>
        </p:sp>
        <p:sp>
          <p:nvSpPr>
            <p:cNvPr id="44" name="TextBox 12">
              <a:extLst>
                <a:ext uri="{FF2B5EF4-FFF2-40B4-BE49-F238E27FC236}">
                  <a16:creationId xmlns:a16="http://schemas.microsoft.com/office/drawing/2014/main" id="{0C460584-DA0D-45EF-8F08-C6CE8D020C6A}"/>
                </a:ext>
              </a:extLst>
            </p:cNvPr>
            <p:cNvSpPr txBox="1"/>
            <p:nvPr/>
          </p:nvSpPr>
          <p:spPr>
            <a:xfrm>
              <a:off x="606935" y="7081061"/>
              <a:ext cx="16988516" cy="447238"/>
            </a:xfrm>
            <a:prstGeom prst="rect">
              <a:avLst/>
            </a:prstGeom>
            <a:solidFill>
              <a:srgbClr val="DD5D00"/>
            </a:solidFill>
            <a:ln>
              <a:solidFill>
                <a:srgbClr val="DD5D00"/>
              </a:solidFill>
            </a:ln>
          </p:spPr>
          <p:txBody>
            <a:bodyPr wrap="square" lIns="0" tIns="0" rIns="0" bIns="0" rtlCol="0" anchor="t">
              <a:spAutoFit/>
            </a:bodyPr>
            <a:lstStyle/>
            <a:p>
              <a:pPr algn="ctr">
                <a:lnSpc>
                  <a:spcPts val="3845"/>
                </a:lnSpc>
                <a:spcBef>
                  <a:spcPct val="0"/>
                </a:spcBef>
              </a:pPr>
              <a:r>
                <a:rPr lang="en-US" sz="2800" b="1" i="1" dirty="0">
                  <a:solidFill>
                    <a:schemeClr val="bg1"/>
                  </a:solidFill>
                  <a:latin typeface="Arial" panose="020B0604020202020204" pitchFamily="34" charset="0"/>
                  <a:cs typeface="Arial" panose="020B0604020202020204" pitchFamily="34" charset="0"/>
                </a:rPr>
                <a:t>Enhancements</a:t>
              </a:r>
              <a:endParaRPr lang="en-US" sz="2800" dirty="0">
                <a:solidFill>
                  <a:schemeClr val="bg1"/>
                </a:solidFill>
                <a:latin typeface="Arial" panose="020B0604020202020204" pitchFamily="34" charset="0"/>
                <a:cs typeface="Arial" panose="020B0604020202020204" pitchFamily="34" charset="0"/>
              </a:endParaRPr>
            </a:p>
          </p:txBody>
        </p:sp>
        <p:sp>
          <p:nvSpPr>
            <p:cNvPr id="45" name="Rectangle 44">
              <a:extLst>
                <a:ext uri="{FF2B5EF4-FFF2-40B4-BE49-F238E27FC236}">
                  <a16:creationId xmlns:a16="http://schemas.microsoft.com/office/drawing/2014/main" id="{EF399833-0727-43F7-986F-461165490193}"/>
                </a:ext>
              </a:extLst>
            </p:cNvPr>
            <p:cNvSpPr/>
            <p:nvPr/>
          </p:nvSpPr>
          <p:spPr>
            <a:xfrm>
              <a:off x="813756" y="7738034"/>
              <a:ext cx="16574870" cy="786972"/>
            </a:xfrm>
            <a:prstGeom prst="rect">
              <a:avLst/>
            </a:prstGeom>
            <a:solidFill>
              <a:srgbClr val="F3AE7B"/>
            </a:solidFill>
            <a:ln>
              <a:solidFill>
                <a:srgbClr val="F3AE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3845"/>
                </a:lnSpc>
                <a:spcBef>
                  <a:spcPct val="0"/>
                </a:spcBef>
              </a:pPr>
              <a:r>
                <a:rPr lang="en-US" sz="2500" spc="55" dirty="0">
                  <a:solidFill>
                    <a:schemeClr val="bg1"/>
                  </a:solidFill>
                  <a:latin typeface="Arial" panose="020B0604020202020204" pitchFamily="34" charset="0"/>
                  <a:cs typeface="Arial" panose="020B0604020202020204" pitchFamily="34" charset="0"/>
                </a:rPr>
                <a:t>Approaches used in conjunction with HIPs to maximize the impact of HIP implementation or increase the reach. 4 briefs</a:t>
              </a:r>
              <a:endParaRPr lang="en-US" sz="2500" dirty="0">
                <a:solidFill>
                  <a:schemeClr val="bg1"/>
                </a:solidFill>
                <a:latin typeface="Arial" panose="020B0604020202020204" pitchFamily="34" charset="0"/>
                <a:cs typeface="Arial" panose="020B0604020202020204" pitchFamily="34" charset="0"/>
              </a:endParaRPr>
            </a:p>
          </p:txBody>
        </p:sp>
      </p:grpSp>
      <p:sp>
        <p:nvSpPr>
          <p:cNvPr id="10" name="TextBox 10"/>
          <p:cNvSpPr txBox="1"/>
          <p:nvPr/>
        </p:nvSpPr>
        <p:spPr>
          <a:xfrm>
            <a:off x="608803" y="429270"/>
            <a:ext cx="9678198" cy="1667123"/>
          </a:xfrm>
          <a:prstGeom prst="rect">
            <a:avLst/>
          </a:prstGeom>
        </p:spPr>
        <p:txBody>
          <a:bodyPr wrap="square" lIns="0" tIns="0" rIns="0" bIns="0" rtlCol="0" anchor="t">
            <a:spAutoFit/>
          </a:bodyPr>
          <a:lstStyle/>
          <a:p>
            <a:pPr>
              <a:lnSpc>
                <a:spcPts val="6500"/>
              </a:lnSpc>
            </a:pPr>
            <a:r>
              <a:rPr lang="en-US" sz="5000" b="1" dirty="0">
                <a:solidFill>
                  <a:schemeClr val="bg1"/>
                </a:solidFill>
                <a:latin typeface="Arial" panose="020B0604020202020204" pitchFamily="34" charset="0"/>
                <a:cs typeface="Arial" panose="020B0604020202020204" pitchFamily="34" charset="0"/>
              </a:rPr>
              <a:t>HIPs address the full spectrum of FP programming</a:t>
            </a:r>
          </a:p>
        </p:txBody>
      </p:sp>
      <p:sp>
        <p:nvSpPr>
          <p:cNvPr id="3" name="Slide Number Placeholder 2">
            <a:extLst>
              <a:ext uri="{FF2B5EF4-FFF2-40B4-BE49-F238E27FC236}">
                <a16:creationId xmlns:a16="http://schemas.microsoft.com/office/drawing/2014/main" id="{DC720C67-30D4-45C3-B61A-A1F7C7DB34CD}"/>
              </a:ext>
            </a:extLst>
          </p:cNvPr>
          <p:cNvSpPr>
            <a:spLocks noGrp="1"/>
          </p:cNvSpPr>
          <p:nvPr>
            <p:ph type="sldNum" sz="quarter" idx="12"/>
          </p:nvPr>
        </p:nvSpPr>
        <p:spPr/>
        <p:txBody>
          <a:bodyPr/>
          <a:lstStyle/>
          <a:p>
            <a:fld id="{B6F15528-21DE-4FAA-801E-634DDDAF4B2B}" type="slidenum">
              <a:rPr lang="en-US" smtClean="0"/>
              <a:pPr/>
              <a:t>4</a:t>
            </a:fld>
            <a:endParaRPr lang="en-US"/>
          </a:p>
        </p:txBody>
      </p:sp>
    </p:spTree>
    <p:extLst>
      <p:ext uri="{BB962C8B-B14F-4D97-AF65-F5344CB8AC3E}">
        <p14:creationId xmlns:p14="http://schemas.microsoft.com/office/powerpoint/2010/main" val="22914831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Isosceles Triangle 31">
            <a:extLst>
              <a:ext uri="{FF2B5EF4-FFF2-40B4-BE49-F238E27FC236}">
                <a16:creationId xmlns:a16="http://schemas.microsoft.com/office/drawing/2014/main" id="{20981DAA-C74C-43E4-A232-5C5764DB9B1F}"/>
              </a:ext>
            </a:extLst>
          </p:cNvPr>
          <p:cNvSpPr/>
          <p:nvPr/>
        </p:nvSpPr>
        <p:spPr>
          <a:xfrm flipV="1">
            <a:off x="-11461" y="-2"/>
            <a:ext cx="18257632" cy="3557277"/>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054A8E"/>
          </a:solidFill>
          <a:ln>
            <a:solidFill>
              <a:srgbClr val="054A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B5E3833E-61A4-4057-9DCD-FAF471F68CFC}"/>
              </a:ext>
            </a:extLst>
          </p:cNvPr>
          <p:cNvSpPr txBox="1"/>
          <p:nvPr/>
        </p:nvSpPr>
        <p:spPr>
          <a:xfrm>
            <a:off x="1384653" y="3557275"/>
            <a:ext cx="15465404" cy="2308324"/>
          </a:xfrm>
          <a:prstGeom prst="rect">
            <a:avLst/>
          </a:prstGeom>
          <a:noFill/>
        </p:spPr>
        <p:txBody>
          <a:bodyPr wrap="square">
            <a:spAutoFit/>
          </a:bodyPr>
          <a:lstStyle/>
          <a:p>
            <a:pPr marL="228600" indent="-50800">
              <a:lnSpc>
                <a:spcPct val="90000"/>
              </a:lnSpc>
              <a:buClr>
                <a:schemeClr val="dk1"/>
              </a:buClr>
              <a:buSzPts val="2800"/>
            </a:pPr>
            <a:r>
              <a:rPr lang="en-US" sz="4000" dirty="0">
                <a:highlight>
                  <a:srgbClr val="FFFFFF"/>
                </a:highlight>
                <a:latin typeface="Arial" panose="020B0604020202020204" pitchFamily="34" charset="0"/>
                <a:cs typeface="Arial" panose="020B0604020202020204" pitchFamily="34" charset="0"/>
              </a:rPr>
              <a:t>The </a:t>
            </a:r>
            <a:r>
              <a:rPr lang="en-US" sz="4000" b="1" dirty="0">
                <a:solidFill>
                  <a:srgbClr val="054A8E"/>
                </a:solidFill>
                <a:highlight>
                  <a:srgbClr val="FFFFFF"/>
                </a:highlight>
                <a:latin typeface="Arial" panose="020B0604020202020204" pitchFamily="34" charset="0"/>
                <a:cs typeface="Arial" panose="020B0604020202020204" pitchFamily="34" charset="0"/>
              </a:rPr>
              <a:t>Technical Advisory Group (TAG) </a:t>
            </a:r>
            <a:r>
              <a:rPr lang="en-US" sz="4000" dirty="0">
                <a:highlight>
                  <a:srgbClr val="FFFFFF"/>
                </a:highlight>
                <a:latin typeface="Arial" panose="020B0604020202020204" pitchFamily="34" charset="0"/>
                <a:cs typeface="Arial" panose="020B0604020202020204" pitchFamily="34" charset="0"/>
              </a:rPr>
              <a:t>is made up of 25 experts in family planning, including representatives from the co-sponsors.</a:t>
            </a:r>
            <a:endParaRPr lang="en-US" sz="4000" spc="-80" dirty="0">
              <a:highlight>
                <a:srgbClr val="FFFFFF"/>
              </a:highlight>
              <a:latin typeface="Arial" panose="020B0604020202020204" pitchFamily="34" charset="0"/>
              <a:cs typeface="Arial" panose="020B0604020202020204" pitchFamily="34" charset="0"/>
            </a:endParaRPr>
          </a:p>
          <a:p>
            <a:pPr marL="228600" lvl="0" indent="-50800" algn="l" rtl="0">
              <a:lnSpc>
                <a:spcPct val="90000"/>
              </a:lnSpc>
              <a:spcBef>
                <a:spcPts val="0"/>
              </a:spcBef>
              <a:spcAft>
                <a:spcPts val="0"/>
              </a:spcAft>
              <a:buClr>
                <a:schemeClr val="dk1"/>
              </a:buClr>
              <a:buSzPts val="2800"/>
              <a:buNone/>
            </a:pPr>
            <a:endParaRPr lang="en-US" sz="4000" spc="-80" dirty="0">
              <a:highlight>
                <a:srgbClr val="FFFFFF"/>
              </a:highlight>
              <a:latin typeface="Arial" panose="020B0604020202020204" pitchFamily="34" charset="0"/>
              <a:cs typeface="Arial" panose="020B0604020202020204" pitchFamily="34" charset="0"/>
            </a:endParaRPr>
          </a:p>
          <a:p>
            <a:pPr marL="228600" lvl="0" indent="-50800" algn="l" rtl="0">
              <a:lnSpc>
                <a:spcPct val="90000"/>
              </a:lnSpc>
              <a:spcBef>
                <a:spcPts val="0"/>
              </a:spcBef>
              <a:spcAft>
                <a:spcPts val="0"/>
              </a:spcAft>
              <a:buClr>
                <a:schemeClr val="dk1"/>
              </a:buClr>
              <a:buSzPts val="2800"/>
              <a:buNone/>
            </a:pPr>
            <a:r>
              <a:rPr lang="en-US" sz="4000" spc="-80" dirty="0">
                <a:highlight>
                  <a:srgbClr val="FFFFFF"/>
                </a:highlight>
                <a:latin typeface="Arial" panose="020B0604020202020204" pitchFamily="34" charset="0"/>
                <a:cs typeface="Arial" panose="020B0604020202020204" pitchFamily="34" charset="0"/>
              </a:rPr>
              <a:t>The </a:t>
            </a:r>
            <a:r>
              <a:rPr lang="en-US" sz="4000" b="1" spc="-80" dirty="0">
                <a:solidFill>
                  <a:srgbClr val="054A8E"/>
                </a:solidFill>
                <a:highlight>
                  <a:srgbClr val="FFFFFF"/>
                </a:highlight>
                <a:latin typeface="Arial" panose="020B0604020202020204" pitchFamily="34" charset="0"/>
                <a:cs typeface="Arial" panose="020B0604020202020204" pitchFamily="34" charset="0"/>
              </a:rPr>
              <a:t>Co-sponsors </a:t>
            </a:r>
            <a:r>
              <a:rPr lang="en-US" sz="4000" spc="-80" dirty="0">
                <a:highlight>
                  <a:srgbClr val="FFFFFF"/>
                </a:highlight>
                <a:latin typeface="Arial" panose="020B0604020202020204" pitchFamily="34" charset="0"/>
                <a:cs typeface="Arial" panose="020B0604020202020204" pitchFamily="34" charset="0"/>
              </a:rPr>
              <a:t>include the following organizations:</a:t>
            </a:r>
          </a:p>
        </p:txBody>
      </p:sp>
      <p:sp>
        <p:nvSpPr>
          <p:cNvPr id="10" name="TextBox 10"/>
          <p:cNvSpPr txBox="1"/>
          <p:nvPr/>
        </p:nvSpPr>
        <p:spPr>
          <a:xfrm>
            <a:off x="711554" y="688118"/>
            <a:ext cx="12722203" cy="771109"/>
          </a:xfrm>
          <a:prstGeom prst="rect">
            <a:avLst/>
          </a:prstGeom>
        </p:spPr>
        <p:txBody>
          <a:bodyPr wrap="square" lIns="0" tIns="0" rIns="0" bIns="0" rtlCol="0" anchor="t">
            <a:spAutoFit/>
          </a:bodyPr>
          <a:lstStyle/>
          <a:p>
            <a:pPr>
              <a:lnSpc>
                <a:spcPts val="6500"/>
              </a:lnSpc>
            </a:pPr>
            <a:r>
              <a:rPr lang="en-US" sz="5000" b="1" dirty="0">
                <a:solidFill>
                  <a:schemeClr val="bg1"/>
                </a:solidFill>
                <a:latin typeface="Arial" panose="020B0604020202020204" pitchFamily="34" charset="0"/>
                <a:cs typeface="Arial" panose="020B0604020202020204" pitchFamily="34" charset="0"/>
              </a:rPr>
              <a:t>HIP Partnership</a:t>
            </a:r>
          </a:p>
        </p:txBody>
      </p:sp>
      <p:sp>
        <p:nvSpPr>
          <p:cNvPr id="3" name="Slide Number Placeholder 2">
            <a:extLst>
              <a:ext uri="{FF2B5EF4-FFF2-40B4-BE49-F238E27FC236}">
                <a16:creationId xmlns:a16="http://schemas.microsoft.com/office/drawing/2014/main" id="{0073A45D-0300-4530-8C4F-28D32B793012}"/>
              </a:ext>
            </a:extLst>
          </p:cNvPr>
          <p:cNvSpPr>
            <a:spLocks noGrp="1"/>
          </p:cNvSpPr>
          <p:nvPr>
            <p:ph type="sldNum" sz="quarter" idx="12"/>
          </p:nvPr>
        </p:nvSpPr>
        <p:spPr/>
        <p:txBody>
          <a:bodyPr/>
          <a:lstStyle/>
          <a:p>
            <a:fld id="{B6F15528-21DE-4FAA-801E-634DDDAF4B2B}" type="slidenum">
              <a:rPr lang="en-US" smtClean="0"/>
              <a:pPr/>
              <a:t>5</a:t>
            </a:fld>
            <a:endParaRPr lang="en-US"/>
          </a:p>
        </p:txBody>
      </p:sp>
      <p:pic>
        <p:nvPicPr>
          <p:cNvPr id="4" name="Picture 3">
            <a:extLst>
              <a:ext uri="{FF2B5EF4-FFF2-40B4-BE49-F238E27FC236}">
                <a16:creationId xmlns:a16="http://schemas.microsoft.com/office/drawing/2014/main" id="{DA42BB34-BB97-2E48-8802-F92ACE70D6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3490" y="6691146"/>
            <a:ext cx="16827730" cy="1048497"/>
          </a:xfrm>
          <a:prstGeom prst="rect">
            <a:avLst/>
          </a:prstGeom>
        </p:spPr>
      </p:pic>
    </p:spTree>
    <p:extLst>
      <p:ext uri="{BB962C8B-B14F-4D97-AF65-F5344CB8AC3E}">
        <p14:creationId xmlns:p14="http://schemas.microsoft.com/office/powerpoint/2010/main" val="9288077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1758462" y="4434398"/>
            <a:ext cx="12186138" cy="3187189"/>
            <a:chOff x="-1192946" y="454440"/>
            <a:chExt cx="14009365" cy="4249586"/>
          </a:xfrm>
        </p:grpSpPr>
        <p:sp>
          <p:nvSpPr>
            <p:cNvPr id="5" name="TextBox 5"/>
            <p:cNvSpPr txBox="1"/>
            <p:nvPr/>
          </p:nvSpPr>
          <p:spPr>
            <a:xfrm>
              <a:off x="-1161685" y="2139220"/>
              <a:ext cx="13501365" cy="2564806"/>
            </a:xfrm>
            <a:prstGeom prst="rect">
              <a:avLst/>
            </a:prstGeom>
          </p:spPr>
          <p:txBody>
            <a:bodyPr wrap="square" lIns="0" tIns="0" rIns="0" bIns="0" rtlCol="0" anchor="t">
              <a:spAutoFit/>
            </a:bodyPr>
            <a:lstStyle/>
            <a:p>
              <a:pPr>
                <a:lnSpc>
                  <a:spcPts val="5040"/>
                </a:lnSpc>
                <a:spcBef>
                  <a:spcPct val="0"/>
                </a:spcBef>
              </a:pPr>
              <a:r>
                <a:rPr lang="en-US" sz="4400" dirty="0">
                  <a:solidFill>
                    <a:srgbClr val="000000"/>
                  </a:solidFill>
                  <a:latin typeface="Arial" panose="020B0604020202020204" pitchFamily="34" charset="0"/>
                  <a:cs typeface="Arial" panose="020B0604020202020204" pitchFamily="34" charset="0"/>
                </a:rPr>
                <a:t>Offer contraceptive counseling and services as part of facility-based childbirth care prior to discharge from the health facility.</a:t>
              </a:r>
            </a:p>
          </p:txBody>
        </p:sp>
        <p:sp>
          <p:nvSpPr>
            <p:cNvPr id="6" name="TextBox 6"/>
            <p:cNvSpPr txBox="1"/>
            <p:nvPr/>
          </p:nvSpPr>
          <p:spPr>
            <a:xfrm>
              <a:off x="-1192946" y="454440"/>
              <a:ext cx="14009365" cy="1436291"/>
            </a:xfrm>
            <a:prstGeom prst="rect">
              <a:avLst/>
            </a:prstGeom>
          </p:spPr>
          <p:txBody>
            <a:bodyPr wrap="square" lIns="0" tIns="0" rIns="0" bIns="0" rtlCol="0" anchor="t">
              <a:spAutoFit/>
            </a:bodyPr>
            <a:lstStyle/>
            <a:p>
              <a:pPr>
                <a:lnSpc>
                  <a:spcPts val="8400"/>
                </a:lnSpc>
              </a:pPr>
              <a:r>
                <a:rPr lang="en-US" sz="8000" b="1" dirty="0">
                  <a:solidFill>
                    <a:srgbClr val="000000"/>
                  </a:solidFill>
                  <a:latin typeface="Arial" panose="020B0604020202020204" pitchFamily="34" charset="0"/>
                  <a:cs typeface="Arial" panose="020B0604020202020204" pitchFamily="34" charset="0"/>
                </a:rPr>
                <a:t>High Impact Practice</a:t>
              </a:r>
            </a:p>
          </p:txBody>
        </p:sp>
      </p:grpSp>
      <p:sp>
        <p:nvSpPr>
          <p:cNvPr id="8" name="Slide Number Placeholder 7">
            <a:extLst>
              <a:ext uri="{FF2B5EF4-FFF2-40B4-BE49-F238E27FC236}">
                <a16:creationId xmlns:a16="http://schemas.microsoft.com/office/drawing/2014/main" id="{F542FDE7-8BEF-4B3B-B931-2CA33305706E}"/>
              </a:ext>
            </a:extLst>
          </p:cNvPr>
          <p:cNvSpPr>
            <a:spLocks noGrp="1"/>
          </p:cNvSpPr>
          <p:nvPr>
            <p:ph type="sldNum" sz="quarter" idx="12"/>
          </p:nvPr>
        </p:nvSpPr>
        <p:spPr/>
        <p:txBody>
          <a:bodyPr/>
          <a:lstStyle/>
          <a:p>
            <a:fld id="{B6F15528-21DE-4FAA-801E-634DDDAF4B2B}" type="slidenum">
              <a:rPr lang="en-US" smtClean="0"/>
              <a:pPr/>
              <a:t>6</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Isosceles Triangle 31">
            <a:extLst>
              <a:ext uri="{FF2B5EF4-FFF2-40B4-BE49-F238E27FC236}">
                <a16:creationId xmlns:a16="http://schemas.microsoft.com/office/drawing/2014/main" id="{74DA310A-FB4B-4AC9-B0D6-9C187C8BAEBD}"/>
              </a:ext>
            </a:extLst>
          </p:cNvPr>
          <p:cNvSpPr/>
          <p:nvPr/>
        </p:nvSpPr>
        <p:spPr>
          <a:xfrm flipV="1">
            <a:off x="0" y="8664"/>
            <a:ext cx="18257632" cy="2915536"/>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054A8E"/>
          </a:solidFill>
          <a:ln>
            <a:solidFill>
              <a:srgbClr val="054A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cs typeface="Arial" panose="020B0604020202020204" pitchFamily="34" charset="0"/>
            </a:endParaRPr>
          </a:p>
        </p:txBody>
      </p:sp>
      <p:sp>
        <p:nvSpPr>
          <p:cNvPr id="12" name="TextBox 9">
            <a:extLst>
              <a:ext uri="{FF2B5EF4-FFF2-40B4-BE49-F238E27FC236}">
                <a16:creationId xmlns:a16="http://schemas.microsoft.com/office/drawing/2014/main" id="{FEAB1666-0B01-4BC5-ACC4-2AF958F978DF}"/>
              </a:ext>
            </a:extLst>
          </p:cNvPr>
          <p:cNvSpPr txBox="1"/>
          <p:nvPr/>
        </p:nvSpPr>
        <p:spPr>
          <a:xfrm>
            <a:off x="685800" y="606901"/>
            <a:ext cx="4096793" cy="771109"/>
          </a:xfrm>
          <a:prstGeom prst="rect">
            <a:avLst/>
          </a:prstGeom>
        </p:spPr>
        <p:txBody>
          <a:bodyPr wrap="square" lIns="0" tIns="0" rIns="0" bIns="0" rtlCol="0" anchor="t">
            <a:spAutoFit/>
          </a:bodyPr>
          <a:lstStyle/>
          <a:p>
            <a:pPr>
              <a:lnSpc>
                <a:spcPts val="6500"/>
              </a:lnSpc>
              <a:spcBef>
                <a:spcPct val="0"/>
              </a:spcBef>
            </a:pPr>
            <a:r>
              <a:rPr lang="en-US" sz="5000" b="1" dirty="0">
                <a:solidFill>
                  <a:schemeClr val="bg1"/>
                </a:solidFill>
                <a:latin typeface="Arial" panose="020B0604020202020204" pitchFamily="34" charset="0"/>
                <a:cs typeface="Arial" panose="020B0604020202020204" pitchFamily="34" charset="0"/>
              </a:rPr>
              <a:t>Background</a:t>
            </a:r>
          </a:p>
        </p:txBody>
      </p:sp>
      <p:sp>
        <p:nvSpPr>
          <p:cNvPr id="2" name="Slide Number Placeholder 1">
            <a:extLst>
              <a:ext uri="{FF2B5EF4-FFF2-40B4-BE49-F238E27FC236}">
                <a16:creationId xmlns:a16="http://schemas.microsoft.com/office/drawing/2014/main" id="{12D7F486-0B44-457A-BDCF-70564D702418}"/>
              </a:ext>
            </a:extLst>
          </p:cNvPr>
          <p:cNvSpPr>
            <a:spLocks noGrp="1"/>
          </p:cNvSpPr>
          <p:nvPr>
            <p:ph type="sldNum" sz="quarter" idx="12"/>
          </p:nvPr>
        </p:nvSpPr>
        <p:spPr/>
        <p:txBody>
          <a:bodyPr/>
          <a:lstStyle/>
          <a:p>
            <a:fld id="{B6F15528-21DE-4FAA-801E-634DDDAF4B2B}" type="slidenum">
              <a:rPr lang="en-US" smtClean="0"/>
              <a:pPr/>
              <a:t>7</a:t>
            </a:fld>
            <a:endParaRPr lang="en-US"/>
          </a:p>
        </p:txBody>
      </p:sp>
      <p:sp>
        <p:nvSpPr>
          <p:cNvPr id="8" name="TextBox 8">
            <a:extLst>
              <a:ext uri="{FF2B5EF4-FFF2-40B4-BE49-F238E27FC236}">
                <a16:creationId xmlns:a16="http://schemas.microsoft.com/office/drawing/2014/main" id="{C91593E0-56F0-49C5-A053-281C62CC4608}"/>
              </a:ext>
            </a:extLst>
          </p:cNvPr>
          <p:cNvSpPr txBox="1"/>
          <p:nvPr/>
        </p:nvSpPr>
        <p:spPr>
          <a:xfrm>
            <a:off x="1585016" y="3300082"/>
            <a:ext cx="15087600" cy="5847755"/>
          </a:xfrm>
          <a:prstGeom prst="rect">
            <a:avLst/>
          </a:prstGeom>
        </p:spPr>
        <p:txBody>
          <a:bodyPr wrap="square" lIns="0" tIns="0" rIns="0" bIns="0" rtlCol="0" anchor="t">
            <a:spAutoFit/>
          </a:bodyPr>
          <a:lstStyle/>
          <a:p>
            <a:pPr marL="571500" indent="-571500">
              <a:spcAft>
                <a:spcPts val="2400"/>
              </a:spcAft>
              <a:buFont typeface="Arial" panose="020B0604020202020204" pitchFamily="34" charset="0"/>
              <a:buChar char="•"/>
            </a:pPr>
            <a:r>
              <a:rPr lang="en-US" sz="4000" dirty="0">
                <a:solidFill>
                  <a:srgbClr val="000000"/>
                </a:solidFill>
                <a:latin typeface="Arial" panose="020B0604020202020204" pitchFamily="34" charset="0"/>
                <a:cs typeface="Arial" panose="020B0604020202020204" pitchFamily="34" charset="0"/>
              </a:rPr>
              <a:t>Offering modern contraception services as part of care provided during childbirth </a:t>
            </a:r>
            <a:r>
              <a:rPr lang="en-US" sz="4000" b="1" dirty="0">
                <a:solidFill>
                  <a:srgbClr val="054A8E"/>
                </a:solidFill>
                <a:latin typeface="Arial" panose="020B0604020202020204" pitchFamily="34" charset="0"/>
                <a:cs typeface="Arial" panose="020B0604020202020204" pitchFamily="34" charset="0"/>
              </a:rPr>
              <a:t>increases postpartum contraceptive use and is likely to reduce both unintended pregnancies and pregnancies that are too closely spaced.</a:t>
            </a:r>
          </a:p>
          <a:p>
            <a:pPr marL="571500" indent="-571500">
              <a:spcAft>
                <a:spcPts val="2400"/>
              </a:spcAft>
              <a:buFont typeface="Arial" panose="020B0604020202020204" pitchFamily="34" charset="0"/>
              <a:buChar char="•"/>
            </a:pPr>
            <a:r>
              <a:rPr lang="en-US" sz="4000" dirty="0">
                <a:solidFill>
                  <a:srgbClr val="000000"/>
                </a:solidFill>
                <a:latin typeface="Arial" panose="020B0604020202020204" pitchFamily="34" charset="0"/>
                <a:cs typeface="Arial" panose="020B0604020202020204" pitchFamily="34" charset="0"/>
              </a:rPr>
              <a:t>The WHO recommends that women receive information on family planning and the health and social benefits of birth spacing during antenatal care, immediately after birth, and during postpartum and well-baby care, including immunization and growth monitoring.</a:t>
            </a:r>
          </a:p>
        </p:txBody>
      </p:sp>
    </p:spTree>
    <p:extLst>
      <p:ext uri="{BB962C8B-B14F-4D97-AF65-F5344CB8AC3E}">
        <p14:creationId xmlns:p14="http://schemas.microsoft.com/office/powerpoint/2010/main" val="29114225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Isosceles Triangle 31">
            <a:extLst>
              <a:ext uri="{FF2B5EF4-FFF2-40B4-BE49-F238E27FC236}">
                <a16:creationId xmlns:a16="http://schemas.microsoft.com/office/drawing/2014/main" id="{22B04359-A716-4020-BD82-4803A9A3511C}"/>
              </a:ext>
            </a:extLst>
          </p:cNvPr>
          <p:cNvSpPr/>
          <p:nvPr/>
        </p:nvSpPr>
        <p:spPr>
          <a:xfrm flipV="1">
            <a:off x="-11461" y="-2"/>
            <a:ext cx="18257632" cy="2933696"/>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054A8E"/>
          </a:solidFill>
          <a:ln>
            <a:solidFill>
              <a:srgbClr val="054A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cs typeface="Arial" panose="020B0604020202020204" pitchFamily="34" charset="0"/>
            </a:endParaRPr>
          </a:p>
        </p:txBody>
      </p:sp>
      <p:sp>
        <p:nvSpPr>
          <p:cNvPr id="10" name="TextBox 10"/>
          <p:cNvSpPr txBox="1"/>
          <p:nvPr/>
        </p:nvSpPr>
        <p:spPr>
          <a:xfrm>
            <a:off x="6101805" y="8488680"/>
            <a:ext cx="11667211" cy="769620"/>
          </a:xfrm>
          <a:prstGeom prst="rect">
            <a:avLst/>
          </a:prstGeom>
        </p:spPr>
        <p:txBody>
          <a:bodyPr lIns="0" tIns="0" rIns="0" bIns="0" rtlCol="0" anchor="t">
            <a:spAutoFit/>
          </a:bodyPr>
          <a:lstStyle/>
          <a:p>
            <a:pPr algn="r">
              <a:lnSpc>
                <a:spcPts val="5880"/>
              </a:lnSpc>
            </a:pPr>
            <a:r>
              <a:rPr lang="en-US" sz="5600">
                <a:solidFill>
                  <a:srgbClr val="FFFFFF"/>
                </a:solidFill>
                <a:latin typeface="Arial" panose="020B0604020202020204" pitchFamily="34" charset="0"/>
                <a:cs typeface="Arial" panose="020B0604020202020204" pitchFamily="34" charset="0"/>
              </a:rPr>
              <a:t>BACKGROUND</a:t>
            </a:r>
          </a:p>
        </p:txBody>
      </p:sp>
      <p:sp>
        <p:nvSpPr>
          <p:cNvPr id="9" name="TextBox 9"/>
          <p:cNvSpPr txBox="1"/>
          <p:nvPr/>
        </p:nvSpPr>
        <p:spPr>
          <a:xfrm>
            <a:off x="609600" y="453329"/>
            <a:ext cx="4096793" cy="1667123"/>
          </a:xfrm>
          <a:prstGeom prst="rect">
            <a:avLst/>
          </a:prstGeom>
        </p:spPr>
        <p:txBody>
          <a:bodyPr wrap="square" lIns="0" tIns="0" rIns="0" bIns="0" rtlCol="0" anchor="t">
            <a:spAutoFit/>
          </a:bodyPr>
          <a:lstStyle/>
          <a:p>
            <a:pPr>
              <a:lnSpc>
                <a:spcPts val="6500"/>
              </a:lnSpc>
              <a:spcBef>
                <a:spcPct val="0"/>
              </a:spcBef>
            </a:pPr>
            <a:r>
              <a:rPr lang="en-US" sz="5000" b="1" dirty="0">
                <a:solidFill>
                  <a:schemeClr val="bg1"/>
                </a:solidFill>
                <a:latin typeface="Arial" panose="020B0604020202020204" pitchFamily="34" charset="0"/>
                <a:cs typeface="Arial" panose="020B0604020202020204" pitchFamily="34" charset="0"/>
              </a:rPr>
              <a:t>Theory of</a:t>
            </a:r>
          </a:p>
          <a:p>
            <a:pPr>
              <a:lnSpc>
                <a:spcPts val="6500"/>
              </a:lnSpc>
              <a:spcBef>
                <a:spcPct val="0"/>
              </a:spcBef>
            </a:pPr>
            <a:r>
              <a:rPr lang="en-US" sz="5000" b="1" dirty="0">
                <a:solidFill>
                  <a:schemeClr val="bg1"/>
                </a:solidFill>
                <a:latin typeface="Arial" panose="020B0604020202020204" pitchFamily="34" charset="0"/>
                <a:cs typeface="Arial" panose="020B0604020202020204" pitchFamily="34" charset="0"/>
              </a:rPr>
              <a:t>Change</a:t>
            </a:r>
          </a:p>
        </p:txBody>
      </p:sp>
      <p:sp>
        <p:nvSpPr>
          <p:cNvPr id="2" name="Slide Number Placeholder 1">
            <a:extLst>
              <a:ext uri="{FF2B5EF4-FFF2-40B4-BE49-F238E27FC236}">
                <a16:creationId xmlns:a16="http://schemas.microsoft.com/office/drawing/2014/main" id="{2CAD324D-A412-4643-A519-2AD48FC307EA}"/>
              </a:ext>
            </a:extLst>
          </p:cNvPr>
          <p:cNvSpPr>
            <a:spLocks noGrp="1"/>
          </p:cNvSpPr>
          <p:nvPr>
            <p:ph type="sldNum" sz="quarter" idx="12"/>
          </p:nvPr>
        </p:nvSpPr>
        <p:spPr/>
        <p:txBody>
          <a:bodyPr/>
          <a:lstStyle/>
          <a:p>
            <a:fld id="{B6F15528-21DE-4FAA-801E-634DDDAF4B2B}" type="slidenum">
              <a:rPr lang="en-US" smtClean="0"/>
              <a:pPr/>
              <a:t>8</a:t>
            </a:fld>
            <a:endParaRPr lang="en-US"/>
          </a:p>
        </p:txBody>
      </p:sp>
      <p:pic>
        <p:nvPicPr>
          <p:cNvPr id="5" name="Picture 4">
            <a:extLst>
              <a:ext uri="{FF2B5EF4-FFF2-40B4-BE49-F238E27FC236}">
                <a16:creationId xmlns:a16="http://schemas.microsoft.com/office/drawing/2014/main" id="{A748DD38-5DB5-014A-BD79-0C1F2789AB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3000" y="2265683"/>
            <a:ext cx="11223290" cy="6654302"/>
          </a:xfrm>
          <a:prstGeom prst="rect">
            <a:avLst/>
          </a:prstGeom>
          <a:ln>
            <a:noFill/>
          </a:ln>
        </p:spPr>
      </p:pic>
    </p:spTree>
    <p:extLst>
      <p:ext uri="{BB962C8B-B14F-4D97-AF65-F5344CB8AC3E}">
        <p14:creationId xmlns:p14="http://schemas.microsoft.com/office/powerpoint/2010/main" val="30618345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Isosceles Triangle 31">
            <a:extLst>
              <a:ext uri="{FF2B5EF4-FFF2-40B4-BE49-F238E27FC236}">
                <a16:creationId xmlns:a16="http://schemas.microsoft.com/office/drawing/2014/main" id="{5D6A0D41-67F8-455F-8C24-2FDA73630EA1}"/>
              </a:ext>
            </a:extLst>
          </p:cNvPr>
          <p:cNvSpPr/>
          <p:nvPr/>
        </p:nvSpPr>
        <p:spPr>
          <a:xfrm flipV="1">
            <a:off x="-11461" y="-2"/>
            <a:ext cx="18257632" cy="3285459"/>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054A8E"/>
          </a:solidFill>
          <a:ln>
            <a:solidFill>
              <a:srgbClr val="054A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cs typeface="Arial" panose="020B0604020202020204" pitchFamily="34" charset="0"/>
            </a:endParaRPr>
          </a:p>
        </p:txBody>
      </p:sp>
      <p:sp>
        <p:nvSpPr>
          <p:cNvPr id="28" name="TextBox 8">
            <a:extLst>
              <a:ext uri="{FF2B5EF4-FFF2-40B4-BE49-F238E27FC236}">
                <a16:creationId xmlns:a16="http://schemas.microsoft.com/office/drawing/2014/main" id="{6B72E052-BCD2-4ECF-8B90-D2A9416F84A9}"/>
              </a:ext>
            </a:extLst>
          </p:cNvPr>
          <p:cNvSpPr txBox="1"/>
          <p:nvPr/>
        </p:nvSpPr>
        <p:spPr>
          <a:xfrm>
            <a:off x="1447800" y="3499880"/>
            <a:ext cx="14630400" cy="4924425"/>
          </a:xfrm>
          <a:prstGeom prst="rect">
            <a:avLst/>
          </a:prstGeom>
        </p:spPr>
        <p:txBody>
          <a:bodyPr wrap="square" lIns="0" tIns="0" rIns="0" bIns="0" rtlCol="0" anchor="t">
            <a:spAutoFit/>
          </a:bodyPr>
          <a:lstStyle/>
          <a:p>
            <a:pPr marL="571500" indent="-571500">
              <a:spcAft>
                <a:spcPts val="2400"/>
              </a:spcAft>
              <a:buFont typeface="Arial" panose="020B0604020202020204" pitchFamily="34" charset="0"/>
              <a:buChar char="•"/>
            </a:pPr>
            <a:r>
              <a:rPr lang="en-US" sz="4000" dirty="0">
                <a:solidFill>
                  <a:srgbClr val="000000"/>
                </a:solidFill>
                <a:latin typeface="Arial" panose="020B0604020202020204" pitchFamily="34" charset="0"/>
                <a:cs typeface="Arial" panose="020B0604020202020204" pitchFamily="34" charset="0"/>
              </a:rPr>
              <a:t>Providing family planning counseling as part of childbirth care </a:t>
            </a:r>
            <a:r>
              <a:rPr lang="en-US" sz="4000" b="1" dirty="0">
                <a:solidFill>
                  <a:srgbClr val="054A8E"/>
                </a:solidFill>
                <a:latin typeface="Arial" panose="020B0604020202020204" pitchFamily="34" charset="0"/>
                <a:cs typeface="Arial" panose="020B0604020202020204" pitchFamily="34" charset="0"/>
              </a:rPr>
              <a:t>raises awareness of the importance of birth spacing and postpartum contraceptive options</a:t>
            </a:r>
            <a:r>
              <a:rPr lang="en-US" sz="4000" dirty="0">
                <a:solidFill>
                  <a:srgbClr val="000000"/>
                </a:solidFill>
                <a:latin typeface="Arial" panose="020B0604020202020204" pitchFamily="34" charset="0"/>
                <a:cs typeface="Arial" panose="020B0604020202020204" pitchFamily="34" charset="0"/>
              </a:rPr>
              <a:t>.</a:t>
            </a:r>
          </a:p>
          <a:p>
            <a:pPr marL="571500" indent="-571500">
              <a:spcAft>
                <a:spcPts val="2400"/>
              </a:spcAft>
              <a:buFont typeface="Arial" panose="020B0604020202020204" pitchFamily="34" charset="0"/>
              <a:buChar char="•"/>
            </a:pPr>
            <a:r>
              <a:rPr lang="en-US" sz="4000" dirty="0">
                <a:solidFill>
                  <a:srgbClr val="000000"/>
                </a:solidFill>
                <a:latin typeface="Arial" panose="020B0604020202020204" pitchFamily="34" charset="0"/>
                <a:cs typeface="Arial" panose="020B0604020202020204" pitchFamily="34" charset="0"/>
              </a:rPr>
              <a:t>An increasing number of women and their partners can be </a:t>
            </a:r>
            <a:r>
              <a:rPr lang="en-US" sz="4000" b="1" dirty="0">
                <a:solidFill>
                  <a:srgbClr val="054A8E"/>
                </a:solidFill>
                <a:latin typeface="Arial" panose="020B0604020202020204" pitchFamily="34" charset="0"/>
                <a:cs typeface="Arial" panose="020B0604020202020204" pitchFamily="34" charset="0"/>
              </a:rPr>
              <a:t>reached through facility-based childbirth services</a:t>
            </a:r>
            <a:r>
              <a:rPr lang="en-US" sz="4000" dirty="0">
                <a:solidFill>
                  <a:srgbClr val="000000"/>
                </a:solidFill>
                <a:latin typeface="Arial" panose="020B0604020202020204" pitchFamily="34" charset="0"/>
                <a:cs typeface="Arial" panose="020B0604020202020204" pitchFamily="34" charset="0"/>
              </a:rPr>
              <a:t>.</a:t>
            </a:r>
          </a:p>
          <a:p>
            <a:pPr marL="571500" indent="-571500">
              <a:spcAft>
                <a:spcPts val="2400"/>
              </a:spcAft>
              <a:buFont typeface="Arial" panose="020B0604020202020204" pitchFamily="34" charset="0"/>
              <a:buChar char="•"/>
            </a:pPr>
            <a:r>
              <a:rPr lang="en-US" sz="4000" dirty="0">
                <a:solidFill>
                  <a:srgbClr val="000000"/>
                </a:solidFill>
                <a:latin typeface="Arial" panose="020B0604020202020204" pitchFamily="34" charset="0"/>
                <a:cs typeface="Arial" panose="020B0604020202020204" pitchFamily="34" charset="0"/>
              </a:rPr>
              <a:t>Women have </a:t>
            </a:r>
            <a:r>
              <a:rPr lang="en-US" sz="4000" b="1" dirty="0">
                <a:solidFill>
                  <a:srgbClr val="054A8E"/>
                </a:solidFill>
                <a:latin typeface="Arial" panose="020B0604020202020204" pitchFamily="34" charset="0"/>
                <a:cs typeface="Arial" panose="020B0604020202020204" pitchFamily="34" charset="0"/>
              </a:rPr>
              <a:t>more contraceptive options during the immediate postpartum period.</a:t>
            </a:r>
          </a:p>
        </p:txBody>
      </p:sp>
      <p:sp>
        <p:nvSpPr>
          <p:cNvPr id="10" name="TextBox 10"/>
          <p:cNvSpPr txBox="1"/>
          <p:nvPr/>
        </p:nvSpPr>
        <p:spPr>
          <a:xfrm>
            <a:off x="838201" y="688118"/>
            <a:ext cx="7543799" cy="1604670"/>
          </a:xfrm>
          <a:prstGeom prst="rect">
            <a:avLst/>
          </a:prstGeom>
        </p:spPr>
        <p:txBody>
          <a:bodyPr wrap="square" lIns="0" tIns="0" rIns="0" bIns="0" rtlCol="0" anchor="t">
            <a:spAutoFit/>
          </a:bodyPr>
          <a:lstStyle/>
          <a:p>
            <a:pPr>
              <a:lnSpc>
                <a:spcPts val="6500"/>
              </a:lnSpc>
            </a:pPr>
            <a:r>
              <a:rPr lang="en-US" sz="5000" b="1" dirty="0">
                <a:solidFill>
                  <a:schemeClr val="bg1"/>
                </a:solidFill>
                <a:latin typeface="Arial" panose="020B0604020202020204" pitchFamily="34" charset="0"/>
                <a:cs typeface="Arial" panose="020B0604020202020204" pitchFamily="34" charset="0"/>
              </a:rPr>
              <a:t>Why is this practice important?</a:t>
            </a:r>
          </a:p>
        </p:txBody>
      </p:sp>
      <p:sp>
        <p:nvSpPr>
          <p:cNvPr id="2" name="Slide Number Placeholder 1">
            <a:extLst>
              <a:ext uri="{FF2B5EF4-FFF2-40B4-BE49-F238E27FC236}">
                <a16:creationId xmlns:a16="http://schemas.microsoft.com/office/drawing/2014/main" id="{B545B328-E165-4D1C-9473-5C4195501A34}"/>
              </a:ext>
            </a:extLst>
          </p:cNvPr>
          <p:cNvSpPr>
            <a:spLocks noGrp="1"/>
          </p:cNvSpPr>
          <p:nvPr>
            <p:ph type="sldNum" sz="quarter" idx="12"/>
          </p:nvPr>
        </p:nvSpPr>
        <p:spPr/>
        <p:txBody>
          <a:bodyPr/>
          <a:lstStyle/>
          <a:p>
            <a:fld id="{B6F15528-21DE-4FAA-801E-634DDDAF4B2B}" type="slidenum">
              <a:rPr lang="en-US" smtClean="0"/>
              <a:pPr/>
              <a:t>9</a:t>
            </a:fld>
            <a:endParaRPr lang="en-US"/>
          </a:p>
        </p:txBody>
      </p:sp>
    </p:spTree>
    <p:extLst>
      <p:ext uri="{BB962C8B-B14F-4D97-AF65-F5344CB8AC3E}">
        <p14:creationId xmlns:p14="http://schemas.microsoft.com/office/powerpoint/2010/main" val="16979018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13280</TotalTime>
  <Words>3499</Words>
  <Application>Microsoft Macintosh PowerPoint</Application>
  <PresentationFormat>Custom</PresentationFormat>
  <Paragraphs>268</Paragraphs>
  <Slides>25</Slides>
  <Notes>25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Calibri</vt:lpstr>
      <vt:lpstr>Arial</vt:lpstr>
      <vt:lpstr>Proxima Nova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GREEN Option</dc:title>
  <cp:lastModifiedBy>Microsoft Office User</cp:lastModifiedBy>
  <cp:revision>343</cp:revision>
  <dcterms:created xsi:type="dcterms:W3CDTF">2006-08-16T00:00:00Z</dcterms:created>
  <dcterms:modified xsi:type="dcterms:W3CDTF">2023-06-28T12:34:24Z</dcterms:modified>
  <dc:identifier>DAEXLFOVi-U</dc:identifier>
</cp:coreProperties>
</file>