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83" r:id="rId1"/>
  </p:sldMasterIdLst>
  <p:notesMasterIdLst>
    <p:notesMasterId r:id="rId23"/>
  </p:notesMasterIdLst>
  <p:handoutMasterIdLst>
    <p:handoutMasterId r:id="rId24"/>
  </p:handoutMasterIdLst>
  <p:sldIdLst>
    <p:sldId id="256" r:id="rId2"/>
    <p:sldId id="328" r:id="rId3"/>
    <p:sldId id="297" r:id="rId4"/>
    <p:sldId id="318" r:id="rId5"/>
    <p:sldId id="326" r:id="rId6"/>
    <p:sldId id="260" r:id="rId7"/>
    <p:sldId id="327" r:id="rId8"/>
    <p:sldId id="345" r:id="rId9"/>
    <p:sldId id="350" r:id="rId10"/>
    <p:sldId id="314" r:id="rId11"/>
    <p:sldId id="340" r:id="rId12"/>
    <p:sldId id="346" r:id="rId13"/>
    <p:sldId id="347" r:id="rId14"/>
    <p:sldId id="301" r:id="rId15"/>
    <p:sldId id="302" r:id="rId16"/>
    <p:sldId id="343" r:id="rId17"/>
    <p:sldId id="334" r:id="rId18"/>
    <p:sldId id="348" r:id="rId19"/>
    <p:sldId id="344" r:id="rId20"/>
    <p:sldId id="308" r:id="rId21"/>
    <p:sldId id="320" r:id="rId22"/>
  </p:sldIdLst>
  <p:sldSz cx="18288000" cy="10287000"/>
  <p:notesSz cx="6858000" cy="9144000"/>
  <p:embeddedFontLst>
    <p:embeddedFont>
      <p:font typeface="Calibri" panose="020F0502020204030204" pitchFamily="34" charset="0"/>
      <p:regular r:id="rId25"/>
      <p:bold r:id="rId26"/>
      <p:italic r:id="rId27"/>
      <p:boldItalic r:id="rId28"/>
    </p:embeddedFont>
    <p:embeddedFont>
      <p:font typeface="Proxima Nova" panose="020B0604020202020204" pitchFamily="34" charset="0"/>
      <p:regular r:id="rId29"/>
      <p:bold r:id="rId30"/>
      <p:italic r:id="rId31"/>
      <p:bold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ssin, Emma D" initials="BED" lastIdx="1" clrIdx="0">
    <p:extLst>
      <p:ext uri="{19B8F6BF-5375-455C-9EA6-DF929625EA0E}">
        <p15:presenceInfo xmlns:p15="http://schemas.microsoft.com/office/powerpoint/2012/main" userId="Bassin, Emma D" providerId="None"/>
      </p:ext>
    </p:extLst>
  </p:cmAuthor>
  <p:cmAuthor id="2" name="Caitlin Thistle" initials="CT" lastIdx="5" clrIdx="1">
    <p:extLst>
      <p:ext uri="{19B8F6BF-5375-455C-9EA6-DF929625EA0E}">
        <p15:presenceInfo xmlns:p15="http://schemas.microsoft.com/office/powerpoint/2012/main" userId="3a14e556b2006362" providerId="Windows Live"/>
      </p:ext>
    </p:extLst>
  </p:cmAuthor>
  <p:cmAuthor id="3" name="Microsoft Office User" initials="MOU" lastIdx="4"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013E"/>
    <a:srgbClr val="D60751"/>
    <a:srgbClr val="0A3663"/>
    <a:srgbClr val="DD5D00"/>
    <a:srgbClr val="054A8E"/>
    <a:srgbClr val="6E81AE"/>
    <a:srgbClr val="F3AE7B"/>
    <a:srgbClr val="00689D"/>
    <a:srgbClr val="6BBB99"/>
    <a:srgbClr val="E184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53" autoAdjust="0"/>
    <p:restoredTop sz="78140" autoAdjust="0"/>
  </p:normalViewPr>
  <p:slideViewPr>
    <p:cSldViewPr>
      <p:cViewPr varScale="1">
        <p:scale>
          <a:sx n="40" d="100"/>
          <a:sy n="40" d="100"/>
        </p:scale>
        <p:origin x="224" y="6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1" d="100"/>
          <a:sy n="51" d="100"/>
        </p:scale>
        <p:origin x="2692" y="2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32" Type="http://schemas.openxmlformats.org/officeDocument/2006/relationships/font" Target="fonts/font8.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D747926-5572-4FC6-8CE1-8C848A610AD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2EFBDB1-E292-4309-AB24-14A30D8C8F2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C55F86A-4155-4251-92CC-F904332697B7}" type="datetimeFigureOut">
              <a:rPr lang="en-US" smtClean="0"/>
              <a:t>6/28/23</a:t>
            </a:fld>
            <a:endParaRPr lang="en-US"/>
          </a:p>
        </p:txBody>
      </p:sp>
      <p:sp>
        <p:nvSpPr>
          <p:cNvPr id="4" name="Footer Placeholder 3">
            <a:extLst>
              <a:ext uri="{FF2B5EF4-FFF2-40B4-BE49-F238E27FC236}">
                <a16:creationId xmlns:a16="http://schemas.microsoft.com/office/drawing/2014/main" id="{2ADF2F69-651F-451B-9345-ACC4301D27C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EDB0BD6-0215-4AC3-B46E-067D844F389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29438E0-CC75-4287-AE60-7728EA72D9D0}" type="slidenum">
              <a:rPr lang="en-US" smtClean="0"/>
              <a:t>‹#›</a:t>
            </a:fld>
            <a:endParaRPr lang="en-US"/>
          </a:p>
        </p:txBody>
      </p:sp>
    </p:spTree>
    <p:extLst>
      <p:ext uri="{BB962C8B-B14F-4D97-AF65-F5344CB8AC3E}">
        <p14:creationId xmlns:p14="http://schemas.microsoft.com/office/powerpoint/2010/main" val="7969985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99BC7B-2D8E-4BB2-89C3-B564F599DAB4}" type="datetimeFigureOut">
              <a:rPr lang="en-US" smtClean="0"/>
              <a:t>6/28/23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19F06E-5C09-4463-ADDC-863B2CA6F140}" type="slidenum">
              <a:rPr lang="en-US" smtClean="0"/>
              <a:t>‹#›</a:t>
            </a:fld>
            <a:endParaRPr lang="en-US"/>
          </a:p>
        </p:txBody>
      </p:sp>
    </p:spTree>
    <p:extLst>
      <p:ext uri="{BB962C8B-B14F-4D97-AF65-F5344CB8AC3E}">
        <p14:creationId xmlns:p14="http://schemas.microsoft.com/office/powerpoint/2010/main" val="3158452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fphighimpactpractices.org/high-impact-practices-in-family-planning-list/"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fphighimpactpractices.org/high-impact-practices-in-family-planning-list/"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fphighimpactpractices.org/partnership-structur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This brief focuses on leadership and management for creating an enabling family planning environment. Leadership and management are essential elements for successful, rights-based family planning programs and can help ensure resources are used effectively to achieve results.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u="none" strike="noStrike" baseline="0" dirty="0">
              <a:solidFill>
                <a:srgbClr val="FFFFFF"/>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1E1E1E"/>
                </a:solidFill>
                <a:latin typeface="Arial" panose="020B0604020202020204" pitchFamily="34" charset="0"/>
                <a:cs typeface="Arial" panose="020B0604020202020204" pitchFamily="34" charset="0"/>
              </a:rPr>
              <a:t>For more information about these topics, please copy and paste the following links into your web browser to see the related HIP products: </a:t>
            </a:r>
            <a:r>
              <a:rPr lang="en-US" sz="1200" b="0" i="0" u="sng" strike="noStrike" baseline="0" dirty="0">
                <a:solidFill>
                  <a:srgbClr val="1E1E1E"/>
                </a:solidFill>
                <a:latin typeface="Arial" panose="020B0604020202020204" pitchFamily="34" charset="0"/>
                <a:cs typeface="Arial" panose="020B0604020202020204" pitchFamily="34" charset="0"/>
              </a:rPr>
              <a:t>https://</a:t>
            </a:r>
            <a:r>
              <a:rPr lang="en-US" sz="1200" b="0" i="0" u="sng" strike="noStrike" baseline="0" dirty="0" err="1">
                <a:solidFill>
                  <a:srgbClr val="1E1E1E"/>
                </a:solidFill>
                <a:latin typeface="Arial" panose="020B0604020202020204" pitchFamily="34" charset="0"/>
                <a:cs typeface="Arial" panose="020B0604020202020204" pitchFamily="34" charset="0"/>
              </a:rPr>
              <a:t>www.fphighimpactpractices.org</a:t>
            </a:r>
            <a:r>
              <a:rPr lang="en-US" sz="1200" b="0" i="0" u="sng" strike="noStrike" baseline="0" dirty="0">
                <a:solidFill>
                  <a:srgbClr val="1E1E1E"/>
                </a:solidFill>
                <a:latin typeface="Arial" panose="020B0604020202020204" pitchFamily="34" charset="0"/>
                <a:cs typeface="Arial" panose="020B0604020202020204" pitchFamily="34" charset="0"/>
              </a:rPr>
              <a:t>/briefs/family-planning-high-impact-practices-list/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u="none" strike="noStrike" baseline="0" dirty="0">
              <a:solidFill>
                <a:srgbClr val="FFFFFF"/>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baseline="0" dirty="0">
              <a:solidFill>
                <a:srgbClr val="1E1E1E"/>
              </a:solidFill>
              <a:latin typeface="Arial" panose="020B0604020202020204" pitchFamily="34" charset="0"/>
              <a:cs typeface="Arial" panose="020B0604020202020204" pitchFamily="34" charset="0"/>
            </a:endParaRPr>
          </a:p>
          <a:p>
            <a:r>
              <a:rPr lang="en-US" sz="1200" b="0" i="0" u="none" strike="noStrike" baseline="0" dirty="0">
                <a:solidFill>
                  <a:srgbClr val="1E1E1E"/>
                </a:solidFill>
                <a:latin typeface="Arial" panose="020B0604020202020204" pitchFamily="34" charset="0"/>
                <a:cs typeface="Arial" panose="020B0604020202020204" pitchFamily="34" charset="0"/>
              </a:rPr>
              <a:t>Photo credit: </a:t>
            </a:r>
            <a:r>
              <a:rPr lang="en-US" sz="1200" b="0" i="0" kern="1200" dirty="0">
                <a:solidFill>
                  <a:schemeClr val="tx1"/>
                </a:solidFill>
                <a:effectLst/>
                <a:latin typeface="Arial" panose="020B0604020202020204" pitchFamily="34" charset="0"/>
                <a:ea typeface="+mn-ea"/>
                <a:cs typeface="Arial" panose="020B0604020202020204" pitchFamily="34" charset="0"/>
              </a:rPr>
              <a:t>© 2013 SC4CCM/JSI, Courtesy of </a:t>
            </a:r>
            <a:r>
              <a:rPr lang="en-US" sz="1200" b="0" i="0" kern="1200" dirty="0" err="1">
                <a:solidFill>
                  <a:schemeClr val="tx1"/>
                </a:solidFill>
                <a:effectLst/>
                <a:latin typeface="Arial" panose="020B0604020202020204" pitchFamily="34" charset="0"/>
                <a:ea typeface="+mn-ea"/>
                <a:cs typeface="Arial" panose="020B0604020202020204" pitchFamily="34" charset="0"/>
              </a:rPr>
              <a:t>Photoshare</a:t>
            </a:r>
            <a:endParaRPr lang="en-US" sz="1200" b="0" i="0" kern="1200" dirty="0">
              <a:solidFill>
                <a:schemeClr val="tx1"/>
              </a:solidFill>
              <a:effectLst/>
              <a:latin typeface="Arial" panose="020B0604020202020204" pitchFamily="34" charset="0"/>
              <a:ea typeface="+mn-ea"/>
              <a:cs typeface="Arial" panose="020B0604020202020204" pitchFamily="34" charset="0"/>
            </a:endParaRPr>
          </a:p>
          <a:p>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REVISED: 2/23</a:t>
            </a:r>
          </a:p>
        </p:txBody>
      </p:sp>
      <p:sp>
        <p:nvSpPr>
          <p:cNvPr id="4" name="Slide Number Placeholder 3"/>
          <p:cNvSpPr>
            <a:spLocks noGrp="1"/>
          </p:cNvSpPr>
          <p:nvPr>
            <p:ph type="sldNum" sz="quarter" idx="5"/>
          </p:nvPr>
        </p:nvSpPr>
        <p:spPr/>
        <p:txBody>
          <a:bodyPr/>
          <a:lstStyle/>
          <a:p>
            <a:fld id="{F519F06E-5C09-4463-ADDC-863B2CA6F140}" type="slidenum">
              <a:rPr lang="en-US" smtClean="0"/>
              <a:t>1</a:t>
            </a:fld>
            <a:endParaRPr lang="en-US"/>
          </a:p>
        </p:txBody>
      </p:sp>
    </p:spTree>
    <p:extLst>
      <p:ext uri="{BB962C8B-B14F-4D97-AF65-F5344CB8AC3E}">
        <p14:creationId xmlns:p14="http://schemas.microsoft.com/office/powerpoint/2010/main" val="2498793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baseline="0" dirty="0">
                <a:solidFill>
                  <a:srgbClr val="211D1E"/>
                </a:solidFill>
                <a:latin typeface="Arial" panose="020B0604020202020204" pitchFamily="34" charset="0"/>
                <a:cs typeface="Arial" panose="020B0604020202020204" pitchFamily="34" charset="0"/>
              </a:rPr>
              <a:t>View Figure 2 in the HIP brief (</a:t>
            </a:r>
            <a:r>
              <a:rPr lang="en-US" sz="1200" dirty="0">
                <a:latin typeface="Arial" panose="020B0604020202020204" pitchFamily="34" charset="0"/>
                <a:cs typeface="Arial" panose="020B0604020202020204" pitchFamily="34" charset="0"/>
              </a:rPr>
              <a:t>copy and paste this link into your web browser)</a:t>
            </a:r>
            <a:r>
              <a:rPr lang="en-US" sz="1200" b="0" i="0" u="none" strike="noStrike" baseline="0" dirty="0">
                <a:solidFill>
                  <a:srgbClr val="211D1E"/>
                </a:solidFill>
                <a:latin typeface="Arial" panose="020B0604020202020204" pitchFamily="34" charset="0"/>
                <a:cs typeface="Arial" panose="020B0604020202020204" pitchFamily="34" charset="0"/>
              </a:rPr>
              <a:t>: </a:t>
            </a:r>
            <a:r>
              <a:rPr lang="en-US" sz="1200" b="0" i="0" u="sng" strike="noStrike" baseline="0" dirty="0">
                <a:solidFill>
                  <a:srgbClr val="211D1E"/>
                </a:solidFill>
                <a:latin typeface="Arial" panose="020B0604020202020204" pitchFamily="34" charset="0"/>
                <a:cs typeface="Arial" panose="020B0604020202020204" pitchFamily="34" charset="0"/>
              </a:rPr>
              <a:t>https://</a:t>
            </a:r>
            <a:r>
              <a:rPr lang="en-US" sz="1200" b="0" i="0" u="sng" strike="noStrike" baseline="0" dirty="0" err="1">
                <a:solidFill>
                  <a:srgbClr val="211D1E"/>
                </a:solidFill>
                <a:latin typeface="Arial" panose="020B0604020202020204" pitchFamily="34" charset="0"/>
                <a:cs typeface="Arial" panose="020B0604020202020204" pitchFamily="34" charset="0"/>
              </a:rPr>
              <a:t>www.fphighimpactpractices.org</a:t>
            </a:r>
            <a:r>
              <a:rPr lang="en-US" sz="1200" b="0" i="0" u="sng" strike="noStrike" baseline="0" dirty="0">
                <a:solidFill>
                  <a:srgbClr val="211D1E"/>
                </a:solidFill>
                <a:latin typeface="Arial" panose="020B0604020202020204" pitchFamily="34" charset="0"/>
                <a:cs typeface="Arial" panose="020B0604020202020204" pitchFamily="34" charset="0"/>
              </a:rPr>
              <a:t>/briefs/leaders-and-managers/</a:t>
            </a:r>
          </a:p>
        </p:txBody>
      </p:sp>
      <p:sp>
        <p:nvSpPr>
          <p:cNvPr id="4" name="Slide Number Placeholder 3"/>
          <p:cNvSpPr>
            <a:spLocks noGrp="1"/>
          </p:cNvSpPr>
          <p:nvPr>
            <p:ph type="sldNum" sz="quarter" idx="5"/>
          </p:nvPr>
        </p:nvSpPr>
        <p:spPr/>
        <p:txBody>
          <a:bodyPr/>
          <a:lstStyle/>
          <a:p>
            <a:fld id="{F519F06E-5C09-4463-ADDC-863B2CA6F140}" type="slidenum">
              <a:rPr lang="en-US" smtClean="0"/>
              <a:t>10</a:t>
            </a:fld>
            <a:endParaRPr lang="en-US"/>
          </a:p>
        </p:txBody>
      </p:sp>
    </p:spTree>
    <p:extLst>
      <p:ext uri="{BB962C8B-B14F-4D97-AF65-F5344CB8AC3E}">
        <p14:creationId xmlns:p14="http://schemas.microsoft.com/office/powerpoint/2010/main" val="33511505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Improved work environment enhances health worker </a:t>
            </a:r>
            <a:r>
              <a:rPr lang="en-US" sz="1200" b="1" dirty="0">
                <a:solidFill>
                  <a:srgbClr val="AD013E"/>
                </a:solidFill>
                <a:latin typeface="Arial" panose="020B0604020202020204" pitchFamily="34" charset="0"/>
                <a:cs typeface="Arial" panose="020B0604020202020204" pitchFamily="34" charset="0"/>
              </a:rPr>
              <a:t>motivation</a:t>
            </a:r>
            <a:r>
              <a:rPr lang="en-US" sz="1200" dirty="0">
                <a:solidFill>
                  <a:srgbClr val="000000"/>
                </a:solidFill>
                <a:latin typeface="Arial" panose="020B0604020202020204" pitchFamily="34" charset="0"/>
                <a:cs typeface="Arial" panose="020B0604020202020204" pitchFamily="34" charset="0"/>
              </a:rPr>
              <a:t> and </a:t>
            </a:r>
            <a:r>
              <a:rPr lang="en-US" sz="1200" b="1" dirty="0">
                <a:solidFill>
                  <a:srgbClr val="AD013E"/>
                </a:solidFill>
                <a:latin typeface="Arial" panose="020B0604020202020204" pitchFamily="34" charset="0"/>
                <a:cs typeface="Arial" panose="020B0604020202020204" pitchFamily="34" charset="0"/>
              </a:rPr>
              <a:t>agency.</a:t>
            </a:r>
          </a:p>
          <a:p>
            <a:pPr marL="628650" lvl="1" indent="-171450">
              <a:spcAft>
                <a:spcPts val="2400"/>
              </a:spcAft>
              <a:buFont typeface="Arial" panose="020B0604020202020204" pitchFamily="34" charset="0"/>
              <a:buChar char="•"/>
            </a:pPr>
            <a:r>
              <a:rPr lang="en-US" sz="1200" b="0" i="0" kern="1200" dirty="0">
                <a:solidFill>
                  <a:schemeClr val="tx1"/>
                </a:solidFill>
                <a:effectLst/>
                <a:latin typeface="+mn-lt"/>
                <a:ea typeface="+mn-ea"/>
                <a:cs typeface="+mn-cs"/>
              </a:rPr>
              <a:t>In family planning programs, provider-level barriers to positive health outcomes include a lack of knowledge and skills among providers about contraceptive methods, low health worker motivation to provide family planning, long wait times for clients to receive services, and disrespectful treatment of clients. </a:t>
            </a:r>
          </a:p>
          <a:p>
            <a:pPr marL="1085850" lvl="2" indent="-171450">
              <a:spcAft>
                <a:spcPts val="2400"/>
              </a:spcAft>
              <a:buFont typeface="Arial" panose="020B0604020202020204" pitchFamily="34" charset="0"/>
              <a:buChar char="•"/>
            </a:pPr>
            <a:r>
              <a:rPr lang="en-US" sz="1200" b="0" i="0" kern="1200" dirty="0">
                <a:solidFill>
                  <a:schemeClr val="tx1"/>
                </a:solidFill>
                <a:effectLst/>
                <a:latin typeface="+mn-lt"/>
                <a:ea typeface="+mn-ea"/>
                <a:cs typeface="+mn-cs"/>
              </a:rPr>
              <a:t>Many of these issues can be addressed with adequate leadership and management practices to </a:t>
            </a:r>
            <a:r>
              <a:rPr lang="en-US" sz="1200" b="1" i="0" kern="1200" dirty="0">
                <a:solidFill>
                  <a:schemeClr val="tx1"/>
                </a:solidFill>
                <a:effectLst/>
                <a:latin typeface="+mn-lt"/>
                <a:ea typeface="+mn-ea"/>
                <a:cs typeface="+mn-cs"/>
              </a:rPr>
              <a:t>help motivate staff and improve the quality of services</a:t>
            </a:r>
            <a:r>
              <a:rPr lang="en-US" sz="1200" b="0" i="0" kern="1200" dirty="0">
                <a:solidFill>
                  <a:schemeClr val="tx1"/>
                </a:solidFill>
                <a:effectLst/>
                <a:latin typeface="+mn-lt"/>
                <a:ea typeface="+mn-ea"/>
                <a:cs typeface="+mn-cs"/>
              </a:rPr>
              <a:t>, such as recognizing the need for additional staff training, supportive supervision of providers, staff recognition, job aids, and improving logistics systems.</a:t>
            </a:r>
          </a:p>
          <a:p>
            <a:pPr marL="628650" marR="0" lvl="1" indent="-171450" algn="l" defTabSz="914400" rtl="0" eaLnBrk="1" fontAlgn="auto" latinLnBrk="0" hangingPunct="1">
              <a:lnSpc>
                <a:spcPct val="100000"/>
              </a:lnSpc>
              <a:spcBef>
                <a:spcPts val="0"/>
              </a:spcBef>
              <a:spcAft>
                <a:spcPts val="2400"/>
              </a:spcAft>
              <a:buClrTx/>
              <a:buSzTx/>
              <a:buFont typeface="Arial" panose="020B0604020202020204" pitchFamily="34" charset="0"/>
              <a:buChar char="•"/>
              <a:tabLst/>
              <a:defRPr/>
            </a:pPr>
            <a:r>
              <a:rPr lang="en-US" dirty="0"/>
              <a:t>Health workers repeatedly report poor leadership and management by their managers or supervisors as a key factor in their lack of motivation, according to a systematic review of health worker motivation.</a:t>
            </a:r>
          </a:p>
          <a:p>
            <a:pPr marL="628650" marR="0" lvl="1" indent="-171450" algn="l" defTabSz="914400" rtl="0" eaLnBrk="1" fontAlgn="auto" latinLnBrk="0" hangingPunct="1">
              <a:lnSpc>
                <a:spcPct val="100000"/>
              </a:lnSpc>
              <a:spcBef>
                <a:spcPts val="0"/>
              </a:spcBef>
              <a:spcAft>
                <a:spcPts val="240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Having a </a:t>
            </a:r>
            <a:r>
              <a:rPr lang="en-US" sz="1200" b="1" i="0" kern="1200" dirty="0">
                <a:solidFill>
                  <a:schemeClr val="tx1"/>
                </a:solidFill>
                <a:effectLst/>
                <a:latin typeface="+mn-lt"/>
                <a:ea typeface="+mn-ea"/>
                <a:cs typeface="+mn-cs"/>
              </a:rPr>
              <a:t>strong organizational mission </a:t>
            </a:r>
            <a:r>
              <a:rPr lang="en-US" sz="1200" b="0" i="0" kern="1200" dirty="0">
                <a:solidFill>
                  <a:schemeClr val="tx1"/>
                </a:solidFill>
                <a:effectLst/>
                <a:latin typeface="+mn-lt"/>
                <a:ea typeface="+mn-ea"/>
                <a:cs typeface="+mn-cs"/>
              </a:rPr>
              <a:t>is another motivating factor for health workers, which can be achieved with strong leadership and vision.</a:t>
            </a:r>
            <a:endParaRPr lang="en-US" sz="1200" b="1" dirty="0">
              <a:solidFill>
                <a:srgbClr val="AD013E"/>
              </a:solidFill>
              <a:latin typeface="Arial" panose="020B0604020202020204" pitchFamily="34" charset="0"/>
              <a:cs typeface="Arial" panose="020B0604020202020204" pitchFamily="34" charset="0"/>
            </a:endParaRPr>
          </a:p>
          <a:p>
            <a:pPr marL="171450"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Improved management systems lead to better </a:t>
            </a:r>
            <a:r>
              <a:rPr lang="en-US" sz="1200" b="1" dirty="0">
                <a:solidFill>
                  <a:srgbClr val="AD013E"/>
                </a:solidFill>
                <a:latin typeface="Arial" panose="020B0604020202020204" pitchFamily="34" charset="0"/>
                <a:cs typeface="Arial" panose="020B0604020202020204" pitchFamily="34" charset="0"/>
              </a:rPr>
              <a:t>healthcare performance.</a:t>
            </a: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dirty="0"/>
              <a:t>While trained clinically, physicians and nurses often lack skills in human resource distribution, resource allocation, and recruitment, resulting in poorly managed health facilities. </a:t>
            </a:r>
          </a:p>
          <a:p>
            <a:pPr marL="1085850" marR="0" lvl="2"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dirty="0"/>
              <a:t>There is </a:t>
            </a:r>
            <a:r>
              <a:rPr lang="en-US" b="1" dirty="0"/>
              <a:t>a need for health care professionals to be equipped with leadership and management skills</a:t>
            </a:r>
            <a:r>
              <a:rPr lang="en-US" dirty="0"/>
              <a:t> to carry out the “efficient handling of scarce resources in conditions of uncertainty.”</a:t>
            </a:r>
            <a:endParaRPr lang="en-US" sz="1200" b="1" dirty="0">
              <a:solidFill>
                <a:srgbClr val="AD013E"/>
              </a:solidFill>
              <a:latin typeface="Arial" panose="020B0604020202020204" pitchFamily="34" charset="0"/>
              <a:cs typeface="Arial" panose="020B0604020202020204" pitchFamily="34" charset="0"/>
            </a:endParaRPr>
          </a:p>
          <a:p>
            <a:pPr marL="171450"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Improved capacity for programs to respond to changing </a:t>
            </a:r>
            <a:r>
              <a:rPr lang="en-US" sz="1200" b="1" dirty="0">
                <a:solidFill>
                  <a:srgbClr val="AD013E"/>
                </a:solidFill>
                <a:latin typeface="Arial" panose="020B0604020202020204" pitchFamily="34" charset="0"/>
                <a:cs typeface="Arial" panose="020B0604020202020204" pitchFamily="34" charset="0"/>
              </a:rPr>
              <a:t>community needs and to effectively scale up.</a:t>
            </a:r>
          </a:p>
          <a:p>
            <a:pPr marL="628650" lvl="1" indent="-171450">
              <a:spcAft>
                <a:spcPts val="2400"/>
              </a:spcAft>
              <a:buFont typeface="Arial" panose="020B0604020202020204" pitchFamily="34" charset="0"/>
              <a:buChar char="•"/>
            </a:pPr>
            <a:r>
              <a:rPr lang="en-US" sz="1200" b="0" i="0" kern="1200" dirty="0">
                <a:solidFill>
                  <a:schemeClr val="tx1"/>
                </a:solidFill>
                <a:effectLst/>
                <a:latin typeface="+mn-lt"/>
                <a:ea typeface="+mn-ea"/>
                <a:cs typeface="+mn-cs"/>
              </a:rPr>
              <a:t>While political leadership can help facilitate resources and commitment, leadership and management at the implementation level is equally critical and will ultimately drive the successful scale-up of health interventions.</a:t>
            </a:r>
            <a:endParaRPr lang="en-US" sz="1200" b="1" dirty="0">
              <a:solidFill>
                <a:srgbClr val="AD013E"/>
              </a:solidFill>
              <a:latin typeface="Arial" panose="020B0604020202020204" pitchFamily="34" charset="0"/>
              <a:cs typeface="Arial" panose="020B0604020202020204" pitchFamily="34" charset="0"/>
            </a:endParaRP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5"/>
          </p:nvPr>
        </p:nvSpPr>
        <p:spPr/>
        <p:txBody>
          <a:bodyPr/>
          <a:lstStyle/>
          <a:p>
            <a:fld id="{F519F06E-5C09-4463-ADDC-863B2CA6F140}" type="slidenum">
              <a:rPr lang="en-US" smtClean="0"/>
              <a:t>11</a:t>
            </a:fld>
            <a:endParaRPr lang="en-US"/>
          </a:p>
        </p:txBody>
      </p:sp>
    </p:spTree>
    <p:extLst>
      <p:ext uri="{BB962C8B-B14F-4D97-AF65-F5344CB8AC3E}">
        <p14:creationId xmlns:p14="http://schemas.microsoft.com/office/powerpoint/2010/main" val="18737213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Demonstrating a direct causal impact between strengthening capacity for leading and managing and health service outputs and health outcomes is an ongoing challenge</a:t>
            </a:r>
            <a:r>
              <a:rPr lang="en-US" sz="1200" b="0" i="0" kern="1200" dirty="0">
                <a:solidFill>
                  <a:srgbClr val="000000"/>
                </a:solidFill>
                <a:effectLst/>
                <a:latin typeface="Arial" panose="020B0604020202020204" pitchFamily="34" charset="0"/>
                <a:ea typeface="+mn-ea"/>
                <a:cs typeface="Arial" panose="020B0604020202020204" pitchFamily="34" charset="0"/>
              </a:rPr>
              <a:t>.</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Models can describe the effects of leadership and management practices using intermediate indicators, such as </a:t>
            </a:r>
            <a:r>
              <a:rPr lang="en-US" sz="1200" b="1" i="0" kern="1200" dirty="0">
                <a:solidFill>
                  <a:schemeClr val="tx1"/>
                </a:solidFill>
                <a:effectLst/>
                <a:latin typeface="+mn-lt"/>
                <a:ea typeface="+mn-ea"/>
                <a:cs typeface="+mn-cs"/>
              </a:rPr>
              <a:t>change in work climates</a:t>
            </a:r>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improved organizational management</a:t>
            </a:r>
            <a:r>
              <a:rPr lang="en-US" sz="1200" b="0" i="0" kern="1200" dirty="0">
                <a:solidFill>
                  <a:schemeClr val="tx1"/>
                </a:solidFill>
                <a:effectLst/>
                <a:latin typeface="+mn-lt"/>
                <a:ea typeface="+mn-ea"/>
                <a:cs typeface="+mn-cs"/>
              </a:rPr>
              <a:t>, or </a:t>
            </a:r>
            <a:r>
              <a:rPr lang="en-US" sz="1200" b="1" i="0" kern="1200" dirty="0">
                <a:solidFill>
                  <a:schemeClr val="tx1"/>
                </a:solidFill>
                <a:effectLst/>
                <a:latin typeface="+mn-lt"/>
                <a:ea typeface="+mn-ea"/>
                <a:cs typeface="+mn-cs"/>
              </a:rPr>
              <a:t>improved capacity to mobilize and allocate resources</a:t>
            </a:r>
            <a:r>
              <a:rPr lang="en-US" sz="1200" b="0" i="0" kern="1200" dirty="0">
                <a:solidFill>
                  <a:schemeClr val="tx1"/>
                </a:solidFill>
                <a:effectLst/>
                <a:latin typeface="+mn-lt"/>
                <a:ea typeface="+mn-ea"/>
                <a:cs typeface="+mn-cs"/>
              </a:rPr>
              <a:t>. These changes may then lead to impact described as: 1) more equitable access to services; 2) better quality services; and 3) more efficient and cost-effective use of resources. This in turn is expected to lead to </a:t>
            </a:r>
            <a:r>
              <a:rPr lang="en-US" sz="1200" b="1" i="0" kern="1200" dirty="0">
                <a:solidFill>
                  <a:schemeClr val="tx1"/>
                </a:solidFill>
                <a:effectLst/>
                <a:latin typeface="+mn-lt"/>
                <a:ea typeface="+mn-ea"/>
                <a:cs typeface="+mn-cs"/>
              </a:rPr>
              <a:t>improved, sustainable health outcomes. </a:t>
            </a:r>
            <a:endParaRPr lang="en-US" sz="1200" b="1" dirty="0">
              <a:solidFill>
                <a:srgbClr val="000000"/>
              </a:solidFill>
              <a:latin typeface="Arial" panose="020B0604020202020204" pitchFamily="34" charset="0"/>
              <a:cs typeface="Arial" panose="020B0604020202020204" pitchFamily="34" charset="0"/>
            </a:endParaRP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lang="en-US" sz="1200" b="0" i="0" u="none" strike="noStrike" baseline="0" dirty="0">
              <a:solidFill>
                <a:srgbClr val="000000"/>
              </a:solidFill>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en-US" sz="1200" b="0" i="0" u="none" strike="noStrike" baseline="0" dirty="0">
                <a:solidFill>
                  <a:srgbClr val="211D1E"/>
                </a:solidFill>
                <a:latin typeface="Arial" panose="020B0604020202020204" pitchFamily="34" charset="0"/>
                <a:cs typeface="Arial" panose="020B0604020202020204" pitchFamily="34" charset="0"/>
              </a:rPr>
              <a:t>View Figure 1 in the HIP brief (</a:t>
            </a:r>
            <a:r>
              <a:rPr lang="en-US" sz="1200" dirty="0">
                <a:latin typeface="Arial" panose="020B0604020202020204" pitchFamily="34" charset="0"/>
                <a:cs typeface="Arial" panose="020B0604020202020204" pitchFamily="34" charset="0"/>
              </a:rPr>
              <a:t>copy and paste this link into your web browser)</a:t>
            </a:r>
            <a:r>
              <a:rPr lang="en-US" sz="1200" b="0" i="0" u="none" strike="noStrike" baseline="0" dirty="0">
                <a:solidFill>
                  <a:srgbClr val="211D1E"/>
                </a:solidFill>
                <a:latin typeface="Arial" panose="020B0604020202020204" pitchFamily="34" charset="0"/>
                <a:cs typeface="Arial" panose="020B0604020202020204" pitchFamily="34" charset="0"/>
              </a:rPr>
              <a:t>: </a:t>
            </a:r>
            <a:r>
              <a:rPr lang="en-US" sz="1200" b="0" i="0" u="sng" strike="noStrike" baseline="0" dirty="0">
                <a:solidFill>
                  <a:srgbClr val="211D1E"/>
                </a:solidFill>
                <a:latin typeface="Arial" panose="020B0604020202020204" pitchFamily="34" charset="0"/>
                <a:cs typeface="Arial" panose="020B0604020202020204" pitchFamily="34" charset="0"/>
              </a:rPr>
              <a:t>https://</a:t>
            </a:r>
            <a:r>
              <a:rPr lang="en-US" sz="1200" b="0" i="0" u="sng" strike="noStrike" baseline="0" dirty="0" err="1">
                <a:solidFill>
                  <a:srgbClr val="211D1E"/>
                </a:solidFill>
                <a:latin typeface="Arial" panose="020B0604020202020204" pitchFamily="34" charset="0"/>
                <a:cs typeface="Arial" panose="020B0604020202020204" pitchFamily="34" charset="0"/>
              </a:rPr>
              <a:t>www.fphighimpactpractices.org</a:t>
            </a:r>
            <a:r>
              <a:rPr lang="en-US" sz="1200" b="0" i="0" u="sng" strike="noStrike" baseline="0" dirty="0">
                <a:solidFill>
                  <a:srgbClr val="211D1E"/>
                </a:solidFill>
                <a:latin typeface="Arial" panose="020B0604020202020204" pitchFamily="34" charset="0"/>
                <a:cs typeface="Arial" panose="020B0604020202020204" pitchFamily="34" charset="0"/>
              </a:rPr>
              <a:t>/briefs/leaders-and-managers/</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rgbClr val="0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12</a:t>
            </a:fld>
            <a:endParaRPr lang="en-US"/>
          </a:p>
        </p:txBody>
      </p:sp>
    </p:spTree>
    <p:extLst>
      <p:ext uri="{BB962C8B-B14F-4D97-AF65-F5344CB8AC3E}">
        <p14:creationId xmlns:p14="http://schemas.microsoft.com/office/powerpoint/2010/main" val="36672942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Proportion of preservice health professional education curricula that include leadership and management content.</a:t>
            </a:r>
          </a:p>
          <a:p>
            <a:pPr marL="171450"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Proportion of persons in leadership positions that have formal training in management in health.</a:t>
            </a:r>
          </a:p>
          <a:p>
            <a:pPr marL="171450"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Proportion of organizations/facilities/districts that report performance improvements as a result of strengthening capacity in leadership and management (performance improvements can include changes in work climate, management systems, health service delivery, quality of care, utilization of services, etc.).</a:t>
            </a:r>
          </a:p>
          <a:p>
            <a:pPr marL="171450"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Proportion of facility, district health management teams, or other administrative units that have developed a monitoring plan, including annual work objectives and performance measures related to family planning.</a:t>
            </a:r>
          </a:p>
          <a:p>
            <a:pPr marL="171450"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Representation among leadership and management that reflects diversity and equity (adapt based on local contexts, e.g. proportion female, youth, </a:t>
            </a:r>
            <a:r>
              <a:rPr lang="en-US" sz="1200">
                <a:solidFill>
                  <a:srgbClr val="000000"/>
                </a:solidFill>
                <a:latin typeface="Arial" panose="020B0604020202020204" pitchFamily="34" charset="0"/>
                <a:cs typeface="Arial" panose="020B0604020202020204" pitchFamily="34" charset="0"/>
              </a:rPr>
              <a:t>etc.).</a:t>
            </a:r>
            <a:endParaRPr lang="en-US" sz="1200" dirty="0">
              <a:solidFill>
                <a:srgbClr val="000000"/>
              </a:solidFill>
              <a:latin typeface="Arial" panose="020B0604020202020204" pitchFamily="34" charset="0"/>
              <a:cs typeface="Arial" panose="020B0604020202020204" pitchFamily="34" charset="0"/>
            </a:endParaRP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rgbClr val="0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13</a:t>
            </a:fld>
            <a:endParaRPr lang="en-US"/>
          </a:p>
        </p:txBody>
      </p:sp>
    </p:spTree>
    <p:extLst>
      <p:ext uri="{BB962C8B-B14F-4D97-AF65-F5344CB8AC3E}">
        <p14:creationId xmlns:p14="http://schemas.microsoft.com/office/powerpoint/2010/main" val="10044522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u="none"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14</a:t>
            </a:fld>
            <a:endParaRPr lang="en-US"/>
          </a:p>
        </p:txBody>
      </p:sp>
    </p:spTree>
    <p:extLst>
      <p:ext uri="{BB962C8B-B14F-4D97-AF65-F5344CB8AC3E}">
        <p14:creationId xmlns:p14="http://schemas.microsoft.com/office/powerpoint/2010/main" val="13314803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We have put together a collection of </a:t>
            </a:r>
            <a:r>
              <a:rPr lang="en-US" b="0" dirty="0">
                <a:latin typeface="Arial" panose="020B0604020202020204" pitchFamily="34" charset="0"/>
                <a:cs typeface="Arial" panose="020B0604020202020204" pitchFamily="34" charset="0"/>
              </a:rPr>
              <a:t>implementation tips for Leading and Managing </a:t>
            </a:r>
            <a:r>
              <a:rPr lang="en-US" dirty="0">
                <a:latin typeface="Arial" panose="020B0604020202020204" pitchFamily="34" charset="0"/>
                <a:cs typeface="Arial" panose="020B0604020202020204" pitchFamily="34" charset="0"/>
              </a:rPr>
              <a:t>in case you have additional time in your meeting. Further information about these tips can be found in the HIP brief.</a:t>
            </a:r>
          </a:p>
          <a:p>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References from the literature on this HIP can be found here (copy and paste this link into your web browser): </a:t>
            </a:r>
            <a:r>
              <a:rPr lang="en-US" sz="1200" u="sng" kern="1200" dirty="0">
                <a:solidFill>
                  <a:schemeClr val="tx1"/>
                </a:solidFill>
                <a:effectLst/>
                <a:latin typeface="+mn-lt"/>
                <a:ea typeface="+mn-ea"/>
                <a:cs typeface="+mn-cs"/>
              </a:rPr>
              <a:t>https://</a:t>
            </a:r>
            <a:r>
              <a:rPr lang="en-US" sz="1200" u="sng" kern="1200" dirty="0" err="1">
                <a:solidFill>
                  <a:schemeClr val="tx1"/>
                </a:solidFill>
                <a:effectLst/>
                <a:latin typeface="+mn-lt"/>
                <a:ea typeface="+mn-ea"/>
                <a:cs typeface="+mn-cs"/>
              </a:rPr>
              <a:t>www.fphighimpactpractices.org</a:t>
            </a:r>
            <a:r>
              <a:rPr lang="en-US" sz="1200" u="sng" kern="1200" dirty="0">
                <a:solidFill>
                  <a:schemeClr val="tx1"/>
                </a:solidFill>
                <a:effectLst/>
                <a:latin typeface="+mn-lt"/>
                <a:ea typeface="+mn-ea"/>
                <a:cs typeface="+mn-cs"/>
              </a:rPr>
              <a:t>/briefs/leaders-and-managers/</a:t>
            </a:r>
          </a:p>
        </p:txBody>
      </p:sp>
      <p:sp>
        <p:nvSpPr>
          <p:cNvPr id="4" name="Slide Number Placeholder 3"/>
          <p:cNvSpPr>
            <a:spLocks noGrp="1"/>
          </p:cNvSpPr>
          <p:nvPr>
            <p:ph type="sldNum" sz="quarter" idx="5"/>
          </p:nvPr>
        </p:nvSpPr>
        <p:spPr/>
        <p:txBody>
          <a:bodyPr/>
          <a:lstStyle/>
          <a:p>
            <a:fld id="{F519F06E-5C09-4463-ADDC-863B2CA6F140}" type="slidenum">
              <a:rPr lang="en-US" smtClean="0"/>
              <a:t>15</a:t>
            </a:fld>
            <a:endParaRPr lang="en-US"/>
          </a:p>
        </p:txBody>
      </p:sp>
    </p:spTree>
    <p:extLst>
      <p:ext uri="{BB962C8B-B14F-4D97-AF65-F5344CB8AC3E}">
        <p14:creationId xmlns:p14="http://schemas.microsoft.com/office/powerpoint/2010/main" val="37953541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latin typeface="Arial" panose="020B0604020202020204" pitchFamily="34" charset="0"/>
                <a:cs typeface="Arial" panose="020B0604020202020204" pitchFamily="34" charset="0"/>
              </a:rPr>
              <a:t>As an overarching top, programs aimed to strengthen leadership and management capacity should be designed with </a:t>
            </a:r>
            <a:r>
              <a:rPr lang="en-US" sz="1200" b="1" dirty="0">
                <a:solidFill>
                  <a:srgbClr val="000000"/>
                </a:solidFill>
                <a:latin typeface="Arial" panose="020B0604020202020204" pitchFamily="34" charset="0"/>
                <a:cs typeface="Arial" panose="020B0604020202020204" pitchFamily="34" charset="0"/>
              </a:rPr>
              <a:t>sustainability</a:t>
            </a:r>
            <a:r>
              <a:rPr lang="en-US" sz="1200" dirty="0">
                <a:solidFill>
                  <a:srgbClr val="000000"/>
                </a:solidFill>
                <a:latin typeface="Arial" panose="020B0604020202020204" pitchFamily="34" charset="0"/>
                <a:cs typeface="Arial" panose="020B0604020202020204" pitchFamily="34" charset="0"/>
              </a:rPr>
              <a:t> of the intervention in mind, e.g., by incorporating into preservice training, creating standards, and using applied learning approaches.</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dirty="0"/>
              <a:t>Applied learning is the most effective way to gain practical skills in leadership and management, yielding skill retention rates of up to 75% compared with 5–10% from only reading or lectures.</a:t>
            </a: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dirty="0"/>
              <a:t>Using applied-learning approaches with teams working together in real workplace settings has more positive results than sending individuals to off-site leadership and management trainings in which the curriculum is not necessarily directly applicable to their work.</a:t>
            </a:r>
          </a:p>
          <a:p>
            <a:pPr marL="457200" marR="0" lvl="1"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en-US"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For more information about Leading and Managing, please copy and paste this link into your web browser to visit the HIP Leading and Managing: </a:t>
            </a:r>
            <a:r>
              <a:rPr lang="en-US" sz="1200" u="sng"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https://</a:t>
            </a:r>
            <a:r>
              <a:rPr lang="en-US" sz="1200" u="sng" dirty="0" err="1">
                <a:solidFill>
                  <a:schemeClr val="tx1"/>
                </a:solidFill>
                <a:effectLst/>
                <a:latin typeface="Arial" panose="020B0604020202020204" pitchFamily="34" charset="0"/>
                <a:ea typeface="Calibri" panose="020F0502020204030204" pitchFamily="34" charset="0"/>
                <a:cs typeface="Times New Roman" panose="02020603050405020304" pitchFamily="18" charset="0"/>
              </a:rPr>
              <a:t>www.fphighimpactpractices.org</a:t>
            </a:r>
            <a:r>
              <a:rPr lang="en-US" sz="1200" u="sng"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/briefs/leaders-and-managers/</a:t>
            </a:r>
            <a:endParaRPr lang="en-US" sz="1200"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rgbClr val="0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16</a:t>
            </a:fld>
            <a:endParaRPr lang="en-US"/>
          </a:p>
        </p:txBody>
      </p:sp>
    </p:spTree>
    <p:extLst>
      <p:ext uri="{BB962C8B-B14F-4D97-AF65-F5344CB8AC3E}">
        <p14:creationId xmlns:p14="http://schemas.microsoft.com/office/powerpoint/2010/main" val="35534564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dirty="0"/>
              <a:t>Leadership and management training has been incorporated into medical and nursing school curricula in multiple countries. </a:t>
            </a: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dirty="0"/>
              <a:t>In Uganda, in addition to receiving clinical training, students are trained on human resources management, finance, logistics, and leadership.</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dirty="0"/>
              <a:t>Social accountability initiatives can strengthen the capacity of community members and civil society to help hold facilities and decision makers accountable.</a:t>
            </a: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Arial" panose="020B0604020202020204" pitchFamily="34" charset="0"/>
                <a:cs typeface="Arial" panose="020B0604020202020204" pitchFamily="34" charset="0"/>
              </a:rPr>
              <a:t>For more information about Social Accountability, please copy and paste this link into your web browser to visit the related HIP brief: </a:t>
            </a:r>
            <a:r>
              <a:rPr lang="en-US" sz="1200" u="sng" dirty="0">
                <a:solidFill>
                  <a:srgbClr val="000000"/>
                </a:solidFill>
                <a:latin typeface="Arial" panose="020B0604020202020204" pitchFamily="34" charset="0"/>
                <a:cs typeface="Arial" panose="020B0604020202020204" pitchFamily="34" charset="0"/>
              </a:rPr>
              <a:t>http://</a:t>
            </a:r>
            <a:r>
              <a:rPr lang="en-US" sz="1200" u="sng" dirty="0" err="1">
                <a:solidFill>
                  <a:srgbClr val="000000"/>
                </a:solidFill>
                <a:latin typeface="Arial" panose="020B0604020202020204" pitchFamily="34" charset="0"/>
                <a:cs typeface="Arial" panose="020B0604020202020204" pitchFamily="34" charset="0"/>
              </a:rPr>
              <a:t>www.fphighimpactpractices.org</a:t>
            </a:r>
            <a:r>
              <a:rPr lang="en-US" sz="1200" u="sng" dirty="0">
                <a:solidFill>
                  <a:srgbClr val="000000"/>
                </a:solidFill>
                <a:latin typeface="Arial" panose="020B0604020202020204" pitchFamily="34" charset="0"/>
                <a:cs typeface="Arial" panose="020B0604020202020204" pitchFamily="34" charset="0"/>
              </a:rPr>
              <a:t>/briefs/social-accountability/</a:t>
            </a:r>
            <a:endParaRPr lang="en-US" dirty="0"/>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en-US"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For more information about Leading and Managing, please copy and paste this link into your web browser to visit the HIP Leading and Managing: </a:t>
            </a:r>
            <a:r>
              <a:rPr lang="en-US" sz="1200" u="sng"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https://</a:t>
            </a:r>
            <a:r>
              <a:rPr lang="en-US" sz="1200" u="sng" dirty="0" err="1">
                <a:solidFill>
                  <a:schemeClr val="tx1"/>
                </a:solidFill>
                <a:effectLst/>
                <a:latin typeface="Arial" panose="020B0604020202020204" pitchFamily="34" charset="0"/>
                <a:ea typeface="Calibri" panose="020F0502020204030204" pitchFamily="34" charset="0"/>
                <a:cs typeface="Times New Roman" panose="02020603050405020304" pitchFamily="18" charset="0"/>
              </a:rPr>
              <a:t>www.fphighimpactpractices.org</a:t>
            </a:r>
            <a:r>
              <a:rPr lang="en-US" sz="1200" u="sng"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/briefs/leaders-and-managers/</a:t>
            </a:r>
            <a:endParaRPr lang="en-US" sz="1200"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17</a:t>
            </a:fld>
            <a:endParaRPr lang="en-US"/>
          </a:p>
        </p:txBody>
      </p:sp>
    </p:spTree>
    <p:extLst>
      <p:ext uri="{BB962C8B-B14F-4D97-AF65-F5344CB8AC3E}">
        <p14:creationId xmlns:p14="http://schemas.microsoft.com/office/powerpoint/2010/main" val="27842122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dirty="0"/>
              <a:t>Leadership and management training initiatives should make a concerted effort to identify and cultivate more diverse leaders and create specific trainings for marginalized populations.</a:t>
            </a:r>
            <a:endParaRPr lang="en-US"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en-US"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For more information about Leading and Managing, please copy and paste this link into your web browser to visit the HIP Leading and Managing: </a:t>
            </a:r>
            <a:r>
              <a:rPr lang="en-US" sz="1200" u="sng"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https://</a:t>
            </a:r>
            <a:r>
              <a:rPr lang="en-US" sz="1200" u="sng" dirty="0" err="1">
                <a:solidFill>
                  <a:schemeClr val="tx1"/>
                </a:solidFill>
                <a:effectLst/>
                <a:latin typeface="Arial" panose="020B0604020202020204" pitchFamily="34" charset="0"/>
                <a:ea typeface="Calibri" panose="020F0502020204030204" pitchFamily="34" charset="0"/>
                <a:cs typeface="Times New Roman" panose="02020603050405020304" pitchFamily="18" charset="0"/>
              </a:rPr>
              <a:t>www.fphighimpactpractices.org</a:t>
            </a:r>
            <a:r>
              <a:rPr lang="en-US" sz="1200" u="sng"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/briefs/leaders-and-managers/</a:t>
            </a:r>
            <a:endParaRPr lang="en-US" sz="1200"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18</a:t>
            </a:fld>
            <a:endParaRPr lang="en-US"/>
          </a:p>
        </p:txBody>
      </p:sp>
    </p:spTree>
    <p:extLst>
      <p:ext uri="{BB962C8B-B14F-4D97-AF65-F5344CB8AC3E}">
        <p14:creationId xmlns:p14="http://schemas.microsoft.com/office/powerpoint/2010/main" val="19214536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en-US" sz="1200" b="0" i="0" u="none" strike="noStrike" baseline="0" dirty="0">
                <a:solidFill>
                  <a:srgbClr val="1E1E1E"/>
                </a:solidFill>
                <a:latin typeface="Arial" panose="020B0604020202020204" pitchFamily="34" charset="0"/>
                <a:cs typeface="Arial" panose="020B0604020202020204" pitchFamily="34" charset="0"/>
              </a:rPr>
              <a:t>These research questions, reviewed by the HIP technical advisory group, reflect the prioritized gaps in the evidence base specific to the topics reviewed in this brief and focus on the HIP criteria. </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19</a:t>
            </a:fld>
            <a:endParaRPr lang="en-US"/>
          </a:p>
        </p:txBody>
      </p:sp>
    </p:spTree>
    <p:extLst>
      <p:ext uri="{BB962C8B-B14F-4D97-AF65-F5344CB8AC3E}">
        <p14:creationId xmlns:p14="http://schemas.microsoft.com/office/powerpoint/2010/main" val="817962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Thank you for using this slide deck! This is a product derived from the HIP brief to assist you in presenting to a variety of audiences. Instructions and additional resources are included in the notes of each slide for your convenience. There is a wealth of information and resources in the “Notes” section of each slide.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This presentation is divided in three parts: an Introduction to the High Impact Practices (HIPs) in Family Planning, Leading and Managing, and Extra Slides.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logo for your organization or ministry may be added to these slides. The web addresses provided in the “Notes” section of each slide can be copied and pasted into your web browser.</a:t>
            </a:r>
          </a:p>
        </p:txBody>
      </p:sp>
      <p:sp>
        <p:nvSpPr>
          <p:cNvPr id="4" name="Slide Number Placeholder 3"/>
          <p:cNvSpPr>
            <a:spLocks noGrp="1"/>
          </p:cNvSpPr>
          <p:nvPr>
            <p:ph type="sldNum" sz="quarter" idx="5"/>
          </p:nvPr>
        </p:nvSpPr>
        <p:spPr/>
        <p:txBody>
          <a:bodyPr/>
          <a:lstStyle/>
          <a:p>
            <a:fld id="{F519F06E-5C09-4463-ADDC-863B2CA6F140}" type="slidenum">
              <a:rPr lang="en-US" smtClean="0"/>
              <a:t>2</a:t>
            </a:fld>
            <a:endParaRPr lang="en-US"/>
          </a:p>
        </p:txBody>
      </p:sp>
    </p:spTree>
    <p:extLst>
      <p:ext uri="{BB962C8B-B14F-4D97-AF65-F5344CB8AC3E}">
        <p14:creationId xmlns:p14="http://schemas.microsoft.com/office/powerpoint/2010/main" val="2595039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1" i="1" u="none" strike="noStrike" baseline="0" dirty="0">
                <a:solidFill>
                  <a:srgbClr val="211D1E"/>
                </a:solidFill>
                <a:latin typeface="Arial" panose="020B0604020202020204" pitchFamily="34" charset="0"/>
                <a:cs typeface="Arial" panose="020B0604020202020204" pitchFamily="34" charset="0"/>
              </a:rPr>
              <a:t>Managers Who Lead: A Handbook for Improving Health Services</a:t>
            </a:r>
            <a:r>
              <a:rPr lang="en-US" sz="1200" b="0" i="0" u="none" strike="noStrike" baseline="0" dirty="0">
                <a:solidFill>
                  <a:srgbClr val="211D1E"/>
                </a:solidFill>
                <a:latin typeface="Arial" panose="020B0604020202020204" pitchFamily="34" charset="0"/>
                <a:cs typeface="Arial" panose="020B0604020202020204" pitchFamily="34" charset="0"/>
              </a:rPr>
              <a:t>. </a:t>
            </a:r>
            <a:r>
              <a:rPr lang="en-US" sz="1200" b="0" i="0" kern="1200" dirty="0">
                <a:solidFill>
                  <a:schemeClr val="tx1"/>
                </a:solidFill>
                <a:effectLst/>
                <a:latin typeface="+mn-lt"/>
                <a:ea typeface="+mn-ea"/>
                <a:cs typeface="+mn-cs"/>
              </a:rPr>
              <a:t>Provides managers with practical guidelines and approaches for leading teams to identify and find solutions for their challenges. Staff at any level of the health system can use this to improve their ability to lead and manage well</a:t>
            </a:r>
            <a:r>
              <a:rPr lang="en-US" sz="1200" b="0" i="0" u="none" strike="noStrike" baseline="0" dirty="0">
                <a:solidFill>
                  <a:srgbClr val="211D1E"/>
                </a:solidFill>
                <a:latin typeface="Arial" panose="020B0604020202020204" pitchFamily="34" charset="0"/>
                <a:cs typeface="Arial" panose="020B0604020202020204" pitchFamily="34" charset="0"/>
              </a:rPr>
              <a:t>. Available from: </a:t>
            </a:r>
            <a:r>
              <a:rPr lang="en-US" sz="1200" b="0" i="0" u="sng" strike="noStrike" baseline="0" dirty="0">
                <a:solidFill>
                  <a:srgbClr val="211D1E"/>
                </a:solidFill>
                <a:latin typeface="Arial" panose="020B0604020202020204" pitchFamily="34" charset="0"/>
                <a:cs typeface="Arial" panose="020B0604020202020204" pitchFamily="34" charset="0"/>
              </a:rPr>
              <a:t>https://</a:t>
            </a:r>
            <a:r>
              <a:rPr lang="en-US" sz="1200" b="0" i="0" u="sng" strike="noStrike" baseline="0" dirty="0" err="1">
                <a:solidFill>
                  <a:srgbClr val="211D1E"/>
                </a:solidFill>
                <a:latin typeface="Arial" panose="020B0604020202020204" pitchFamily="34" charset="0"/>
                <a:cs typeface="Arial" panose="020B0604020202020204" pitchFamily="34" charset="0"/>
              </a:rPr>
              <a:t>msh.org</a:t>
            </a:r>
            <a:r>
              <a:rPr lang="en-US" sz="1200" b="0" i="0" u="sng" strike="noStrike" baseline="0" dirty="0">
                <a:solidFill>
                  <a:srgbClr val="211D1E"/>
                </a:solidFill>
                <a:latin typeface="Arial" panose="020B0604020202020204" pitchFamily="34" charset="0"/>
                <a:cs typeface="Arial" panose="020B0604020202020204" pitchFamily="34" charset="0"/>
              </a:rPr>
              <a:t>/resources/managers-who-lead-a-handbook-for-improving-health-services/</a:t>
            </a:r>
          </a:p>
          <a:p>
            <a:pPr algn="l"/>
            <a:endParaRPr lang="en-US" sz="1200" b="0" i="0" u="none" strike="noStrike" baseline="0" dirty="0">
              <a:solidFill>
                <a:srgbClr val="0D55A7"/>
              </a:solidFill>
              <a:latin typeface="Arial" panose="020B0604020202020204" pitchFamily="34" charset="0"/>
              <a:cs typeface="Arial" panose="020B0604020202020204" pitchFamily="34" charset="0"/>
            </a:endParaRPr>
          </a:p>
          <a:p>
            <a:pPr algn="l"/>
            <a:r>
              <a:rPr lang="en-US" sz="1200" b="1" i="1" u="none" strike="noStrike" baseline="0" dirty="0">
                <a:solidFill>
                  <a:srgbClr val="211D1E"/>
                </a:solidFill>
                <a:latin typeface="Arial" panose="020B0604020202020204" pitchFamily="34" charset="0"/>
                <a:cs typeface="Arial" panose="020B0604020202020204" pitchFamily="34" charset="0"/>
              </a:rPr>
              <a:t>Leadership Development Program Plus (LDP+): A Guide for Facilitators. </a:t>
            </a:r>
            <a:r>
              <a:rPr lang="en-US" sz="1200" b="0" i="0" kern="1200" dirty="0">
                <a:solidFill>
                  <a:schemeClr val="tx1"/>
                </a:solidFill>
                <a:effectLst/>
                <a:latin typeface="+mn-lt"/>
                <a:ea typeface="+mn-ea"/>
                <a:cs typeface="+mn-cs"/>
              </a:rPr>
              <a:t>LDP+ is an experiential learning and performance improvement process that empowers people at all levels of an organization to learn leadership, management, and governing practices; face challenges; and achieve measurable results. Available in English, Spanish, French, and Portuguese</a:t>
            </a:r>
            <a:r>
              <a:rPr lang="en-US" sz="1200" b="0" i="0" u="none" strike="noStrike" baseline="0" dirty="0">
                <a:solidFill>
                  <a:srgbClr val="211D1E"/>
                </a:solidFill>
                <a:latin typeface="Arial" panose="020B0604020202020204" pitchFamily="34" charset="0"/>
                <a:cs typeface="Arial" panose="020B0604020202020204" pitchFamily="34" charset="0"/>
              </a:rPr>
              <a:t>. Available from: </a:t>
            </a:r>
            <a:r>
              <a:rPr lang="en-US" sz="1200" b="0" i="0" u="sng" strike="noStrike" baseline="0" dirty="0">
                <a:solidFill>
                  <a:srgbClr val="211D1E"/>
                </a:solidFill>
                <a:latin typeface="Arial" panose="020B0604020202020204" pitchFamily="34" charset="0"/>
                <a:cs typeface="Arial" panose="020B0604020202020204" pitchFamily="34" charset="0"/>
              </a:rPr>
              <a:t>https://</a:t>
            </a:r>
            <a:r>
              <a:rPr lang="en-US" sz="1200" b="0" i="0" u="sng" strike="noStrike" baseline="0" dirty="0" err="1">
                <a:solidFill>
                  <a:srgbClr val="211D1E"/>
                </a:solidFill>
                <a:latin typeface="Arial" panose="020B0604020202020204" pitchFamily="34" charset="0"/>
                <a:cs typeface="Arial" panose="020B0604020202020204" pitchFamily="34" charset="0"/>
              </a:rPr>
              <a:t>msh.org</a:t>
            </a:r>
            <a:r>
              <a:rPr lang="en-US" sz="1200" b="0" i="0" u="sng" strike="noStrike" baseline="0" dirty="0">
                <a:solidFill>
                  <a:srgbClr val="211D1E"/>
                </a:solidFill>
                <a:latin typeface="Arial" panose="020B0604020202020204" pitchFamily="34" charset="0"/>
                <a:cs typeface="Arial" panose="020B0604020202020204" pitchFamily="34" charset="0"/>
              </a:rPr>
              <a:t>/resources/the-leadership-development-program-plus-ldp-a-guide-for-facilitators/</a:t>
            </a:r>
            <a:endParaRPr lang="en-US" sz="1200" b="0" i="0" u="sng" strike="noStrike" baseline="0" dirty="0">
              <a:solidFill>
                <a:srgbClr val="0D55A7"/>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20</a:t>
            </a:fld>
            <a:endParaRPr lang="en-US"/>
          </a:p>
        </p:txBody>
      </p:sp>
    </p:spTree>
    <p:extLst>
      <p:ext uri="{BB962C8B-B14F-4D97-AF65-F5344CB8AC3E}">
        <p14:creationId xmlns:p14="http://schemas.microsoft.com/office/powerpoint/2010/main" val="20379086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Subscribe to the HIPs Newsletter here (copy and paste this link into your web browser): </a:t>
            </a:r>
            <a:r>
              <a:rPr lang="en-US" u="sng" dirty="0">
                <a:latin typeface="Arial" panose="020B0604020202020204" pitchFamily="34" charset="0"/>
                <a:cs typeface="Arial" panose="020B0604020202020204" pitchFamily="34" charset="0"/>
              </a:rPr>
              <a:t>https://mailchi.mp/76703a3652c9/hips-newsletter-sign-up</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Please visit the five areas of our website to learn more about the HIPs: </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HIP Products (copy and paste this link into your web browser): </a:t>
            </a:r>
            <a:r>
              <a:rPr lang="en-US" u="sng" dirty="0">
                <a:latin typeface="Arial" panose="020B0604020202020204" pitchFamily="34" charset="0"/>
                <a:cs typeface="Arial" panose="020B0604020202020204" pitchFamily="34" charset="0"/>
              </a:rPr>
              <a:t>https://www.fphighimpactpractices.org/hip-products/</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Resources (copy and paste this link into your web browser): </a:t>
            </a:r>
            <a:r>
              <a:rPr lang="en-US" u="sng" dirty="0">
                <a:latin typeface="Arial" panose="020B0604020202020204" pitchFamily="34" charset="0"/>
                <a:cs typeface="Arial" panose="020B0604020202020204" pitchFamily="34" charset="0"/>
              </a:rPr>
              <a:t>https://www.fphighimpactpractices.org/resources/</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Engage (copy and paste this link into your web browser): </a:t>
            </a:r>
            <a:r>
              <a:rPr lang="en-US" u="sng" dirty="0">
                <a:latin typeface="Arial" panose="020B0604020202020204" pitchFamily="34" charset="0"/>
                <a:cs typeface="Arial" panose="020B0604020202020204" pitchFamily="34" charset="0"/>
              </a:rPr>
              <a:t>https://www.fphighimpactpractices.org/engage-with-the-hips/</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Overview (copy and paste this link into your web browser): </a:t>
            </a:r>
            <a:r>
              <a:rPr lang="en-US" u="sng" dirty="0">
                <a:latin typeface="Arial" panose="020B0604020202020204" pitchFamily="34" charset="0"/>
                <a:cs typeface="Arial" panose="020B0604020202020204" pitchFamily="34" charset="0"/>
              </a:rPr>
              <a:t>https://www.fphighimpactpractices.org/overview/</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About Us (copy and paste this link into your web browser): </a:t>
            </a:r>
            <a:r>
              <a:rPr lang="en-US" u="sng" dirty="0">
                <a:latin typeface="Arial" panose="020B0604020202020204" pitchFamily="34" charset="0"/>
                <a:cs typeface="Arial" panose="020B0604020202020204" pitchFamily="34" charset="0"/>
              </a:rPr>
              <a:t>https://www.fphighimpactpractices.org/partnership-structure/</a:t>
            </a:r>
          </a:p>
        </p:txBody>
      </p:sp>
      <p:sp>
        <p:nvSpPr>
          <p:cNvPr id="4" name="Slide Number Placeholder 3"/>
          <p:cNvSpPr>
            <a:spLocks noGrp="1"/>
          </p:cNvSpPr>
          <p:nvPr>
            <p:ph type="sldNum" sz="quarter" idx="5"/>
          </p:nvPr>
        </p:nvSpPr>
        <p:spPr/>
        <p:txBody>
          <a:bodyPr/>
          <a:lstStyle/>
          <a:p>
            <a:fld id="{F519F06E-5C09-4463-ADDC-863B2CA6F140}" type="slidenum">
              <a:rPr lang="en-US" smtClean="0"/>
              <a:t>21</a:t>
            </a:fld>
            <a:endParaRPr lang="en-US"/>
          </a:p>
        </p:txBody>
      </p:sp>
    </p:spTree>
    <p:extLst>
      <p:ext uri="{BB962C8B-B14F-4D97-AF65-F5344CB8AC3E}">
        <p14:creationId xmlns:p14="http://schemas.microsoft.com/office/powerpoint/2010/main" val="484151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1"/>
                </a:solidFill>
                <a:latin typeface="Arial" panose="020B0604020202020204" pitchFamily="34" charset="0"/>
                <a:cs typeface="Arial" panose="020B0604020202020204" pitchFamily="34" charset="0"/>
              </a:rPr>
              <a:t>High Impact Practices (HIPs) are a set of evidence-based family planning practices vetted by experts against specific criteria and documented in an easy-to-use format.</a:t>
            </a:r>
          </a:p>
          <a:p>
            <a:br>
              <a:rPr lang="en-US" sz="1200" dirty="0">
                <a:solidFill>
                  <a:schemeClr val="tx1"/>
                </a:solidFill>
                <a:latin typeface="Arial" panose="020B0604020202020204" pitchFamily="34" charset="0"/>
                <a:cs typeface="Arial" panose="020B0604020202020204" pitchFamily="34" charset="0"/>
              </a:rPr>
            </a:br>
            <a:r>
              <a:rPr lang="en-US" sz="1200" b="0" i="0" dirty="0">
                <a:solidFill>
                  <a:schemeClr val="tx1"/>
                </a:solidFill>
                <a:effectLst/>
                <a:latin typeface="Arial" panose="020B0604020202020204" pitchFamily="34" charset="0"/>
                <a:cs typeface="Arial" panose="020B0604020202020204" pitchFamily="34" charset="0"/>
              </a:rPr>
              <a:t>The High Impact Practices in Family Planning (HIPs) were first created in 2010 after a survey of FP stakeholders revealed little consensus for “what works” in international FP programming. A small group of leaders in FP were brought together with the task of identifying a short list of HIPs that if implemented at scale would help countries address the unmet need for FP and thereby increase national contraceptive prevalence.</a:t>
            </a:r>
          </a:p>
          <a:p>
            <a:endParaRPr lang="en-US" sz="1200" b="0" i="0" dirty="0">
              <a:solidFill>
                <a:schemeClr val="tx1"/>
              </a:solidFill>
              <a:effectLst/>
              <a:latin typeface="Arial" panose="020B0604020202020204" pitchFamily="34" charset="0"/>
              <a:cs typeface="Arial" panose="020B0604020202020204" pitchFamily="34" charset="0"/>
            </a:endParaRPr>
          </a:p>
          <a:p>
            <a:pPr algn="l"/>
            <a:r>
              <a:rPr lang="en-US" sz="1200" b="0" i="0" u="none" strike="noStrike" baseline="0" dirty="0">
                <a:solidFill>
                  <a:schemeClr val="tx1"/>
                </a:solidFill>
                <a:latin typeface="Arial" panose="020B0604020202020204" pitchFamily="34" charset="0"/>
                <a:cs typeface="Arial" panose="020B0604020202020204" pitchFamily="34" charset="0"/>
              </a:rPr>
              <a:t>HIPs are identified based on demonstrated magnitude of </a:t>
            </a:r>
            <a:r>
              <a:rPr lang="en-US" sz="1200" b="0" i="1" u="none" strike="noStrike" baseline="0" dirty="0">
                <a:solidFill>
                  <a:schemeClr val="tx1"/>
                </a:solidFill>
                <a:latin typeface="Arial" panose="020B0604020202020204" pitchFamily="34" charset="0"/>
                <a:cs typeface="Arial" panose="020B0604020202020204" pitchFamily="34" charset="0"/>
              </a:rPr>
              <a:t>impact </a:t>
            </a:r>
            <a:r>
              <a:rPr lang="en-US" sz="1200" b="0" i="0" u="none" strike="noStrike" baseline="0" dirty="0">
                <a:solidFill>
                  <a:schemeClr val="tx1"/>
                </a:solidFill>
                <a:latin typeface="Arial" panose="020B0604020202020204" pitchFamily="34" charset="0"/>
                <a:cs typeface="Arial" panose="020B0604020202020204" pitchFamily="34" charset="0"/>
              </a:rPr>
              <a:t>on contraceptive use and potential application in a wide range of settings. Consideration is also given to other relevant outcome measures including unintended pregnancy, fertility, or one of the primary proximate determinants of fertility (delay of marriage, birth spacing, or breast feeding). Evidence of replicability, scalability, sustainability, and cost-effectiveness are also considered.</a:t>
            </a:r>
            <a:endParaRPr lang="en-US" sz="1200" dirty="0">
              <a:solidFill>
                <a:schemeClr val="tx1"/>
              </a:solidFill>
              <a:latin typeface="Arial" panose="020B0604020202020204" pitchFamily="34" charset="0"/>
              <a:cs typeface="Arial" panose="020B0604020202020204" pitchFamily="34" charset="0"/>
            </a:endParaRPr>
          </a:p>
          <a:p>
            <a:endParaRPr lang="en-US" sz="1200" dirty="0">
              <a:solidFill>
                <a:schemeClr val="tx1"/>
              </a:solidFill>
              <a:latin typeface="Arial" panose="020B0604020202020204" pitchFamily="34" charset="0"/>
              <a:cs typeface="Arial" panose="020B0604020202020204" pitchFamily="34" charset="0"/>
            </a:endParaRPr>
          </a:p>
          <a:p>
            <a:r>
              <a:rPr lang="en-US" sz="1200" dirty="0">
                <a:solidFill>
                  <a:schemeClr val="tx1"/>
                </a:solidFill>
                <a:latin typeface="Arial" panose="020B0604020202020204" pitchFamily="34" charset="0"/>
                <a:cs typeface="Arial" panose="020B0604020202020204" pitchFamily="34" charset="0"/>
              </a:rPr>
              <a:t>For more information, please copy and paste this link into your web browser to see this video: </a:t>
            </a:r>
            <a:r>
              <a:rPr lang="en-US" sz="1200" u="sng" dirty="0">
                <a:solidFill>
                  <a:schemeClr val="tx1"/>
                </a:solidFill>
                <a:latin typeface="Arial" panose="020B0604020202020204" pitchFamily="34" charset="0"/>
                <a:cs typeface="Arial" panose="020B0604020202020204" pitchFamily="34" charset="0"/>
              </a:rPr>
              <a:t>https://www.youtube.com/watch?v=N6V0gfl-V3k&amp;ab_channel=KnowledgeSUCCESS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chemeClr val="tx1"/>
                </a:solidFill>
                <a:latin typeface="Arial" panose="020B0604020202020204" pitchFamily="34" charset="0"/>
                <a:cs typeface="Arial" panose="020B0604020202020204" pitchFamily="34" charset="0"/>
              </a:rPr>
              <a:t>A 2-pager overview of the HIPs is available in an online and a downloadable PDF format here (</a:t>
            </a:r>
            <a:r>
              <a:rPr lang="en-US" sz="1200" dirty="0">
                <a:solidFill>
                  <a:schemeClr val="tx1"/>
                </a:solidFill>
                <a:latin typeface="Arial" panose="020B0604020202020204" pitchFamily="34" charset="0"/>
                <a:cs typeface="Arial" panose="020B0604020202020204" pitchFamily="34" charset="0"/>
              </a:rPr>
              <a:t>copy and paste this link into your web browser)</a:t>
            </a:r>
            <a:r>
              <a:rPr lang="en-US" sz="1200" b="0" i="0" u="none" strike="noStrike" baseline="0" dirty="0">
                <a:solidFill>
                  <a:schemeClr val="tx1"/>
                </a:solidFill>
                <a:latin typeface="Arial" panose="020B0604020202020204" pitchFamily="34" charset="0"/>
                <a:cs typeface="Arial" panose="020B0604020202020204" pitchFamily="34" charset="0"/>
              </a:rPr>
              <a:t>: </a:t>
            </a:r>
            <a:r>
              <a:rPr lang="en-US" sz="1200" dirty="0">
                <a:solidFill>
                  <a:schemeClr val="tx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https://www.fphighimpactpractices.org/high-impact-practices-in-family-planning-list/</a:t>
            </a:r>
            <a:endParaRPr lang="en-US" sz="120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3</a:t>
            </a:fld>
            <a:endParaRPr lang="en-US"/>
          </a:p>
        </p:txBody>
      </p:sp>
    </p:spTree>
    <p:extLst>
      <p:ext uri="{BB962C8B-B14F-4D97-AF65-F5344CB8AC3E}">
        <p14:creationId xmlns:p14="http://schemas.microsoft.com/office/powerpoint/2010/main" val="772890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chemeClr val="tx1"/>
                </a:solidFill>
                <a:latin typeface="Arial" panose="020B0604020202020204" pitchFamily="34" charset="0"/>
                <a:cs typeface="Arial" panose="020B0604020202020204" pitchFamily="34" charset="0"/>
              </a:rPr>
              <a:t>There are </a:t>
            </a:r>
            <a:r>
              <a:rPr lang="en-US" sz="1200" b="1" i="0" u="none" strike="noStrike" baseline="0" dirty="0">
                <a:solidFill>
                  <a:schemeClr val="tx1"/>
                </a:solidFill>
                <a:latin typeface="Arial" panose="020B0604020202020204" pitchFamily="34" charset="0"/>
                <a:cs typeface="Arial" panose="020B0604020202020204" pitchFamily="34" charset="0"/>
              </a:rPr>
              <a:t>three categories of HIPs</a:t>
            </a:r>
            <a:r>
              <a:rPr lang="en-US" sz="1200" b="0" i="0" u="none" strike="noStrike" baseline="0" dirty="0">
                <a:solidFill>
                  <a:schemeClr val="tx1"/>
                </a:solidFill>
                <a:latin typeface="Arial" panose="020B0604020202020204" pitchFamily="34" charset="0"/>
                <a:cs typeface="Arial" panose="020B0604020202020204" pitchFamily="34" charset="0"/>
              </a:rPr>
              <a:t>: Enabling Environment, Service Delivery and Social and Behavioral Change. </a:t>
            </a:r>
            <a:r>
              <a:rPr lang="en-US" sz="1200" b="0" i="0" u="none" strike="noStrike" baseline="0" noProof="0" dirty="0">
                <a:solidFill>
                  <a:schemeClr val="tx1"/>
                </a:solidFill>
                <a:effectLst/>
                <a:latin typeface="Arial" panose="020B0604020202020204" pitchFamily="34" charset="0"/>
                <a:cs typeface="Arial" panose="020B0604020202020204" pitchFamily="34" charset="0"/>
              </a:rPr>
              <a:t>Leading and managing is</a:t>
            </a:r>
            <a:r>
              <a:rPr lang="en-US" sz="1200" b="0" i="0" u="none" strike="noStrike" baseline="0" dirty="0">
                <a:solidFill>
                  <a:schemeClr val="tx1"/>
                </a:solidFill>
                <a:latin typeface="Arial" panose="020B0604020202020204" pitchFamily="34" charset="0"/>
                <a:cs typeface="Arial" panose="020B0604020202020204" pitchFamily="34" charset="0"/>
              </a:rPr>
              <a:t> an Enabling Environment HIP. This information came from the HIP List (</a:t>
            </a:r>
            <a:r>
              <a:rPr lang="en-US" sz="1200" dirty="0">
                <a:solidFill>
                  <a:schemeClr val="tx1"/>
                </a:solidFill>
                <a:latin typeface="Arial" panose="020B0604020202020204" pitchFamily="34" charset="0"/>
                <a:cs typeface="Arial" panose="020B0604020202020204" pitchFamily="34" charset="0"/>
              </a:rPr>
              <a:t>copy and paste this link into your web browser)</a:t>
            </a:r>
            <a:r>
              <a:rPr lang="en-US" sz="1200" b="0" i="0" u="none" strike="noStrike" baseline="0" dirty="0">
                <a:solidFill>
                  <a:schemeClr val="tx1"/>
                </a:solidFill>
                <a:latin typeface="Arial" panose="020B0604020202020204" pitchFamily="34" charset="0"/>
                <a:cs typeface="Arial" panose="020B0604020202020204" pitchFamily="34" charset="0"/>
              </a:rPr>
              <a:t>: </a:t>
            </a:r>
            <a:r>
              <a:rPr lang="en-US" sz="1200" dirty="0">
                <a:solidFill>
                  <a:schemeClr val="tx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https://www.fphighimpactpractices.org/high-impact-practices-in-family-planning-list/</a:t>
            </a:r>
            <a:endParaRPr lang="en-US" sz="1200" dirty="0">
              <a:solidFill>
                <a:schemeClr val="tx1"/>
              </a:solidFill>
              <a:latin typeface="Arial" panose="020B0604020202020204" pitchFamily="34" charset="0"/>
              <a:cs typeface="Arial" panose="020B0604020202020204" pitchFamily="34" charset="0"/>
            </a:endParaRPr>
          </a:p>
          <a:p>
            <a:pPr algn="l"/>
            <a:endParaRPr lang="en-US" sz="1200" b="0" i="0" u="none" strike="noStrike" baseline="0" dirty="0">
              <a:solidFill>
                <a:schemeClr val="tx1"/>
              </a:solidFill>
              <a:latin typeface="Arial" panose="020B0604020202020204" pitchFamily="34" charset="0"/>
              <a:cs typeface="Arial" panose="020B0604020202020204" pitchFamily="34" charset="0"/>
            </a:endParaRPr>
          </a:p>
          <a:p>
            <a:pPr algn="l"/>
            <a:r>
              <a:rPr lang="en-US" sz="1200" b="0" i="0" u="none" strike="noStrike" baseline="0" dirty="0">
                <a:solidFill>
                  <a:schemeClr val="tx1"/>
                </a:solidFill>
                <a:latin typeface="Arial" panose="020B0604020202020204" pitchFamily="34" charset="0"/>
                <a:cs typeface="Arial" panose="020B0604020202020204" pitchFamily="34" charset="0"/>
              </a:rPr>
              <a:t>A </a:t>
            </a:r>
            <a:r>
              <a:rPr lang="en-US" sz="1200" b="1" i="1" u="none" strike="noStrike" baseline="0" dirty="0">
                <a:solidFill>
                  <a:schemeClr val="tx1"/>
                </a:solidFill>
                <a:latin typeface="Arial" panose="020B0604020202020204" pitchFamily="34" charset="0"/>
                <a:cs typeface="Arial" panose="020B0604020202020204" pitchFamily="34" charset="0"/>
              </a:rPr>
              <a:t>HIP Enhancement </a:t>
            </a:r>
            <a:r>
              <a:rPr lang="en-US" sz="1200" b="0" i="0" u="none" strike="noStrike" baseline="0" dirty="0">
                <a:solidFill>
                  <a:schemeClr val="tx1"/>
                </a:solidFill>
                <a:latin typeface="Arial" panose="020B0604020202020204" pitchFamily="34" charset="0"/>
                <a:cs typeface="Arial" panose="020B0604020202020204" pitchFamily="34" charset="0"/>
              </a:rPr>
              <a:t>is a tool or approach that is not a standalone practice, but it is often used in conjunction with HIPs to maximize the impact of HIP implementation or increase the reach and access for specific audiences. The intended purpose and impact of enhancements are focused and, therefore the evidence-based and impact of an enhancement is subjected to different standards than a HIP.</a:t>
            </a:r>
          </a:p>
          <a:p>
            <a:pPr algn="l"/>
            <a:endParaRPr lang="en-US" sz="1200" b="0" i="0" u="none" strike="noStrike" baseline="0" dirty="0">
              <a:solidFill>
                <a:schemeClr val="tx1"/>
              </a:solidFill>
              <a:latin typeface="Arial" panose="020B0604020202020204" pitchFamily="34" charset="0"/>
              <a:cs typeface="Arial" panose="020B0604020202020204" pitchFamily="34" charset="0"/>
            </a:endParaRPr>
          </a:p>
          <a:p>
            <a:r>
              <a:rPr lang="en-US" sz="1200" b="0" i="0" u="none" strike="noStrike" baseline="0" dirty="0">
                <a:solidFill>
                  <a:schemeClr val="tx1"/>
                </a:solidFill>
                <a:latin typeface="Arial" panose="020B0604020202020204" pitchFamily="34" charset="0"/>
                <a:cs typeface="Arial" panose="020B0604020202020204" pitchFamily="34" charset="0"/>
              </a:rPr>
              <a:t>For more information about the HIP Categories and Enhancements, please </a:t>
            </a:r>
            <a:r>
              <a:rPr lang="en-US" sz="1200" dirty="0">
                <a:solidFill>
                  <a:schemeClr val="tx1"/>
                </a:solidFill>
                <a:latin typeface="Arial" panose="020B0604020202020204" pitchFamily="34" charset="0"/>
                <a:cs typeface="Arial" panose="020B0604020202020204" pitchFamily="34" charset="0"/>
              </a:rPr>
              <a:t>copy and paste this link into your web browser</a:t>
            </a:r>
            <a:r>
              <a:rPr lang="en-US" sz="1200" b="0" i="0" u="none" strike="noStrike" baseline="0" dirty="0">
                <a:solidFill>
                  <a:schemeClr val="tx1"/>
                </a:solidFill>
                <a:latin typeface="Arial" panose="020B0604020202020204" pitchFamily="34" charset="0"/>
                <a:cs typeface="Arial" panose="020B0604020202020204" pitchFamily="34" charset="0"/>
              </a:rPr>
              <a:t>: </a:t>
            </a:r>
            <a:r>
              <a:rPr lang="en-US" sz="1200" dirty="0">
                <a:solidFill>
                  <a:schemeClr val="tx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https://www.fphighimpactpractices.org/high-impact-practices-in-family-planning-list/</a:t>
            </a:r>
            <a:endParaRPr lang="en-US" sz="1200" dirty="0">
              <a:solidFill>
                <a:schemeClr val="tx1"/>
              </a:solidFill>
              <a:latin typeface="Arial" panose="020B0604020202020204" pitchFamily="34" charset="0"/>
              <a:cs typeface="Arial" panose="020B0604020202020204" pitchFamily="34" charset="0"/>
            </a:endParaRPr>
          </a:p>
          <a:p>
            <a:pPr algn="l"/>
            <a:endParaRPr lang="en-US" sz="1200" b="0" i="0" u="none" strike="noStrike" baseline="0" dirty="0">
              <a:solidFill>
                <a:schemeClr val="tx1"/>
              </a:solidFill>
              <a:latin typeface="Arial" panose="020B0604020202020204" pitchFamily="34" charset="0"/>
              <a:cs typeface="Arial" panose="020B0604020202020204" pitchFamily="34" charset="0"/>
            </a:endParaRPr>
          </a:p>
          <a:p>
            <a:pPr marL="0" indent="0">
              <a:lnSpc>
                <a:spcPct val="100000"/>
              </a:lnSpc>
              <a:spcBef>
                <a:spcPts val="1600"/>
              </a:spcBef>
              <a:buSzPts val="1800"/>
              <a:buFont typeface="Arial" panose="020B0604020202020204" pitchFamily="34" charset="0"/>
              <a:buNone/>
            </a:pPr>
            <a:r>
              <a:rPr lang="en-US" sz="1200" b="0" dirty="0">
                <a:solidFill>
                  <a:schemeClr val="tx1"/>
                </a:solidFill>
                <a:latin typeface="Arial" panose="020B0604020202020204" pitchFamily="34" charset="0"/>
                <a:ea typeface="Proxima Nova"/>
                <a:cs typeface="Arial" panose="020B0604020202020204" pitchFamily="34" charset="0"/>
                <a:sym typeface="Proxima Nova"/>
              </a:rPr>
              <a:t>Here are a few examples of HIPs from each category:</a:t>
            </a:r>
          </a:p>
          <a:p>
            <a:pPr marL="0" indent="0">
              <a:lnSpc>
                <a:spcPct val="100000"/>
              </a:lnSpc>
              <a:spcBef>
                <a:spcPts val="1600"/>
              </a:spcBef>
              <a:buSzPts val="1800"/>
              <a:buFont typeface="Arial" panose="020B0604020202020204" pitchFamily="34" charset="0"/>
              <a:buNone/>
            </a:pPr>
            <a:r>
              <a:rPr lang="en-US" sz="1200" b="1" dirty="0">
                <a:solidFill>
                  <a:schemeClr val="tx1"/>
                </a:solidFill>
                <a:latin typeface="Arial" panose="020B0604020202020204" pitchFamily="34" charset="0"/>
                <a:ea typeface="Proxima Nova"/>
                <a:cs typeface="Arial" panose="020B0604020202020204" pitchFamily="34" charset="0"/>
                <a:sym typeface="Proxima Nova"/>
              </a:rPr>
              <a:t>Service Delivery:</a:t>
            </a:r>
            <a:r>
              <a:rPr lang="en-US" sz="1200" dirty="0">
                <a:solidFill>
                  <a:schemeClr val="tx1"/>
                </a:solidFill>
                <a:latin typeface="Arial" panose="020B0604020202020204" pitchFamily="34" charset="0"/>
                <a:ea typeface="Proxima Nova"/>
                <a:cs typeface="Arial" panose="020B0604020202020204" pitchFamily="34" charset="0"/>
                <a:sym typeface="Proxima Nova"/>
              </a:rPr>
              <a:t> </a:t>
            </a:r>
          </a:p>
          <a:p>
            <a:pPr marL="171450" indent="-171450">
              <a:lnSpc>
                <a:spcPct val="100000"/>
              </a:lnSpc>
              <a:spcBef>
                <a:spcPts val="1600"/>
              </a:spcBef>
              <a:buSzPts val="1800"/>
              <a:buFont typeface="Arial" panose="020B0604020202020204" pitchFamily="34" charset="0"/>
              <a:buChar char="•"/>
            </a:pPr>
            <a:r>
              <a:rPr lang="en-US" sz="1200" dirty="0">
                <a:solidFill>
                  <a:schemeClr val="tx1"/>
                </a:solidFill>
                <a:latin typeface="Arial" panose="020B0604020202020204" pitchFamily="34" charset="0"/>
                <a:ea typeface="Proxima Nova"/>
                <a:cs typeface="Arial" panose="020B0604020202020204" pitchFamily="34" charset="0"/>
                <a:sym typeface="Proxima Nova"/>
              </a:rPr>
              <a:t>Immediate Postpartum Family Planning</a:t>
            </a:r>
          </a:p>
          <a:p>
            <a:pPr marL="171450" indent="-171450">
              <a:lnSpc>
                <a:spcPct val="100000"/>
              </a:lnSpc>
              <a:spcBef>
                <a:spcPts val="1600"/>
              </a:spcBef>
              <a:buSzPts val="1800"/>
              <a:buFont typeface="Arial" panose="020B0604020202020204" pitchFamily="34" charset="0"/>
              <a:buChar char="•"/>
            </a:pPr>
            <a:r>
              <a:rPr lang="en-US" sz="1200" dirty="0">
                <a:solidFill>
                  <a:schemeClr val="tx1"/>
                </a:solidFill>
                <a:latin typeface="Arial" panose="020B0604020202020204" pitchFamily="34" charset="0"/>
                <a:ea typeface="Proxima Nova"/>
                <a:cs typeface="Arial" panose="020B0604020202020204" pitchFamily="34" charset="0"/>
                <a:sym typeface="Proxima Nova"/>
              </a:rPr>
              <a:t>Mobile Outreach Services</a:t>
            </a:r>
          </a:p>
          <a:p>
            <a:pPr marL="171450" indent="-171450">
              <a:lnSpc>
                <a:spcPct val="100000"/>
              </a:lnSpc>
              <a:spcBef>
                <a:spcPts val="1600"/>
              </a:spcBef>
              <a:buSzPts val="1800"/>
              <a:buFont typeface="Arial" panose="020B0604020202020204" pitchFamily="34" charset="0"/>
              <a:buChar char="•"/>
            </a:pPr>
            <a:r>
              <a:rPr lang="en-US" sz="1200" dirty="0" err="1">
                <a:solidFill>
                  <a:schemeClr val="tx1"/>
                </a:solidFill>
                <a:latin typeface="Arial" panose="020B0604020202020204" pitchFamily="34" charset="0"/>
                <a:ea typeface="Proxima Nova"/>
                <a:cs typeface="Arial" panose="020B0604020202020204" pitchFamily="34" charset="0"/>
                <a:sym typeface="Proxima Nova"/>
              </a:rPr>
              <a:t>Postabortion</a:t>
            </a:r>
            <a:r>
              <a:rPr lang="en-US" sz="1200" dirty="0">
                <a:solidFill>
                  <a:schemeClr val="tx1"/>
                </a:solidFill>
                <a:latin typeface="Arial" panose="020B0604020202020204" pitchFamily="34" charset="0"/>
                <a:ea typeface="Proxima Nova"/>
                <a:cs typeface="Arial" panose="020B0604020202020204" pitchFamily="34" charset="0"/>
                <a:sym typeface="Proxima Nova"/>
              </a:rPr>
              <a:t> Family Planning</a:t>
            </a:r>
          </a:p>
          <a:p>
            <a:pPr indent="-50800">
              <a:spcBef>
                <a:spcPts val="0"/>
              </a:spcBef>
              <a:buClr>
                <a:schemeClr val="dk1"/>
              </a:buClr>
              <a:buSzPts val="2800"/>
              <a:buFont typeface="Arial"/>
              <a:buNone/>
            </a:pPr>
            <a:endParaRPr lang="en-US" sz="1200" dirty="0">
              <a:solidFill>
                <a:schemeClr val="tx1"/>
              </a:solidFill>
              <a:latin typeface="Arial" panose="020B0604020202020204" pitchFamily="34" charset="0"/>
              <a:cs typeface="Arial" panose="020B0604020202020204" pitchFamily="34" charset="0"/>
            </a:endParaRPr>
          </a:p>
          <a:p>
            <a:pPr marL="0" marR="0" lvl="0" indent="0" algn="l" rtl="0">
              <a:lnSpc>
                <a:spcPct val="100000"/>
              </a:lnSpc>
              <a:spcBef>
                <a:spcPts val="1600"/>
              </a:spcBef>
              <a:spcAft>
                <a:spcPts val="0"/>
              </a:spcAft>
              <a:buClr>
                <a:srgbClr val="000000"/>
              </a:buClr>
              <a:buSzPts val="2000"/>
              <a:buFont typeface="Arial"/>
              <a:buNone/>
            </a:pPr>
            <a:r>
              <a:rPr lang="en-US" sz="1200" b="1" i="0" u="none" strike="noStrike" cap="none" dirty="0">
                <a:solidFill>
                  <a:schemeClr val="tx1"/>
                </a:solidFill>
                <a:latin typeface="Arial" panose="020B0604020202020204" pitchFamily="34" charset="0"/>
                <a:ea typeface="Proxima Nova"/>
                <a:cs typeface="Arial" panose="020B0604020202020204" pitchFamily="34" charset="0"/>
                <a:sym typeface="Proxima Nova"/>
              </a:rPr>
              <a:t>Enabling Environment: </a:t>
            </a:r>
          </a:p>
          <a:p>
            <a:pPr marL="171450" marR="0" lvl="0" indent="-171450" algn="l" rtl="0">
              <a:lnSpc>
                <a:spcPct val="100000"/>
              </a:lnSpc>
              <a:spcBef>
                <a:spcPts val="1600"/>
              </a:spcBef>
              <a:spcAft>
                <a:spcPts val="0"/>
              </a:spcAft>
              <a:buClr>
                <a:srgbClr val="000000"/>
              </a:buClr>
              <a:buSzPts val="2000"/>
              <a:buFont typeface="Arial" panose="020B0604020202020204" pitchFamily="34" charset="0"/>
              <a:buChar char="•"/>
            </a:pPr>
            <a:r>
              <a:rPr lang="en-US" sz="1200" b="0" i="0" u="none" strike="noStrike" cap="none" dirty="0">
                <a:solidFill>
                  <a:schemeClr val="tx1"/>
                </a:solidFill>
                <a:latin typeface="Arial" panose="020B0604020202020204" pitchFamily="34" charset="0"/>
                <a:ea typeface="Proxima Nova"/>
                <a:cs typeface="Arial" panose="020B0604020202020204" pitchFamily="34" charset="0"/>
                <a:sym typeface="Proxima Nova"/>
              </a:rPr>
              <a:t>Domestic Public Financing</a:t>
            </a:r>
          </a:p>
          <a:p>
            <a:pPr marL="171450" marR="0" lvl="0" indent="-171450" algn="l" rtl="0">
              <a:lnSpc>
                <a:spcPct val="100000"/>
              </a:lnSpc>
              <a:spcBef>
                <a:spcPts val="1600"/>
              </a:spcBef>
              <a:spcAft>
                <a:spcPts val="0"/>
              </a:spcAft>
              <a:buClr>
                <a:srgbClr val="000000"/>
              </a:buClr>
              <a:buSzPts val="2000"/>
              <a:buFont typeface="Arial" panose="020B0604020202020204" pitchFamily="34" charset="0"/>
              <a:buChar char="•"/>
            </a:pPr>
            <a:r>
              <a:rPr lang="en-US" sz="1200" b="0" i="0" u="none" strike="noStrike" cap="none" dirty="0">
                <a:solidFill>
                  <a:schemeClr val="tx1"/>
                </a:solidFill>
                <a:latin typeface="Arial" panose="020B0604020202020204" pitchFamily="34" charset="0"/>
                <a:ea typeface="Proxima Nova"/>
                <a:cs typeface="Arial" panose="020B0604020202020204" pitchFamily="34" charset="0"/>
                <a:sym typeface="Proxima Nova"/>
              </a:rPr>
              <a:t>Educating Girls</a:t>
            </a:r>
          </a:p>
          <a:p>
            <a:pPr marL="171450" marR="0" lvl="0" indent="-171450" algn="l" rtl="0">
              <a:lnSpc>
                <a:spcPct val="100000"/>
              </a:lnSpc>
              <a:spcBef>
                <a:spcPts val="1600"/>
              </a:spcBef>
              <a:spcAft>
                <a:spcPts val="0"/>
              </a:spcAft>
              <a:buClr>
                <a:srgbClr val="000000"/>
              </a:buClr>
              <a:buSzPts val="2000"/>
              <a:buFont typeface="Arial" panose="020B0604020202020204" pitchFamily="34" charset="0"/>
              <a:buChar char="•"/>
            </a:pPr>
            <a:r>
              <a:rPr lang="en-US" sz="1200" b="0" i="0" u="none" strike="noStrike" cap="none" dirty="0">
                <a:solidFill>
                  <a:schemeClr val="tx1"/>
                </a:solidFill>
                <a:latin typeface="Arial" panose="020B0604020202020204" pitchFamily="34" charset="0"/>
                <a:ea typeface="Proxima Nova"/>
                <a:cs typeface="Arial" panose="020B0604020202020204" pitchFamily="34" charset="0"/>
                <a:sym typeface="Proxima Nova"/>
              </a:rPr>
              <a:t>Supply Chain Management</a:t>
            </a:r>
          </a:p>
          <a:p>
            <a:pPr marL="101600" marR="0" lvl="0" indent="0" algn="l" rtl="0">
              <a:lnSpc>
                <a:spcPct val="100000"/>
              </a:lnSpc>
              <a:spcBef>
                <a:spcPts val="0"/>
              </a:spcBef>
              <a:spcAft>
                <a:spcPts val="0"/>
              </a:spcAft>
              <a:buClr>
                <a:srgbClr val="000000"/>
              </a:buClr>
              <a:buSzPts val="2000"/>
              <a:buFont typeface="Proxima Nova"/>
              <a:buNone/>
            </a:pPr>
            <a:endParaRPr lang="en-US" sz="1000" b="1" i="0" u="none" strike="noStrike" cap="none" dirty="0">
              <a:solidFill>
                <a:schemeClr val="tx1"/>
              </a:solidFill>
              <a:latin typeface="Arial" panose="020B0604020202020204" pitchFamily="34" charset="0"/>
              <a:ea typeface="Proxima Nova"/>
              <a:cs typeface="Arial" panose="020B0604020202020204" pitchFamily="34" charset="0"/>
              <a:sym typeface="Proxima Nova"/>
            </a:endParaRPr>
          </a:p>
          <a:p>
            <a:pPr marL="0" marR="0" lvl="0" indent="0" algn="l" rtl="0">
              <a:lnSpc>
                <a:spcPct val="100000"/>
              </a:lnSpc>
              <a:spcBef>
                <a:spcPts val="1600"/>
              </a:spcBef>
              <a:spcAft>
                <a:spcPts val="0"/>
              </a:spcAft>
              <a:buClr>
                <a:srgbClr val="000000"/>
              </a:buClr>
              <a:buSzPts val="2000"/>
              <a:buFont typeface="Arial"/>
              <a:buNone/>
            </a:pPr>
            <a:r>
              <a:rPr lang="en-US" sz="1200" b="1" i="0" u="none" strike="noStrike" cap="none" dirty="0">
                <a:solidFill>
                  <a:schemeClr val="tx1"/>
                </a:solidFill>
                <a:latin typeface="Arial" panose="020B0604020202020204" pitchFamily="34" charset="0"/>
                <a:ea typeface="Proxima Nova"/>
                <a:cs typeface="Arial" panose="020B0604020202020204" pitchFamily="34" charset="0"/>
                <a:sym typeface="Proxima Nova"/>
              </a:rPr>
              <a:t>Social and Behavior Change: </a:t>
            </a:r>
          </a:p>
          <a:p>
            <a:pPr marL="171450" marR="0" lvl="0" indent="-171450" algn="l" rtl="0">
              <a:lnSpc>
                <a:spcPct val="100000"/>
              </a:lnSpc>
              <a:spcBef>
                <a:spcPts val="1600"/>
              </a:spcBef>
              <a:spcAft>
                <a:spcPts val="0"/>
              </a:spcAft>
              <a:buClr>
                <a:srgbClr val="000000"/>
              </a:buClr>
              <a:buSzPts val="2000"/>
              <a:buFont typeface="Arial" panose="020B0604020202020204" pitchFamily="34" charset="0"/>
              <a:buChar char="•"/>
            </a:pPr>
            <a:r>
              <a:rPr lang="en-US" sz="1200" b="0" i="0" u="none" strike="noStrike" cap="none" dirty="0">
                <a:solidFill>
                  <a:schemeClr val="tx1"/>
                </a:solidFill>
                <a:latin typeface="Arial" panose="020B0604020202020204" pitchFamily="34" charset="0"/>
                <a:ea typeface="Proxima Nova"/>
                <a:cs typeface="Arial" panose="020B0604020202020204" pitchFamily="34" charset="0"/>
                <a:sym typeface="Proxima Nova"/>
              </a:rPr>
              <a:t>Community Group Engagement</a:t>
            </a:r>
          </a:p>
          <a:p>
            <a:pPr marL="171450" marR="0" lvl="0" indent="-171450" algn="l" rtl="0">
              <a:lnSpc>
                <a:spcPct val="100000"/>
              </a:lnSpc>
              <a:spcBef>
                <a:spcPts val="1600"/>
              </a:spcBef>
              <a:spcAft>
                <a:spcPts val="0"/>
              </a:spcAft>
              <a:buClr>
                <a:srgbClr val="000000"/>
              </a:buClr>
              <a:buSzPts val="2000"/>
              <a:buFont typeface="Arial" panose="020B0604020202020204" pitchFamily="34" charset="0"/>
              <a:buChar char="•"/>
            </a:pPr>
            <a:r>
              <a:rPr lang="en-US" sz="1200" b="0" i="0" u="none" strike="noStrike" cap="none" dirty="0">
                <a:solidFill>
                  <a:schemeClr val="tx1"/>
                </a:solidFill>
                <a:latin typeface="Arial" panose="020B0604020202020204" pitchFamily="34" charset="0"/>
                <a:ea typeface="Proxima Nova"/>
                <a:cs typeface="Arial" panose="020B0604020202020204" pitchFamily="34" charset="0"/>
                <a:sym typeface="Proxima Nova"/>
              </a:rPr>
              <a:t>Digital Health for SBC</a:t>
            </a:r>
          </a:p>
          <a:p>
            <a:pPr marL="171450" marR="0" lvl="0" indent="-171450" algn="l" rtl="0">
              <a:lnSpc>
                <a:spcPct val="100000"/>
              </a:lnSpc>
              <a:spcBef>
                <a:spcPts val="1600"/>
              </a:spcBef>
              <a:spcAft>
                <a:spcPts val="0"/>
              </a:spcAft>
              <a:buClr>
                <a:srgbClr val="000000"/>
              </a:buClr>
              <a:buSzPts val="2000"/>
              <a:buFont typeface="Arial" panose="020B0604020202020204" pitchFamily="34" charset="0"/>
              <a:buChar char="•"/>
            </a:pPr>
            <a:r>
              <a:rPr lang="en-US" sz="1200" b="0" i="0" u="none" strike="noStrike" cap="none" dirty="0">
                <a:solidFill>
                  <a:schemeClr val="tx1"/>
                </a:solidFill>
                <a:latin typeface="Arial" panose="020B0604020202020204" pitchFamily="34" charset="0"/>
                <a:ea typeface="Proxima Nova"/>
                <a:cs typeface="Arial" panose="020B0604020202020204" pitchFamily="34" charset="0"/>
                <a:sym typeface="Proxima Nova"/>
              </a:rPr>
              <a:t>Mass Media</a:t>
            </a:r>
          </a:p>
          <a:p>
            <a:pPr marL="101600" marR="0" lvl="0" indent="0" algn="l" rtl="0">
              <a:lnSpc>
                <a:spcPct val="100000"/>
              </a:lnSpc>
              <a:spcBef>
                <a:spcPts val="0"/>
              </a:spcBef>
              <a:spcAft>
                <a:spcPts val="0"/>
              </a:spcAft>
              <a:buClr>
                <a:srgbClr val="212121"/>
              </a:buClr>
              <a:buSzPts val="2000"/>
              <a:buFont typeface="Proxima Nova"/>
              <a:buNone/>
            </a:pPr>
            <a:endParaRPr lang="en-US" sz="1200" b="0" i="0" u="none" strike="noStrike" cap="none" dirty="0">
              <a:solidFill>
                <a:schemeClr val="tx1"/>
              </a:solidFill>
              <a:latin typeface="Arial" panose="020B0604020202020204" pitchFamily="34" charset="0"/>
              <a:ea typeface="Proxima Nova"/>
              <a:cs typeface="Arial" panose="020B0604020202020204" pitchFamily="34" charset="0"/>
              <a:sym typeface="Proxima Nova"/>
            </a:endParaRPr>
          </a:p>
          <a:p>
            <a:pPr marL="0" indent="0">
              <a:lnSpc>
                <a:spcPct val="100000"/>
              </a:lnSpc>
              <a:spcBef>
                <a:spcPts val="1600"/>
              </a:spcBef>
              <a:buSzPts val="1800"/>
              <a:buFont typeface="Arial" panose="020B0604020202020204" pitchFamily="34" charset="0"/>
              <a:buNone/>
            </a:pPr>
            <a:r>
              <a:rPr lang="en-US" sz="1200" b="1" dirty="0">
                <a:solidFill>
                  <a:schemeClr val="tx1"/>
                </a:solidFill>
                <a:latin typeface="Arial" panose="020B0604020202020204" pitchFamily="34" charset="0"/>
                <a:ea typeface="Proxima Nova"/>
                <a:cs typeface="Arial" panose="020B0604020202020204" pitchFamily="34" charset="0"/>
                <a:sym typeface="Proxima Nova"/>
              </a:rPr>
              <a:t>Enhancements:</a:t>
            </a:r>
            <a:r>
              <a:rPr lang="en-US" sz="1200" dirty="0">
                <a:solidFill>
                  <a:schemeClr val="tx1"/>
                </a:solidFill>
                <a:latin typeface="Arial" panose="020B0604020202020204" pitchFamily="34" charset="0"/>
                <a:ea typeface="Proxima Nova"/>
                <a:cs typeface="Arial" panose="020B0604020202020204" pitchFamily="34" charset="0"/>
                <a:sym typeface="Proxima Nova"/>
              </a:rPr>
              <a:t> </a:t>
            </a:r>
          </a:p>
          <a:p>
            <a:pPr marL="171450" indent="-171450">
              <a:lnSpc>
                <a:spcPct val="100000"/>
              </a:lnSpc>
              <a:spcBef>
                <a:spcPts val="1600"/>
              </a:spcBef>
              <a:buSzPts val="1800"/>
              <a:buFont typeface="Arial" panose="020B0604020202020204" pitchFamily="34" charset="0"/>
              <a:buChar char="•"/>
            </a:pPr>
            <a:r>
              <a:rPr lang="en-US" sz="1200" dirty="0">
                <a:solidFill>
                  <a:schemeClr val="tx1"/>
                </a:solidFill>
                <a:latin typeface="Arial" panose="020B0604020202020204" pitchFamily="34" charset="0"/>
                <a:ea typeface="Proxima Nova"/>
                <a:cs typeface="Arial" panose="020B0604020202020204" pitchFamily="34" charset="0"/>
                <a:sym typeface="Proxima Nova"/>
              </a:rPr>
              <a:t>Digital Health for Systems</a:t>
            </a:r>
          </a:p>
          <a:p>
            <a:pPr marL="171450" indent="-171450">
              <a:lnSpc>
                <a:spcPct val="100000"/>
              </a:lnSpc>
              <a:spcBef>
                <a:spcPts val="1600"/>
              </a:spcBef>
              <a:buSzPts val="1800"/>
              <a:buFont typeface="Arial" panose="020B0604020202020204" pitchFamily="34" charset="0"/>
              <a:buChar char="•"/>
            </a:pPr>
            <a:r>
              <a:rPr lang="en-US" sz="1200" dirty="0">
                <a:solidFill>
                  <a:schemeClr val="tx1"/>
                </a:solidFill>
                <a:latin typeface="Arial" panose="020B0604020202020204" pitchFamily="34" charset="0"/>
                <a:ea typeface="Proxima Nova"/>
                <a:cs typeface="Arial" panose="020B0604020202020204" pitchFamily="34" charset="0"/>
                <a:sym typeface="Proxima Nova"/>
              </a:rPr>
              <a:t>Adolescent-Responsive Contraceptive Services</a:t>
            </a:r>
          </a:p>
          <a:p>
            <a:pPr marL="171450" indent="-171450">
              <a:lnSpc>
                <a:spcPct val="100000"/>
              </a:lnSpc>
              <a:spcBef>
                <a:spcPts val="1600"/>
              </a:spcBef>
              <a:buSzPts val="1800"/>
              <a:buFont typeface="Arial" panose="020B0604020202020204" pitchFamily="34" charset="0"/>
              <a:buChar char="•"/>
            </a:pPr>
            <a:r>
              <a:rPr lang="en-US" sz="1200" dirty="0">
                <a:solidFill>
                  <a:schemeClr val="tx1"/>
                </a:solidFill>
                <a:latin typeface="Arial" panose="020B0604020202020204" pitchFamily="34" charset="0"/>
                <a:ea typeface="Proxima Nova"/>
                <a:cs typeface="Arial" panose="020B0604020202020204" pitchFamily="34" charset="0"/>
                <a:sym typeface="Proxima Nova"/>
              </a:rPr>
              <a:t>Family Planning Vouchers</a:t>
            </a:r>
            <a:endParaRPr lang="en-US" sz="1200" b="0" i="0" u="none" strike="noStrike" cap="none" dirty="0">
              <a:solidFill>
                <a:schemeClr val="tx1"/>
              </a:solidFill>
              <a:latin typeface="Arial" panose="020B0604020202020204" pitchFamily="34" charset="0"/>
              <a:ea typeface="Proxima Nova"/>
              <a:cs typeface="Arial" panose="020B0604020202020204" pitchFamily="34" charset="0"/>
              <a:sym typeface="Proxima Nova"/>
            </a:endParaRPr>
          </a:p>
          <a:p>
            <a:pPr marL="457200" marR="0" lvl="0" indent="0" algn="l" rtl="0">
              <a:lnSpc>
                <a:spcPct val="100000"/>
              </a:lnSpc>
              <a:spcBef>
                <a:spcPts val="1600"/>
              </a:spcBef>
              <a:spcAft>
                <a:spcPts val="0"/>
              </a:spcAft>
              <a:buClr>
                <a:srgbClr val="000000"/>
              </a:buClr>
              <a:buSzPts val="2000"/>
              <a:buFont typeface="Arial"/>
              <a:buNone/>
            </a:pPr>
            <a:endParaRPr lang="en-US" sz="1200" b="0" i="0" u="none" strike="noStrike" cap="none" dirty="0">
              <a:solidFill>
                <a:schemeClr val="tx1"/>
              </a:solidFill>
              <a:latin typeface="Arial" panose="020B0604020202020204" pitchFamily="34" charset="0"/>
              <a:ea typeface="Proxima Nova"/>
              <a:cs typeface="Arial" panose="020B0604020202020204" pitchFamily="34" charset="0"/>
              <a:sym typeface="Proxima Nova"/>
            </a:endParaRPr>
          </a:p>
          <a:p>
            <a:pPr marL="0" marR="0" lvl="0" indent="0" algn="l" defTabSz="914400" rtl="0" eaLnBrk="1" fontAlgn="auto" latinLnBrk="0" hangingPunct="1">
              <a:lnSpc>
                <a:spcPct val="100000"/>
              </a:lnSpc>
              <a:spcBef>
                <a:spcPts val="0"/>
              </a:spcBef>
              <a:spcAft>
                <a:spcPts val="0"/>
              </a:spcAft>
              <a:buClrTx/>
              <a:buSzPts val="1800"/>
              <a:buFont typeface="Arial" panose="020B0604020202020204" pitchFamily="34" charset="0"/>
              <a:buNone/>
              <a:tabLst/>
              <a:defRPr/>
            </a:pPr>
            <a:r>
              <a:rPr lang="en-US" sz="1200" b="0" i="0" u="none" strike="noStrike" cap="none" dirty="0">
                <a:solidFill>
                  <a:schemeClr val="tx1"/>
                </a:solidFill>
                <a:latin typeface="Arial" panose="020B0604020202020204" pitchFamily="34" charset="0"/>
                <a:ea typeface="Arial"/>
                <a:cs typeface="Arial" panose="020B0604020202020204" pitchFamily="34" charset="0"/>
                <a:sym typeface="Arial"/>
              </a:rPr>
              <a:t>All HIPs are Available in English, Spanish, French, and Portuguese.</a:t>
            </a:r>
          </a:p>
        </p:txBody>
      </p:sp>
      <p:sp>
        <p:nvSpPr>
          <p:cNvPr id="4" name="Slide Number Placeholder 3"/>
          <p:cNvSpPr>
            <a:spLocks noGrp="1"/>
          </p:cNvSpPr>
          <p:nvPr>
            <p:ph type="sldNum" sz="quarter" idx="5"/>
          </p:nvPr>
        </p:nvSpPr>
        <p:spPr/>
        <p:txBody>
          <a:bodyPr/>
          <a:lstStyle/>
          <a:p>
            <a:fld id="{F519F06E-5C09-4463-ADDC-863B2CA6F140}" type="slidenum">
              <a:rPr lang="en-US" smtClean="0"/>
              <a:t>4</a:t>
            </a:fld>
            <a:endParaRPr lang="en-US"/>
          </a:p>
        </p:txBody>
      </p:sp>
    </p:spTree>
    <p:extLst>
      <p:ext uri="{BB962C8B-B14F-4D97-AF65-F5344CB8AC3E}">
        <p14:creationId xmlns:p14="http://schemas.microsoft.com/office/powerpoint/2010/main" val="370181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chemeClr val="tx1"/>
                </a:solidFill>
                <a:effectLst/>
                <a:latin typeface="Arial" panose="020B0604020202020204" pitchFamily="34" charset="0"/>
                <a:cs typeface="Arial" panose="020B0604020202020204" pitchFamily="34" charset="0"/>
              </a:rPr>
              <a:t>The High Impact Practices in Family Planning (HIPs) are supported by over 65 organizations. These organizations play a vital role in developing, reviewing, disseminating, and implementing HIPs in family planning.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chemeClr val="tx1"/>
                </a:solidFill>
                <a:effectLst/>
                <a:latin typeface="Arial" panose="020B0604020202020204" pitchFamily="34" charset="0"/>
                <a:cs typeface="Arial" panose="020B0604020202020204" pitchFamily="34" charset="0"/>
              </a:rPr>
              <a:t>The HIPs partnership includes various structures to ensure HIP products are developed, kept up to date, and disseminated widely. These include: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chemeClr val="tx1"/>
                </a:solidFill>
                <a:effectLst/>
                <a:latin typeface="Arial" panose="020B0604020202020204" pitchFamily="34" charset="0"/>
                <a:cs typeface="Arial" panose="020B0604020202020204" pitchFamily="34" charset="0"/>
              </a:rPr>
              <a:t>Co-sponsors – Serve as the secretariat for the HIPs.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chemeClr val="tx1"/>
                </a:solidFill>
                <a:effectLst/>
                <a:latin typeface="Arial" panose="020B0604020202020204" pitchFamily="34" charset="0"/>
                <a:cs typeface="Arial" panose="020B0604020202020204" pitchFamily="34" charset="0"/>
              </a:rPr>
              <a:t>Partners – Contribute to key HIP products and endorse the HIPs.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chemeClr val="tx1"/>
                </a:solidFill>
                <a:effectLst/>
                <a:latin typeface="Arial" panose="020B0604020202020204" pitchFamily="34" charset="0"/>
                <a:cs typeface="Arial" panose="020B0604020202020204" pitchFamily="34" charset="0"/>
              </a:rPr>
              <a:t>Technical Advisory Group – Ensure high technical quality of key HIP products and approve HIP brief and SPG concepts for development.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chemeClr val="tx1"/>
                </a:solidFill>
                <a:effectLst/>
                <a:latin typeface="Arial" panose="020B0604020202020204" pitchFamily="34" charset="0"/>
                <a:cs typeface="Arial" panose="020B0604020202020204" pitchFamily="34" charset="0"/>
              </a:rPr>
              <a:t>P&amp;D Team – Support the production and dissemination (P&amp;D) of HIP products.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chemeClr val="tx1"/>
                </a:solidFill>
                <a:effectLst/>
                <a:latin typeface="Arial" panose="020B0604020202020204" pitchFamily="34" charset="0"/>
                <a:cs typeface="Arial" panose="020B0604020202020204" pitchFamily="34" charset="0"/>
              </a:rPr>
              <a:t>Technical Expert Groups – Write new HIP briefs and ensure they are up-to-date.</a:t>
            </a:r>
            <a:endParaRPr lang="en-US"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Arial" panose="020B0604020202020204" pitchFamily="34" charset="0"/>
                <a:cs typeface="Arial" panose="020B0604020202020204" pitchFamily="34" charset="0"/>
              </a:rPr>
              <a:t>For more information about the HIP Partnership, please copy and paste this link into your web browser: </a:t>
            </a:r>
            <a:r>
              <a:rPr lang="en-US" dirty="0">
                <a:solidFill>
                  <a:schemeClr val="tx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https://www.fphighimpactpractices.org/partnership-structure/</a:t>
            </a:r>
            <a:endParaRPr lang="en-US"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5</a:t>
            </a:fld>
            <a:endParaRPr lang="en-US"/>
          </a:p>
        </p:txBody>
      </p:sp>
    </p:spTree>
    <p:extLst>
      <p:ext uri="{BB962C8B-B14F-4D97-AF65-F5344CB8AC3E}">
        <p14:creationId xmlns:p14="http://schemas.microsoft.com/office/powerpoint/2010/main" val="3302517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This brief focuses on leadership and management for creating an enabling family planning environment. Leadership and management are essential elements for successful, rights-based family planning programs and can help ensure resources are used effectively to achieve results. </a:t>
            </a:r>
            <a:endParaRPr lang="en-US" sz="1200" b="1" i="0" u="none" strike="noStrike" baseline="0" dirty="0">
              <a:solidFill>
                <a:srgbClr val="FFFFFF"/>
              </a:solidFill>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6</a:t>
            </a:fld>
            <a:endParaRPr lang="en-US"/>
          </a:p>
        </p:txBody>
      </p:sp>
    </p:spTree>
    <p:extLst>
      <p:ext uri="{BB962C8B-B14F-4D97-AF65-F5344CB8AC3E}">
        <p14:creationId xmlns:p14="http://schemas.microsoft.com/office/powerpoint/2010/main" val="25984807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Since there are no universally accepted definitions of leadership and management, it is helpful to think about the </a:t>
            </a:r>
            <a:r>
              <a:rPr lang="en-US" sz="1200" b="1" i="0" kern="1200" dirty="0">
                <a:solidFill>
                  <a:schemeClr val="tx1"/>
                </a:solidFill>
                <a:effectLst/>
                <a:latin typeface="+mn-lt"/>
                <a:ea typeface="+mn-ea"/>
                <a:cs typeface="+mn-cs"/>
              </a:rPr>
              <a:t>behaviors</a:t>
            </a:r>
            <a:r>
              <a:rPr lang="en-US" sz="1200" b="0" i="0" kern="1200" dirty="0">
                <a:solidFill>
                  <a:schemeClr val="tx1"/>
                </a:solidFill>
                <a:effectLst/>
                <a:latin typeface="+mn-lt"/>
                <a:ea typeface="+mn-ea"/>
                <a:cs typeface="+mn-cs"/>
              </a:rPr>
              <a:t> and </a:t>
            </a:r>
            <a:r>
              <a:rPr lang="en-US" sz="1200" b="1" i="0" kern="1200" dirty="0">
                <a:solidFill>
                  <a:schemeClr val="tx1"/>
                </a:solidFill>
                <a:effectLst/>
                <a:latin typeface="+mn-lt"/>
                <a:ea typeface="+mn-ea"/>
                <a:cs typeface="+mn-cs"/>
              </a:rPr>
              <a:t>practices</a:t>
            </a:r>
            <a:r>
              <a:rPr lang="en-US" sz="1200" b="0" i="0" kern="1200" dirty="0">
                <a:solidFill>
                  <a:schemeClr val="tx1"/>
                </a:solidFill>
                <a:effectLst/>
                <a:latin typeface="+mn-lt"/>
                <a:ea typeface="+mn-ea"/>
                <a:cs typeface="+mn-cs"/>
              </a:rPr>
              <a:t> that comprise effective leadership and management.</a:t>
            </a: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Strengthening capacity for leading and managing involves improving the ability of individuals to </a:t>
            </a:r>
            <a:r>
              <a:rPr lang="en-US" sz="1200" b="1" i="0" kern="1200" dirty="0">
                <a:solidFill>
                  <a:schemeClr val="tx1"/>
                </a:solidFill>
                <a:effectLst/>
                <a:latin typeface="+mn-lt"/>
                <a:ea typeface="+mn-ea"/>
                <a:cs typeface="+mn-cs"/>
              </a:rPr>
              <a:t>effectively engage </a:t>
            </a:r>
            <a:r>
              <a:rPr lang="en-US" sz="1200" b="0" i="0" kern="1200" dirty="0">
                <a:solidFill>
                  <a:schemeClr val="tx1"/>
                </a:solidFill>
                <a:effectLst/>
                <a:latin typeface="+mn-lt"/>
                <a:ea typeface="+mn-ea"/>
                <a:cs typeface="+mn-cs"/>
              </a:rPr>
              <a:t>in these practices.</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Strengthening leadership and management practices applies to all staff at all levels of the health system from the health facility to supply chain management, and from district to global levels.</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Strengthening leadership and management capacity is critical to the performance of other HIPs and family planning programmatic interventions and should therefore be </a:t>
            </a:r>
            <a:r>
              <a:rPr lang="en-US" sz="1200" b="1" i="0" kern="1200" dirty="0">
                <a:solidFill>
                  <a:schemeClr val="tx1"/>
                </a:solidFill>
                <a:effectLst/>
                <a:latin typeface="+mn-lt"/>
                <a:ea typeface="+mn-ea"/>
                <a:cs typeface="+mn-cs"/>
              </a:rPr>
              <a:t>integrated when implementing any of these practices in order to realize their full potential</a:t>
            </a:r>
            <a:r>
              <a:rPr lang="en-US" sz="1200" b="0" i="0" kern="1200" dirty="0">
                <a:solidFill>
                  <a:schemeClr val="tx1"/>
                </a:solidFill>
                <a:effectLst/>
                <a:latin typeface="+mn-lt"/>
                <a:ea typeface="+mn-ea"/>
                <a:cs typeface="+mn-cs"/>
              </a:rPr>
              <a:t>. </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chemeClr val="tx1"/>
              </a:solidFill>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en-US" sz="1200" dirty="0">
                <a:solidFill>
                  <a:schemeClr val="tx1"/>
                </a:solidFill>
                <a:latin typeface="Arial" panose="020B0604020202020204" pitchFamily="34" charset="0"/>
                <a:cs typeface="Arial" panose="020B0604020202020204" pitchFamily="34" charset="0"/>
              </a:rPr>
              <a:t>Enabling environment overview: </a:t>
            </a:r>
            <a:r>
              <a:rPr lang="en-US" sz="1200" b="0" i="0" u="sng" kern="1200" dirty="0">
                <a:solidFill>
                  <a:schemeClr val="tx1"/>
                </a:solidFill>
                <a:effectLst/>
                <a:latin typeface="+mn-lt"/>
                <a:ea typeface="+mn-ea"/>
                <a:cs typeface="+mn-cs"/>
              </a:rPr>
              <a:t>https://</a:t>
            </a:r>
            <a:r>
              <a:rPr lang="en-US" sz="1200" b="0" i="0" u="sng" kern="1200" dirty="0" err="1">
                <a:solidFill>
                  <a:schemeClr val="tx1"/>
                </a:solidFill>
                <a:effectLst/>
                <a:latin typeface="+mn-lt"/>
                <a:ea typeface="+mn-ea"/>
                <a:cs typeface="+mn-cs"/>
              </a:rPr>
              <a:t>www.fphighimpactpractices.org</a:t>
            </a:r>
            <a:r>
              <a:rPr lang="en-US" sz="1200" b="0" i="0" u="sng" kern="1200" dirty="0">
                <a:solidFill>
                  <a:schemeClr val="tx1"/>
                </a:solidFill>
                <a:effectLst/>
                <a:latin typeface="+mn-lt"/>
                <a:ea typeface="+mn-ea"/>
                <a:cs typeface="+mn-cs"/>
              </a:rPr>
              <a:t>/briefs/enabling-environment-overview/</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en-US" sz="1200" dirty="0">
                <a:solidFill>
                  <a:schemeClr val="tx1"/>
                </a:solidFill>
                <a:latin typeface="Arial" panose="020B0604020202020204" pitchFamily="34" charset="0"/>
                <a:cs typeface="Arial" panose="020B0604020202020204" pitchFamily="34" charset="0"/>
              </a:rPr>
              <a:t>Supply chain management: </a:t>
            </a:r>
            <a:r>
              <a:rPr lang="en-US" sz="1200" b="0" i="0" u="sng" kern="1200" dirty="0">
                <a:solidFill>
                  <a:schemeClr val="tx1"/>
                </a:solidFill>
                <a:effectLst/>
                <a:latin typeface="+mn-lt"/>
                <a:ea typeface="+mn-ea"/>
                <a:cs typeface="+mn-cs"/>
              </a:rPr>
              <a:t>https://</a:t>
            </a:r>
            <a:r>
              <a:rPr lang="en-US" sz="1200" b="0" i="0" u="sng" kern="1200" dirty="0" err="1">
                <a:solidFill>
                  <a:schemeClr val="tx1"/>
                </a:solidFill>
                <a:effectLst/>
                <a:latin typeface="+mn-lt"/>
                <a:ea typeface="+mn-ea"/>
                <a:cs typeface="+mn-cs"/>
              </a:rPr>
              <a:t>www.fphighimpactpractices.org</a:t>
            </a:r>
            <a:r>
              <a:rPr lang="en-US" sz="1200" b="0" i="0" u="sng" kern="1200" dirty="0">
                <a:solidFill>
                  <a:schemeClr val="tx1"/>
                </a:solidFill>
                <a:effectLst/>
                <a:latin typeface="+mn-lt"/>
                <a:ea typeface="+mn-ea"/>
                <a:cs typeface="+mn-cs"/>
              </a:rPr>
              <a:t>/briefs/supply-chain-management/</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chemeClr val="tx1"/>
              </a:solidFill>
              <a:latin typeface="Arial" panose="020B0604020202020204" pitchFamily="34" charset="0"/>
              <a:cs typeface="Arial" panose="020B0604020202020204" pitchFamily="34" charset="0"/>
            </a:endParaRP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solidFill>
                  <a:schemeClr val="tx1"/>
                </a:solidFill>
                <a:latin typeface="Arial" panose="020B0604020202020204" pitchFamily="34" charset="0"/>
                <a:cs typeface="Arial" panose="020B0604020202020204" pitchFamily="34" charset="0"/>
              </a:rPr>
              <a:t>For more information, please copy and paste this link into your web browser to reference the “Background” section on the HIP brief: </a:t>
            </a:r>
            <a:r>
              <a:rPr lang="en-US" sz="1200" u="sng" dirty="0">
                <a:solidFill>
                  <a:schemeClr val="tx1"/>
                </a:solidFill>
                <a:latin typeface="Arial" panose="020B0604020202020204" pitchFamily="34" charset="0"/>
                <a:cs typeface="Arial" panose="020B0604020202020204" pitchFamily="34" charset="0"/>
              </a:rPr>
              <a:t>https://</a:t>
            </a:r>
            <a:r>
              <a:rPr lang="en-US" sz="1200" u="sng" dirty="0" err="1">
                <a:solidFill>
                  <a:schemeClr val="tx1"/>
                </a:solidFill>
                <a:latin typeface="Arial" panose="020B0604020202020204" pitchFamily="34" charset="0"/>
                <a:cs typeface="Arial" panose="020B0604020202020204" pitchFamily="34" charset="0"/>
              </a:rPr>
              <a:t>www.fphighimpactpractices.org</a:t>
            </a:r>
            <a:r>
              <a:rPr lang="en-US" sz="1200" u="sng" dirty="0">
                <a:solidFill>
                  <a:schemeClr val="tx1"/>
                </a:solidFill>
                <a:latin typeface="Arial" panose="020B0604020202020204" pitchFamily="34" charset="0"/>
                <a:cs typeface="Arial" panose="020B0604020202020204" pitchFamily="34" charset="0"/>
              </a:rPr>
              <a:t>/briefs/leaders-and-managers/</a:t>
            </a:r>
          </a:p>
        </p:txBody>
      </p:sp>
      <p:sp>
        <p:nvSpPr>
          <p:cNvPr id="4" name="Slide Number Placeholder 3"/>
          <p:cNvSpPr>
            <a:spLocks noGrp="1"/>
          </p:cNvSpPr>
          <p:nvPr>
            <p:ph type="sldNum" sz="quarter" idx="5"/>
          </p:nvPr>
        </p:nvSpPr>
        <p:spPr/>
        <p:txBody>
          <a:bodyPr/>
          <a:lstStyle/>
          <a:p>
            <a:fld id="{F519F06E-5C09-4463-ADDC-863B2CA6F140}" type="slidenum">
              <a:rPr lang="en-US" smtClean="0"/>
              <a:t>7</a:t>
            </a:fld>
            <a:endParaRPr lang="en-US"/>
          </a:p>
        </p:txBody>
      </p:sp>
    </p:spTree>
    <p:extLst>
      <p:ext uri="{BB962C8B-B14F-4D97-AF65-F5344CB8AC3E}">
        <p14:creationId xmlns:p14="http://schemas.microsoft.com/office/powerpoint/2010/main" val="2473821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u="none" strike="noStrike" baseline="0" dirty="0">
                <a:solidFill>
                  <a:srgbClr val="211D1E"/>
                </a:solidFill>
                <a:latin typeface="Arial" panose="020B0604020202020204" pitchFamily="34" charset="0"/>
                <a:cs typeface="Arial" panose="020B0604020202020204" pitchFamily="34" charset="0"/>
              </a:rPr>
              <a:t>View Figure 1 in the HIP brief (</a:t>
            </a:r>
            <a:r>
              <a:rPr lang="en-US" sz="1200" dirty="0">
                <a:latin typeface="Arial" panose="020B0604020202020204" pitchFamily="34" charset="0"/>
                <a:cs typeface="Arial" panose="020B0604020202020204" pitchFamily="34" charset="0"/>
              </a:rPr>
              <a:t>copy and paste this link into your web browser)</a:t>
            </a:r>
            <a:r>
              <a:rPr lang="en-US" sz="1200" b="0" i="0" u="none" strike="noStrike" baseline="0" dirty="0">
                <a:solidFill>
                  <a:srgbClr val="211D1E"/>
                </a:solidFill>
                <a:latin typeface="Arial" panose="020B0604020202020204" pitchFamily="34" charset="0"/>
                <a:cs typeface="Arial" panose="020B0604020202020204" pitchFamily="34" charset="0"/>
              </a:rPr>
              <a:t>: </a:t>
            </a:r>
            <a:r>
              <a:rPr lang="en-US" sz="1200" u="sng" dirty="0">
                <a:solidFill>
                  <a:schemeClr val="tx1"/>
                </a:solidFill>
                <a:latin typeface="Arial" panose="020B0604020202020204" pitchFamily="34" charset="0"/>
                <a:cs typeface="Arial" panose="020B0604020202020204" pitchFamily="34" charset="0"/>
              </a:rPr>
              <a:t>https://</a:t>
            </a:r>
            <a:r>
              <a:rPr lang="en-US" sz="1200" u="sng" dirty="0" err="1">
                <a:solidFill>
                  <a:schemeClr val="tx1"/>
                </a:solidFill>
                <a:latin typeface="Arial" panose="020B0604020202020204" pitchFamily="34" charset="0"/>
                <a:cs typeface="Arial" panose="020B0604020202020204" pitchFamily="34" charset="0"/>
              </a:rPr>
              <a:t>www.fphighimpactpractices.org</a:t>
            </a:r>
            <a:r>
              <a:rPr lang="en-US" sz="1200" u="sng" dirty="0">
                <a:solidFill>
                  <a:schemeClr val="tx1"/>
                </a:solidFill>
                <a:latin typeface="Arial" panose="020B0604020202020204" pitchFamily="34" charset="0"/>
                <a:cs typeface="Arial" panose="020B0604020202020204" pitchFamily="34" charset="0"/>
              </a:rPr>
              <a:t>/briefs/leaders-and-managers/</a:t>
            </a:r>
            <a:endParaRPr lang="en-US" sz="120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solidFill>
                  <a:schemeClr val="tx1"/>
                </a:solidFill>
                <a:latin typeface="Arial" panose="020B0604020202020204" pitchFamily="34" charset="0"/>
                <a:cs typeface="Arial" panose="020B0604020202020204" pitchFamily="34" charset="0"/>
              </a:rPr>
              <a:t>For more information, please copy and paste this link into your web browser to reference the “Background” section on the HIP brief: </a:t>
            </a:r>
            <a:r>
              <a:rPr lang="en-US" sz="1200" u="sng" dirty="0">
                <a:solidFill>
                  <a:schemeClr val="tx1"/>
                </a:solidFill>
                <a:latin typeface="Arial" panose="020B0604020202020204" pitchFamily="34" charset="0"/>
                <a:cs typeface="Arial" panose="020B0604020202020204" pitchFamily="34" charset="0"/>
              </a:rPr>
              <a:t>https://</a:t>
            </a:r>
            <a:r>
              <a:rPr lang="en-US" sz="1200" u="sng" dirty="0" err="1">
                <a:solidFill>
                  <a:schemeClr val="tx1"/>
                </a:solidFill>
                <a:latin typeface="Arial" panose="020B0604020202020204" pitchFamily="34" charset="0"/>
                <a:cs typeface="Arial" panose="020B0604020202020204" pitchFamily="34" charset="0"/>
              </a:rPr>
              <a:t>www.fphighimpactpractices.org</a:t>
            </a:r>
            <a:r>
              <a:rPr lang="en-US" sz="1200" u="sng" dirty="0">
                <a:solidFill>
                  <a:schemeClr val="tx1"/>
                </a:solidFill>
                <a:latin typeface="Arial" panose="020B0604020202020204" pitchFamily="34" charset="0"/>
                <a:cs typeface="Arial" panose="020B0604020202020204" pitchFamily="34" charset="0"/>
              </a:rPr>
              <a:t>/briefs/leaders-and-managers/</a:t>
            </a:r>
          </a:p>
        </p:txBody>
      </p:sp>
      <p:sp>
        <p:nvSpPr>
          <p:cNvPr id="4" name="Slide Number Placeholder 3"/>
          <p:cNvSpPr>
            <a:spLocks noGrp="1"/>
          </p:cNvSpPr>
          <p:nvPr>
            <p:ph type="sldNum" sz="quarter" idx="5"/>
          </p:nvPr>
        </p:nvSpPr>
        <p:spPr/>
        <p:txBody>
          <a:bodyPr/>
          <a:lstStyle/>
          <a:p>
            <a:fld id="{F519F06E-5C09-4463-ADDC-863B2CA6F140}" type="slidenum">
              <a:rPr lang="en-US" smtClean="0"/>
              <a:t>8</a:t>
            </a:fld>
            <a:endParaRPr lang="en-US"/>
          </a:p>
        </p:txBody>
      </p:sp>
    </p:spTree>
    <p:extLst>
      <p:ext uri="{BB962C8B-B14F-4D97-AF65-F5344CB8AC3E}">
        <p14:creationId xmlns:p14="http://schemas.microsoft.com/office/powerpoint/2010/main" val="14031793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Leadership</a:t>
            </a: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1" i="0" kern="1200" dirty="0">
                <a:solidFill>
                  <a:schemeClr val="tx1"/>
                </a:solidFill>
                <a:effectLst/>
                <a:latin typeface="+mn-lt"/>
                <a:ea typeface="+mn-ea"/>
                <a:cs typeface="+mn-cs"/>
              </a:rPr>
              <a:t>Scanning</a:t>
            </a:r>
            <a:r>
              <a:rPr lang="en-US" sz="1200" b="0" i="0" kern="1200" dirty="0">
                <a:solidFill>
                  <a:schemeClr val="tx1"/>
                </a:solidFill>
                <a:effectLst/>
                <a:latin typeface="+mn-lt"/>
                <a:ea typeface="+mn-ea"/>
                <a:cs typeface="+mn-cs"/>
              </a:rPr>
              <a:t>: assessing internal and external environment to identify critical challenges and opportunities for growth.</a:t>
            </a: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1" i="0" kern="1200" dirty="0">
                <a:solidFill>
                  <a:schemeClr val="tx1"/>
                </a:solidFill>
                <a:effectLst/>
                <a:latin typeface="+mn-lt"/>
                <a:ea typeface="+mn-ea"/>
                <a:cs typeface="+mn-cs"/>
              </a:rPr>
              <a:t>Focusing</a:t>
            </a:r>
            <a:r>
              <a:rPr lang="en-US" sz="1200" b="0" i="0" kern="1200" dirty="0">
                <a:solidFill>
                  <a:schemeClr val="tx1"/>
                </a:solidFill>
                <a:effectLst/>
                <a:latin typeface="+mn-lt"/>
                <a:ea typeface="+mn-ea"/>
                <a:cs typeface="+mn-cs"/>
              </a:rPr>
              <a:t>: setting priorities that make it possible to move toward goals and objectives.</a:t>
            </a: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1" i="0" kern="1200" dirty="0">
                <a:solidFill>
                  <a:schemeClr val="tx1"/>
                </a:solidFill>
                <a:effectLst/>
                <a:latin typeface="+mn-lt"/>
                <a:ea typeface="+mn-ea"/>
                <a:cs typeface="+mn-cs"/>
              </a:rPr>
              <a:t>Aligning and mobilizing</a:t>
            </a:r>
            <a:r>
              <a:rPr lang="en-US" sz="1200" b="0" i="0" kern="1200" dirty="0">
                <a:solidFill>
                  <a:schemeClr val="tx1"/>
                </a:solidFill>
                <a:effectLst/>
                <a:latin typeface="+mn-lt"/>
                <a:ea typeface="+mn-ea"/>
                <a:cs typeface="+mn-cs"/>
              </a:rPr>
              <a:t>: uniting staff, partners, communities, and other stakeholders to understand the program’s goals and commit resources.</a:t>
            </a: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1" i="0" kern="1200" dirty="0">
                <a:solidFill>
                  <a:schemeClr val="tx1"/>
                </a:solidFill>
                <a:effectLst/>
                <a:latin typeface="+mn-lt"/>
                <a:ea typeface="+mn-ea"/>
                <a:cs typeface="+mn-cs"/>
              </a:rPr>
              <a:t>Inspiring and including</a:t>
            </a:r>
            <a:r>
              <a:rPr lang="en-US" sz="1200" b="0" i="0" kern="1200" dirty="0">
                <a:solidFill>
                  <a:schemeClr val="tx1"/>
                </a:solidFill>
                <a:effectLst/>
                <a:latin typeface="+mn-lt"/>
                <a:ea typeface="+mn-ea"/>
                <a:cs typeface="+mn-cs"/>
              </a:rPr>
              <a:t>: creating an enabling and positive environment, in which everyone wants to put in their best effort.</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Management</a:t>
            </a: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1" i="0" kern="1200" dirty="0">
                <a:solidFill>
                  <a:schemeClr val="tx1"/>
                </a:solidFill>
                <a:effectLst/>
                <a:latin typeface="+mn-lt"/>
                <a:ea typeface="+mn-ea"/>
                <a:cs typeface="+mn-cs"/>
              </a:rPr>
              <a:t>Planning</a:t>
            </a:r>
            <a:r>
              <a:rPr lang="en-US" sz="1200" b="0" i="0" kern="1200" dirty="0">
                <a:solidFill>
                  <a:schemeClr val="tx1"/>
                </a:solidFill>
                <a:effectLst/>
                <a:latin typeface="+mn-lt"/>
                <a:ea typeface="+mn-ea"/>
                <a:cs typeface="+mn-cs"/>
              </a:rPr>
              <a:t>: setting goals and objectives, developing annual and multi-year plans, and anticipating and reducing risks.</a:t>
            </a: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1" i="0" kern="1200" dirty="0">
                <a:solidFill>
                  <a:schemeClr val="tx1"/>
                </a:solidFill>
                <a:effectLst/>
                <a:latin typeface="+mn-lt"/>
                <a:ea typeface="+mn-ea"/>
                <a:cs typeface="+mn-cs"/>
              </a:rPr>
              <a:t>Organizing</a:t>
            </a:r>
            <a:r>
              <a:rPr lang="en-US" sz="1200" b="0" i="0" kern="1200" dirty="0">
                <a:solidFill>
                  <a:schemeClr val="tx1"/>
                </a:solidFill>
                <a:effectLst/>
                <a:latin typeface="+mn-lt"/>
                <a:ea typeface="+mn-ea"/>
                <a:cs typeface="+mn-cs"/>
              </a:rPr>
              <a:t>: acquiring and allocating human, financial, and technical resources and establishing systems and processes to facilitate the work.</a:t>
            </a: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1" i="0" kern="1200" dirty="0">
                <a:solidFill>
                  <a:schemeClr val="tx1"/>
                </a:solidFill>
                <a:effectLst/>
                <a:latin typeface="+mn-lt"/>
                <a:ea typeface="+mn-ea"/>
                <a:cs typeface="+mn-cs"/>
              </a:rPr>
              <a:t>Implementing</a:t>
            </a:r>
            <a:r>
              <a:rPr lang="en-US" sz="1200" b="0" i="0" kern="1200" dirty="0">
                <a:solidFill>
                  <a:schemeClr val="tx1"/>
                </a:solidFill>
                <a:effectLst/>
                <a:latin typeface="+mn-lt"/>
                <a:ea typeface="+mn-ea"/>
                <a:cs typeface="+mn-cs"/>
              </a:rPr>
              <a:t>: coordinating multiple activities and managing change to complete tasks in a timely and high-quality manner.</a:t>
            </a: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1" i="0" kern="1200" dirty="0">
                <a:solidFill>
                  <a:schemeClr val="tx1"/>
                </a:solidFill>
                <a:effectLst/>
                <a:latin typeface="+mn-lt"/>
                <a:ea typeface="+mn-ea"/>
                <a:cs typeface="+mn-cs"/>
              </a:rPr>
              <a:t>Monitoring and evaluation</a:t>
            </a:r>
            <a:r>
              <a:rPr lang="en-US" sz="1200" b="0" i="0" kern="1200" dirty="0">
                <a:solidFill>
                  <a:schemeClr val="tx1"/>
                </a:solidFill>
                <a:effectLst/>
                <a:latin typeface="+mn-lt"/>
                <a:ea typeface="+mn-ea"/>
                <a:cs typeface="+mn-cs"/>
              </a:rPr>
              <a:t>: setting up processes to track activities against plans and to assess performance of those activities; learning and adapting the program based on results.</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solidFill>
                  <a:schemeClr val="tx1"/>
                </a:solidFill>
                <a:latin typeface="Arial" panose="020B0604020202020204" pitchFamily="34" charset="0"/>
                <a:cs typeface="Arial" panose="020B0604020202020204" pitchFamily="34" charset="0"/>
              </a:rPr>
              <a:t>For more information, please copy and paste this link into your web browser to reference the “Background” section on the HIP brief: </a:t>
            </a:r>
            <a:r>
              <a:rPr lang="en-US" sz="1200" u="sng" dirty="0">
                <a:solidFill>
                  <a:schemeClr val="tx1"/>
                </a:solidFill>
                <a:latin typeface="Arial" panose="020B0604020202020204" pitchFamily="34" charset="0"/>
                <a:cs typeface="Arial" panose="020B0604020202020204" pitchFamily="34" charset="0"/>
              </a:rPr>
              <a:t>https://</a:t>
            </a:r>
            <a:r>
              <a:rPr lang="en-US" sz="1200" u="sng" dirty="0" err="1">
                <a:solidFill>
                  <a:schemeClr val="tx1"/>
                </a:solidFill>
                <a:latin typeface="Arial" panose="020B0604020202020204" pitchFamily="34" charset="0"/>
                <a:cs typeface="Arial" panose="020B0604020202020204" pitchFamily="34" charset="0"/>
              </a:rPr>
              <a:t>www.fphighimpactpractices.org</a:t>
            </a:r>
            <a:r>
              <a:rPr lang="en-US" sz="1200" u="sng" dirty="0">
                <a:solidFill>
                  <a:schemeClr val="tx1"/>
                </a:solidFill>
                <a:latin typeface="Arial" panose="020B0604020202020204" pitchFamily="34" charset="0"/>
                <a:cs typeface="Arial" panose="020B0604020202020204" pitchFamily="34" charset="0"/>
              </a:rPr>
              <a:t>/briefs/leaders-and-managers/</a:t>
            </a:r>
          </a:p>
        </p:txBody>
      </p:sp>
      <p:sp>
        <p:nvSpPr>
          <p:cNvPr id="4" name="Slide Number Placeholder 3"/>
          <p:cNvSpPr>
            <a:spLocks noGrp="1"/>
          </p:cNvSpPr>
          <p:nvPr>
            <p:ph type="sldNum" sz="quarter" idx="5"/>
          </p:nvPr>
        </p:nvSpPr>
        <p:spPr/>
        <p:txBody>
          <a:bodyPr/>
          <a:lstStyle/>
          <a:p>
            <a:fld id="{F519F06E-5C09-4463-ADDC-863B2CA6F140}" type="slidenum">
              <a:rPr lang="en-US" smtClean="0"/>
              <a:t>9</a:t>
            </a:fld>
            <a:endParaRPr lang="en-US"/>
          </a:p>
        </p:txBody>
      </p:sp>
    </p:spTree>
    <p:extLst>
      <p:ext uri="{BB962C8B-B14F-4D97-AF65-F5344CB8AC3E}">
        <p14:creationId xmlns:p14="http://schemas.microsoft.com/office/powerpoint/2010/main" val="17903863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4229100"/>
            <a:ext cx="9982200" cy="2613025"/>
          </a:xfrm>
        </p:spPr>
        <p:txBody>
          <a:bodyPr>
            <a:noAutofit/>
          </a:bodyPr>
          <a:lstStyle>
            <a:lvl1pPr>
              <a:defRPr sz="8000"/>
            </a:lvl1pPr>
          </a:lstStyle>
          <a:p>
            <a:r>
              <a:rPr lang="en-US" dirty="0"/>
              <a:t>Click to edit Master title style</a:t>
            </a:r>
          </a:p>
        </p:txBody>
      </p:sp>
      <p:sp>
        <p:nvSpPr>
          <p:cNvPr id="3" name="Subtitle 2"/>
          <p:cNvSpPr>
            <a:spLocks noGrp="1"/>
          </p:cNvSpPr>
          <p:nvPr>
            <p:ph type="subTitle" idx="1"/>
          </p:nvPr>
        </p:nvSpPr>
        <p:spPr>
          <a:xfrm>
            <a:off x="2057400" y="7064263"/>
            <a:ext cx="6400800" cy="800100"/>
          </a:xfrm>
        </p:spPr>
        <p:txBody>
          <a:bodyPr>
            <a:normAutofit/>
          </a:bodyPr>
          <a:lstStyle>
            <a:lvl1pPr marL="0" indent="0" algn="l">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9" name="Rectangle 8">
            <a:extLst>
              <a:ext uri="{FF2B5EF4-FFF2-40B4-BE49-F238E27FC236}">
                <a16:creationId xmlns:a16="http://schemas.microsoft.com/office/drawing/2014/main" id="{4CC54CB7-6AF3-45F8-9B96-57A478B25D6A}"/>
              </a:ext>
            </a:extLst>
          </p:cNvPr>
          <p:cNvSpPr/>
          <p:nvPr userDrawn="1"/>
        </p:nvSpPr>
        <p:spPr>
          <a:xfrm>
            <a:off x="1371600" y="8648700"/>
            <a:ext cx="12344400" cy="152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2">
            <a:extLst>
              <a:ext uri="{FF2B5EF4-FFF2-40B4-BE49-F238E27FC236}">
                <a16:creationId xmlns:a16="http://schemas.microsoft.com/office/drawing/2014/main" id="{00576717-3F65-4E76-BE75-8CD5251B2777}"/>
              </a:ext>
            </a:extLst>
          </p:cNvPr>
          <p:cNvSpPr/>
          <p:nvPr userDrawn="1"/>
        </p:nvSpPr>
        <p:spPr>
          <a:xfrm rot="5400000" flipV="1">
            <a:off x="-1" y="7064243"/>
            <a:ext cx="3223927" cy="3223968"/>
          </a:xfrm>
          <a:custGeom>
            <a:avLst/>
            <a:gdLst>
              <a:gd name="connsiteX0" fmla="*/ 1611956 w 3223927"/>
              <a:gd name="connsiteY0" fmla="*/ 0 h 3223968"/>
              <a:gd name="connsiteX1" fmla="*/ 0 w 3223927"/>
              <a:gd name="connsiteY1" fmla="*/ 0 h 3223968"/>
              <a:gd name="connsiteX2" fmla="*/ 1611956 w 3223927"/>
              <a:gd name="connsiteY2" fmla="*/ 1611997 h 3223968"/>
              <a:gd name="connsiteX3" fmla="*/ 3223928 w 3223927"/>
              <a:gd name="connsiteY3" fmla="*/ 3223969 h 3223968"/>
              <a:gd name="connsiteX4" fmla="*/ 3223928 w 3223927"/>
              <a:gd name="connsiteY4" fmla="*/ 1611997 h 3223968"/>
              <a:gd name="connsiteX5" fmla="*/ 3223928 w 3223927"/>
              <a:gd name="connsiteY5" fmla="*/ 0 h 3223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23927" h="3223968">
                <a:moveTo>
                  <a:pt x="1611956" y="0"/>
                </a:moveTo>
                <a:lnTo>
                  <a:pt x="0" y="0"/>
                </a:lnTo>
                <a:lnTo>
                  <a:pt x="1611956" y="1611997"/>
                </a:lnTo>
                <a:lnTo>
                  <a:pt x="3223928" y="3223969"/>
                </a:lnTo>
                <a:lnTo>
                  <a:pt x="3223928" y="1611997"/>
                </a:lnTo>
                <a:lnTo>
                  <a:pt x="3223928" y="0"/>
                </a:lnTo>
                <a:close/>
              </a:path>
            </a:pathLst>
          </a:custGeom>
          <a:solidFill>
            <a:srgbClr val="000000"/>
          </a:solidFill>
          <a:ln w="8213" cap="flat">
            <a:solidFill>
              <a:srgbClr val="000000"/>
            </a:solidFill>
            <a:prstDash val="solid"/>
            <a:miter/>
          </a:ln>
        </p:spPr>
        <p:txBody>
          <a:bodyPr rtlCol="0" anchor="ctr"/>
          <a:lstStyle/>
          <a:p>
            <a:endParaRPr lang="en-US">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3B571657-CCAD-49CE-9DB7-B94E4B7EDCF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11162301" y="3135547"/>
            <a:ext cx="7151453" cy="7151453"/>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F8A9535-0C65-4341-9776-580E356AA403}" type="datetime1">
              <a:rPr lang="en-US" smtClean="0"/>
              <a:t>6/28/23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19200" y="4076700"/>
            <a:ext cx="7772400" cy="1362075"/>
          </a:xfrm>
        </p:spPr>
        <p:txBody>
          <a:bodyPr anchor="t">
            <a:noAutofit/>
          </a:bodyPr>
          <a:lstStyle>
            <a:lvl1pPr algn="l">
              <a:defRPr sz="6000" b="1" cap="none"/>
            </a:lvl1pPr>
          </a:lstStyle>
          <a:p>
            <a:r>
              <a:rPr lang="en-US" dirty="0"/>
              <a:t>High Impact Practice</a:t>
            </a:r>
          </a:p>
        </p:txBody>
      </p:sp>
      <p:sp>
        <p:nvSpPr>
          <p:cNvPr id="3" name="Text Placeholder 2"/>
          <p:cNvSpPr>
            <a:spLocks noGrp="1"/>
          </p:cNvSpPr>
          <p:nvPr>
            <p:ph type="body" idx="1"/>
          </p:nvPr>
        </p:nvSpPr>
        <p:spPr>
          <a:xfrm>
            <a:off x="1219200" y="5600700"/>
            <a:ext cx="7772400" cy="1500187"/>
          </a:xfrm>
        </p:spPr>
        <p:txBody>
          <a:bodyPr anchor="t">
            <a:normAutofit/>
          </a:bodyPr>
          <a:lstStyle>
            <a:lvl1pPr marL="0" indent="0">
              <a:buNone/>
              <a:defRPr sz="3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grpSp>
        <p:nvGrpSpPr>
          <p:cNvPr id="7" name="Group 6">
            <a:extLst>
              <a:ext uri="{FF2B5EF4-FFF2-40B4-BE49-F238E27FC236}">
                <a16:creationId xmlns:a16="http://schemas.microsoft.com/office/drawing/2014/main" id="{073FB1AD-7673-44AA-B4E6-748FF08A5B2D}"/>
              </a:ext>
            </a:extLst>
          </p:cNvPr>
          <p:cNvGrpSpPr/>
          <p:nvPr userDrawn="1"/>
        </p:nvGrpSpPr>
        <p:grpSpPr>
          <a:xfrm flipH="1">
            <a:off x="10515600" y="0"/>
            <a:ext cx="7772400" cy="10287000"/>
            <a:chOff x="0" y="-14289"/>
            <a:chExt cx="8982646" cy="8997039"/>
          </a:xfrm>
          <a:solidFill>
            <a:srgbClr val="D60751"/>
          </a:solidFill>
        </p:grpSpPr>
        <p:grpSp>
          <p:nvGrpSpPr>
            <p:cNvPr id="8" name="Group 2">
              <a:extLst>
                <a:ext uri="{FF2B5EF4-FFF2-40B4-BE49-F238E27FC236}">
                  <a16:creationId xmlns:a16="http://schemas.microsoft.com/office/drawing/2014/main" id="{728B428B-6C06-445F-8F81-A80CFFC88BDB}"/>
                </a:ext>
              </a:extLst>
            </p:cNvPr>
            <p:cNvGrpSpPr/>
            <p:nvPr/>
          </p:nvGrpSpPr>
          <p:grpSpPr>
            <a:xfrm rot="5400000">
              <a:off x="-7196" y="-7091"/>
              <a:ext cx="8997039" cy="8982644"/>
              <a:chOff x="0" y="0"/>
              <a:chExt cx="6350000" cy="6339840"/>
            </a:xfrm>
            <a:grpFill/>
          </p:grpSpPr>
          <p:sp>
            <p:nvSpPr>
              <p:cNvPr id="10" name="Freeform 3">
                <a:extLst>
                  <a:ext uri="{FF2B5EF4-FFF2-40B4-BE49-F238E27FC236}">
                    <a16:creationId xmlns:a16="http://schemas.microsoft.com/office/drawing/2014/main" id="{B280E742-9DEF-40AD-85CE-AE414AC90BD6}"/>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AD013E"/>
              </a:solidFill>
              <a:ln>
                <a:solidFill>
                  <a:srgbClr val="AD013E"/>
                </a:solidFill>
              </a:ln>
            </p:spPr>
          </p:sp>
        </p:grpSp>
        <p:sp>
          <p:nvSpPr>
            <p:cNvPr id="9" name="Right Triangle 8">
              <a:extLst>
                <a:ext uri="{FF2B5EF4-FFF2-40B4-BE49-F238E27FC236}">
                  <a16:creationId xmlns:a16="http://schemas.microsoft.com/office/drawing/2014/main" id="{D3F762F9-BAD6-4B9F-9451-13A7FB6C353C}"/>
                </a:ext>
              </a:extLst>
            </p:cNvPr>
            <p:cNvSpPr/>
            <p:nvPr/>
          </p:nvSpPr>
          <p:spPr>
            <a:xfrm>
              <a:off x="0" y="-1"/>
              <a:ext cx="4403258" cy="4484228"/>
            </a:xfrm>
            <a:prstGeom prst="r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60751"/>
                </a:solidFill>
                <a:latin typeface="Arial" panose="020B0604020202020204" pitchFamily="34" charset="0"/>
                <a:cs typeface="Arial" panose="020B0604020202020204" pitchFamily="34" charset="0"/>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
        <p:nvSpPr>
          <p:cNvPr id="5" name="Rectangle 4">
            <a:extLst>
              <a:ext uri="{FF2B5EF4-FFF2-40B4-BE49-F238E27FC236}">
                <a16:creationId xmlns:a16="http://schemas.microsoft.com/office/drawing/2014/main" id="{C73C75DC-BB5B-4781-9EF6-DDB8473C7444}"/>
              </a:ext>
            </a:extLst>
          </p:cNvPr>
          <p:cNvSpPr/>
          <p:nvPr userDrawn="1"/>
        </p:nvSpPr>
        <p:spPr>
          <a:xfrm>
            <a:off x="0" y="6515100"/>
            <a:ext cx="18288000" cy="3771900"/>
          </a:xfrm>
          <a:prstGeom prst="rect">
            <a:avLst/>
          </a:prstGeom>
          <a:solidFill>
            <a:srgbClr val="AD013E"/>
          </a:solidFill>
          <a:ln>
            <a:solidFill>
              <a:srgbClr val="AD0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6" name="Graphic 5" descr="World outline">
            <a:extLst>
              <a:ext uri="{FF2B5EF4-FFF2-40B4-BE49-F238E27FC236}">
                <a16:creationId xmlns:a16="http://schemas.microsoft.com/office/drawing/2014/main" id="{D43B55E2-02B7-4938-B92B-85A4271136C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84373" y="7834205"/>
            <a:ext cx="1133690" cy="1133690"/>
          </a:xfrm>
          <a:prstGeom prst="rect">
            <a:avLst/>
          </a:prstGeom>
        </p:spPr>
      </p:pic>
      <p:pic>
        <p:nvPicPr>
          <p:cNvPr id="7" name="Picture 22">
            <a:extLst>
              <a:ext uri="{FF2B5EF4-FFF2-40B4-BE49-F238E27FC236}">
                <a16:creationId xmlns:a16="http://schemas.microsoft.com/office/drawing/2014/main" id="{35FD6000-77ED-4932-9962-EA92C6823A9E}"/>
              </a:ext>
            </a:extLst>
          </p:cNvPr>
          <p:cNvPicPr>
            <a:picLocks noChangeAspect="1"/>
          </p:cNvPicPr>
          <p:nvPr userDrawn="1"/>
        </p:nvPicPr>
        <p:blipFill>
          <a:blip r:embed="rId4"/>
          <a:srcRect/>
          <a:stretch>
            <a:fillRect/>
          </a:stretch>
        </p:blipFill>
        <p:spPr>
          <a:xfrm>
            <a:off x="2707225" y="1918596"/>
            <a:ext cx="12873550" cy="3218386"/>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495300"/>
            <a:ext cx="8229600" cy="204946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143000" y="2880518"/>
            <a:ext cx="14935200" cy="553958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4432045" y="9554835"/>
            <a:ext cx="767579" cy="302896"/>
          </a:xfrm>
          <a:prstGeom prst="rect">
            <a:avLst/>
          </a:prstGeom>
        </p:spPr>
        <p:txBody>
          <a:bodyPr vert="horz" lIns="91440" tIns="45720" rIns="91440" bIns="45720" rtlCol="0" anchor="ctr"/>
          <a:lstStyle>
            <a:lvl1pPr algn="r">
              <a:defRPr sz="1800" b="1">
                <a:solidFill>
                  <a:schemeClr val="tx1"/>
                </a:solidFill>
                <a:latin typeface="Arial" panose="020B0604020202020204" pitchFamily="34" charset="0"/>
                <a:cs typeface="Arial" panose="020B0604020202020204" pitchFamily="34" charset="0"/>
              </a:defRPr>
            </a:lvl1pPr>
          </a:lstStyle>
          <a:p>
            <a:fld id="{B6F15528-21DE-4FAA-801E-634DDDAF4B2B}" type="slidenum">
              <a:rPr lang="en-US" smtClean="0"/>
              <a:pPr/>
              <a:t>‹#›</a:t>
            </a:fld>
            <a:endParaRPr lang="en-US"/>
          </a:p>
        </p:txBody>
      </p:sp>
      <p:grpSp>
        <p:nvGrpSpPr>
          <p:cNvPr id="7" name="Group 6">
            <a:extLst>
              <a:ext uri="{FF2B5EF4-FFF2-40B4-BE49-F238E27FC236}">
                <a16:creationId xmlns:a16="http://schemas.microsoft.com/office/drawing/2014/main" id="{37397BDD-E817-460E-8092-D62A5912671B}"/>
              </a:ext>
            </a:extLst>
          </p:cNvPr>
          <p:cNvGrpSpPr/>
          <p:nvPr userDrawn="1"/>
        </p:nvGrpSpPr>
        <p:grpSpPr>
          <a:xfrm>
            <a:off x="1752600" y="9182100"/>
            <a:ext cx="14325600" cy="833948"/>
            <a:chOff x="1752600" y="9182100"/>
            <a:chExt cx="14325600" cy="833948"/>
          </a:xfrm>
        </p:grpSpPr>
        <p:pic>
          <p:nvPicPr>
            <p:cNvPr id="8" name="Picture 22">
              <a:extLst>
                <a:ext uri="{FF2B5EF4-FFF2-40B4-BE49-F238E27FC236}">
                  <a16:creationId xmlns:a16="http://schemas.microsoft.com/office/drawing/2014/main" id="{F3B3F54E-480F-4E3F-B766-2862B62B2C9C}"/>
                </a:ext>
              </a:extLst>
            </p:cNvPr>
            <p:cNvPicPr>
              <a:picLocks noChangeAspect="1"/>
            </p:cNvPicPr>
            <p:nvPr/>
          </p:nvPicPr>
          <p:blipFill>
            <a:blip r:embed="rId6"/>
            <a:srcRect/>
            <a:stretch>
              <a:fillRect/>
            </a:stretch>
          </p:blipFill>
          <p:spPr>
            <a:xfrm>
              <a:off x="2469294" y="9396516"/>
              <a:ext cx="2478129" cy="619532"/>
            </a:xfrm>
            <a:prstGeom prst="rect">
              <a:avLst/>
            </a:prstGeom>
          </p:spPr>
        </p:pic>
        <p:sp>
          <p:nvSpPr>
            <p:cNvPr id="9" name="TextBox 23">
              <a:extLst>
                <a:ext uri="{FF2B5EF4-FFF2-40B4-BE49-F238E27FC236}">
                  <a16:creationId xmlns:a16="http://schemas.microsoft.com/office/drawing/2014/main" id="{DFB41255-96BD-47C4-BFDC-9DAB7D941230}"/>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Leading and Managing</a:t>
              </a:r>
            </a:p>
          </p:txBody>
        </p:sp>
        <p:cxnSp>
          <p:nvCxnSpPr>
            <p:cNvPr id="11" name="Straight Connector 10">
              <a:extLst>
                <a:ext uri="{FF2B5EF4-FFF2-40B4-BE49-F238E27FC236}">
                  <a16:creationId xmlns:a16="http://schemas.microsoft.com/office/drawing/2014/main" id="{60993D4D-E68B-4922-B2DC-E248E17659A5}"/>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5" r:id="rId4"/>
  </p:sldLayoutIdLst>
  <p:hf hdr="0" ftr="0" dt="0"/>
  <p:txStyles>
    <p:titleStyle>
      <a:lvl1pPr algn="l" defTabSz="914400" rtl="0" eaLnBrk="1" latinLnBrk="0" hangingPunct="1">
        <a:spcBef>
          <a:spcPct val="0"/>
        </a:spcBef>
        <a:buNone/>
        <a:defRPr sz="50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40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svg"/></Relationships>
</file>

<file path=ppt/slides/_rels/slide14.xml.rels><?xml version="1.0" encoding="UTF-8" standalone="yes"?>
<Relationships xmlns="http://schemas.openxmlformats.org/package/2006/relationships"><Relationship Id="rId3" Type="http://schemas.openxmlformats.org/officeDocument/2006/relationships/hyperlink" Target="https://www.fphighimpactpractices.org/briefs/leaders-and-managers/"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9.sv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9.sv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9.sv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msh.org/resources/managers-who-lead-a-handbook-for-improving-health-services/" TargetMode="External"/><Relationship Id="rId5" Type="http://schemas.openxmlformats.org/officeDocument/2006/relationships/hyperlink" Target="https://msh.org/resources/the-leadership-development-program-plus-ldp-a-guide-for-facilitators/" TargetMode="External"/><Relationship Id="rId4" Type="http://schemas.openxmlformats.org/officeDocument/2006/relationships/image" Target="../media/image21.svg"/></Relationships>
</file>

<file path=ppt/slides/_rels/slide21.xml.rels><?xml version="1.0" encoding="UTF-8" standalone="yes"?>
<Relationships xmlns="http://schemas.openxmlformats.org/package/2006/relationships"><Relationship Id="rId3" Type="http://schemas.openxmlformats.org/officeDocument/2006/relationships/hyperlink" Target="https://www.fphighimpactpractices.org/"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0A70D6-A882-5E42-A209-5D585A5F90CD}"/>
              </a:ext>
            </a:extLst>
          </p:cNvPr>
          <p:cNvPicPr>
            <a:picLocks noChangeAspect="1"/>
          </p:cNvPicPr>
          <p:nvPr/>
        </p:nvPicPr>
        <p:blipFill rotWithShape="1">
          <a:blip r:embed="rId3">
            <a:extLst>
              <a:ext uri="{28A0092B-C50C-407E-A947-70E740481C1C}">
                <a14:useLocalDpi xmlns:a14="http://schemas.microsoft.com/office/drawing/2010/main" val="0"/>
              </a:ext>
            </a:extLst>
          </a:blip>
          <a:srcRect l="28964"/>
          <a:stretch/>
        </p:blipFill>
        <p:spPr>
          <a:xfrm>
            <a:off x="6954223" y="9389"/>
            <a:ext cx="11333777" cy="7004922"/>
          </a:xfrm>
          <a:prstGeom prst="rect">
            <a:avLst/>
          </a:prstGeom>
        </p:spPr>
      </p:pic>
      <p:grpSp>
        <p:nvGrpSpPr>
          <p:cNvPr id="4" name="Group 4"/>
          <p:cNvGrpSpPr/>
          <p:nvPr/>
        </p:nvGrpSpPr>
        <p:grpSpPr>
          <a:xfrm rot="18705092">
            <a:off x="7531391" y="-339894"/>
            <a:ext cx="4053517" cy="10942844"/>
            <a:chOff x="0" y="0"/>
            <a:chExt cx="35276568" cy="15213202"/>
          </a:xfrm>
        </p:grpSpPr>
        <p:sp>
          <p:nvSpPr>
            <p:cNvPr id="5" name="Freeform 5"/>
            <p:cNvSpPr/>
            <p:nvPr/>
          </p:nvSpPr>
          <p:spPr>
            <a:xfrm>
              <a:off x="0" y="0"/>
              <a:ext cx="35276569" cy="15213202"/>
            </a:xfrm>
            <a:custGeom>
              <a:avLst/>
              <a:gdLst/>
              <a:ahLst/>
              <a:cxnLst/>
              <a:rect l="l" t="t" r="r" b="b"/>
              <a:pathLst>
                <a:path w="35276569" h="15213202">
                  <a:moveTo>
                    <a:pt x="0" y="0"/>
                  </a:moveTo>
                  <a:lnTo>
                    <a:pt x="35276569" y="0"/>
                  </a:lnTo>
                  <a:lnTo>
                    <a:pt x="35276569" y="15213202"/>
                  </a:lnTo>
                  <a:lnTo>
                    <a:pt x="0" y="15213202"/>
                  </a:lnTo>
                  <a:close/>
                </a:path>
              </a:pathLst>
            </a:custGeom>
            <a:solidFill>
              <a:srgbClr val="FFFFFF"/>
            </a:solidFill>
          </p:spPr>
          <p:txBody>
            <a:bodyPr/>
            <a:lstStyle/>
            <a:p>
              <a:endParaRPr lang="en-US" dirty="0">
                <a:latin typeface="Arial" panose="020B0604020202020204" pitchFamily="34" charset="0"/>
                <a:cs typeface="Arial" panose="020B0604020202020204" pitchFamily="34" charset="0"/>
              </a:endParaRPr>
            </a:p>
          </p:txBody>
        </p:sp>
      </p:grpSp>
      <p:sp>
        <p:nvSpPr>
          <p:cNvPr id="11" name="Freeform 5">
            <a:extLst>
              <a:ext uri="{FF2B5EF4-FFF2-40B4-BE49-F238E27FC236}">
                <a16:creationId xmlns:a16="http://schemas.microsoft.com/office/drawing/2014/main" id="{063AF8E7-6655-4ADF-8534-D3317F24A569}"/>
              </a:ext>
            </a:extLst>
          </p:cNvPr>
          <p:cNvSpPr/>
          <p:nvPr/>
        </p:nvSpPr>
        <p:spPr>
          <a:xfrm rot="16200000">
            <a:off x="5657268" y="2933431"/>
            <a:ext cx="3884299" cy="8602169"/>
          </a:xfrm>
          <a:custGeom>
            <a:avLst/>
            <a:gdLst/>
            <a:ahLst/>
            <a:cxnLst/>
            <a:rect l="l" t="t" r="r" b="b"/>
            <a:pathLst>
              <a:path w="35276569" h="15213202">
                <a:moveTo>
                  <a:pt x="0" y="0"/>
                </a:moveTo>
                <a:lnTo>
                  <a:pt x="35276569" y="0"/>
                </a:lnTo>
                <a:lnTo>
                  <a:pt x="35276569" y="15213202"/>
                </a:lnTo>
                <a:lnTo>
                  <a:pt x="0" y="15213202"/>
                </a:lnTo>
                <a:close/>
              </a:path>
            </a:pathLst>
          </a:custGeom>
          <a:solidFill>
            <a:srgbClr val="FFFFFF"/>
          </a:solidFill>
        </p:spPr>
        <p:txBody>
          <a:bodyPr/>
          <a:lstStyle/>
          <a:p>
            <a:endParaRPr lang="en-US" dirty="0">
              <a:latin typeface="Arial" panose="020B0604020202020204" pitchFamily="34" charset="0"/>
              <a:cs typeface="Arial" panose="020B0604020202020204" pitchFamily="34" charset="0"/>
            </a:endParaRPr>
          </a:p>
        </p:txBody>
      </p:sp>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a:off x="11136547" y="3156253"/>
            <a:ext cx="7151453" cy="7151453"/>
          </a:xfrm>
          <a:prstGeom prst="rect">
            <a:avLst/>
          </a:prstGeom>
        </p:spPr>
      </p:pic>
      <p:pic>
        <p:nvPicPr>
          <p:cNvPr id="8" name="Picture 8"/>
          <p:cNvPicPr>
            <a:picLocks noChangeAspect="1"/>
          </p:cNvPicPr>
          <p:nvPr/>
        </p:nvPicPr>
        <p:blipFill>
          <a:blip r:embed="rId6"/>
          <a:srcRect/>
          <a:stretch>
            <a:fillRect/>
          </a:stretch>
        </p:blipFill>
        <p:spPr>
          <a:xfrm>
            <a:off x="1674516" y="4167600"/>
            <a:ext cx="4451409" cy="1112852"/>
          </a:xfrm>
          <a:prstGeom prst="rect">
            <a:avLst/>
          </a:prstGeom>
        </p:spPr>
      </p:pic>
      <p:sp>
        <p:nvSpPr>
          <p:cNvPr id="10" name="TextBox 6">
            <a:extLst>
              <a:ext uri="{FF2B5EF4-FFF2-40B4-BE49-F238E27FC236}">
                <a16:creationId xmlns:a16="http://schemas.microsoft.com/office/drawing/2014/main" id="{F35A2F1C-73CF-4887-AD8E-C39D73891B90}"/>
              </a:ext>
            </a:extLst>
          </p:cNvPr>
          <p:cNvSpPr txBox="1"/>
          <p:nvPr/>
        </p:nvSpPr>
        <p:spPr>
          <a:xfrm>
            <a:off x="1610846" y="5290392"/>
            <a:ext cx="12105154" cy="1218282"/>
          </a:xfrm>
          <a:prstGeom prst="rect">
            <a:avLst/>
          </a:prstGeom>
        </p:spPr>
        <p:txBody>
          <a:bodyPr wrap="square" lIns="0" tIns="0" rIns="0" bIns="0" rtlCol="0" anchor="t">
            <a:spAutoFit/>
          </a:bodyPr>
          <a:lstStyle/>
          <a:p>
            <a:pPr>
              <a:lnSpc>
                <a:spcPts val="9500"/>
              </a:lnSpc>
            </a:pPr>
            <a:r>
              <a:rPr lang="en-US" sz="8000" b="1" spc="-95" dirty="0">
                <a:solidFill>
                  <a:srgbClr val="000000"/>
                </a:solidFill>
                <a:latin typeface="Arial" panose="020B0604020202020204" pitchFamily="34" charset="0"/>
                <a:cs typeface="Arial" panose="020B0604020202020204" pitchFamily="34" charset="0"/>
              </a:rPr>
              <a:t>Leading and Managing</a:t>
            </a:r>
          </a:p>
        </p:txBody>
      </p:sp>
      <p:sp>
        <p:nvSpPr>
          <p:cNvPr id="12" name="TextBox 9">
            <a:extLst>
              <a:ext uri="{FF2B5EF4-FFF2-40B4-BE49-F238E27FC236}">
                <a16:creationId xmlns:a16="http://schemas.microsoft.com/office/drawing/2014/main" id="{3493DA9A-A99A-4F6D-BCCB-BAE718743043}"/>
              </a:ext>
            </a:extLst>
          </p:cNvPr>
          <p:cNvSpPr txBox="1"/>
          <p:nvPr/>
        </p:nvSpPr>
        <p:spPr>
          <a:xfrm>
            <a:off x="1674516" y="6744436"/>
            <a:ext cx="9462031" cy="539750"/>
          </a:xfrm>
          <a:prstGeom prst="rect">
            <a:avLst/>
          </a:prstGeom>
        </p:spPr>
        <p:txBody>
          <a:bodyPr lIns="0" tIns="0" rIns="0" bIns="0" rtlCol="0" anchor="t">
            <a:spAutoFit/>
          </a:bodyPr>
          <a:lstStyle/>
          <a:p>
            <a:pPr marL="0" lvl="0" indent="0" algn="l">
              <a:lnSpc>
                <a:spcPts val="4480"/>
              </a:lnSpc>
              <a:spcBef>
                <a:spcPct val="0"/>
              </a:spcBef>
            </a:pPr>
            <a:r>
              <a:rPr lang="en-US" sz="3200" spc="64" dirty="0">
                <a:solidFill>
                  <a:srgbClr val="000000"/>
                </a:solidFill>
                <a:latin typeface="Arial" panose="020B0604020202020204" pitchFamily="34" charset="0"/>
                <a:cs typeface="Arial" panose="020B0604020202020204" pitchFamily="34" charset="0"/>
              </a:rPr>
              <a:t>For rights-based family planning programs.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sosceles Triangle 31">
            <a:extLst>
              <a:ext uri="{FF2B5EF4-FFF2-40B4-BE49-F238E27FC236}">
                <a16:creationId xmlns:a16="http://schemas.microsoft.com/office/drawing/2014/main" id="{22B04359-A716-4020-BD82-4803A9A3511C}"/>
              </a:ext>
            </a:extLst>
          </p:cNvPr>
          <p:cNvSpPr/>
          <p:nvPr/>
        </p:nvSpPr>
        <p:spPr>
          <a:xfrm flipV="1">
            <a:off x="-11461" y="-2"/>
            <a:ext cx="18257632" cy="2933696"/>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AD013E"/>
          </a:solidFill>
          <a:ln>
            <a:solidFill>
              <a:srgbClr val="AD0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10" name="TextBox 10"/>
          <p:cNvSpPr txBox="1"/>
          <p:nvPr/>
        </p:nvSpPr>
        <p:spPr>
          <a:xfrm>
            <a:off x="6101805" y="8488680"/>
            <a:ext cx="11667211" cy="769620"/>
          </a:xfrm>
          <a:prstGeom prst="rect">
            <a:avLst/>
          </a:prstGeom>
        </p:spPr>
        <p:txBody>
          <a:bodyPr lIns="0" tIns="0" rIns="0" bIns="0" rtlCol="0" anchor="t">
            <a:spAutoFit/>
          </a:bodyPr>
          <a:lstStyle/>
          <a:p>
            <a:pPr algn="r">
              <a:lnSpc>
                <a:spcPts val="5880"/>
              </a:lnSpc>
            </a:pPr>
            <a:r>
              <a:rPr lang="en-US" sz="5600">
                <a:solidFill>
                  <a:srgbClr val="FFFFFF"/>
                </a:solidFill>
                <a:latin typeface="Arial" panose="020B0604020202020204" pitchFamily="34" charset="0"/>
                <a:cs typeface="Arial" panose="020B0604020202020204" pitchFamily="34" charset="0"/>
              </a:rPr>
              <a:t>BACKGROUND</a:t>
            </a:r>
          </a:p>
        </p:txBody>
      </p:sp>
      <p:sp>
        <p:nvSpPr>
          <p:cNvPr id="9" name="TextBox 9"/>
          <p:cNvSpPr txBox="1"/>
          <p:nvPr/>
        </p:nvSpPr>
        <p:spPr>
          <a:xfrm>
            <a:off x="609600" y="453329"/>
            <a:ext cx="4096793" cy="1667123"/>
          </a:xfrm>
          <a:prstGeom prst="rect">
            <a:avLst/>
          </a:prstGeom>
        </p:spPr>
        <p:txBody>
          <a:bodyPr wrap="square" lIns="0" tIns="0" rIns="0" bIns="0" rtlCol="0" anchor="t">
            <a:spAutoFit/>
          </a:bodyPr>
          <a:lstStyle/>
          <a:p>
            <a:pPr>
              <a:lnSpc>
                <a:spcPts val="6500"/>
              </a:lnSpc>
              <a:spcBef>
                <a:spcPct val="0"/>
              </a:spcBef>
            </a:pPr>
            <a:r>
              <a:rPr lang="en-US" sz="5000" b="1" dirty="0">
                <a:solidFill>
                  <a:schemeClr val="bg1"/>
                </a:solidFill>
                <a:latin typeface="Arial" panose="020B0604020202020204" pitchFamily="34" charset="0"/>
                <a:cs typeface="Arial" panose="020B0604020202020204" pitchFamily="34" charset="0"/>
              </a:rPr>
              <a:t>Theory of</a:t>
            </a:r>
          </a:p>
          <a:p>
            <a:pPr>
              <a:lnSpc>
                <a:spcPts val="6500"/>
              </a:lnSpc>
              <a:spcBef>
                <a:spcPct val="0"/>
              </a:spcBef>
            </a:pPr>
            <a:r>
              <a:rPr lang="en-US" sz="5000" b="1" dirty="0">
                <a:solidFill>
                  <a:schemeClr val="bg1"/>
                </a:solidFill>
                <a:latin typeface="Arial" panose="020B0604020202020204" pitchFamily="34" charset="0"/>
                <a:cs typeface="Arial" panose="020B0604020202020204" pitchFamily="34" charset="0"/>
              </a:rPr>
              <a:t>Change</a:t>
            </a:r>
          </a:p>
        </p:txBody>
      </p:sp>
      <p:sp>
        <p:nvSpPr>
          <p:cNvPr id="2" name="Slide Number Placeholder 1">
            <a:extLst>
              <a:ext uri="{FF2B5EF4-FFF2-40B4-BE49-F238E27FC236}">
                <a16:creationId xmlns:a16="http://schemas.microsoft.com/office/drawing/2014/main" id="{2CAD324D-A412-4643-A519-2AD48FC307EA}"/>
              </a:ext>
            </a:extLst>
          </p:cNvPr>
          <p:cNvSpPr>
            <a:spLocks noGrp="1"/>
          </p:cNvSpPr>
          <p:nvPr>
            <p:ph type="sldNum" sz="quarter" idx="12"/>
          </p:nvPr>
        </p:nvSpPr>
        <p:spPr/>
        <p:txBody>
          <a:bodyPr/>
          <a:lstStyle/>
          <a:p>
            <a:fld id="{B6F15528-21DE-4FAA-801E-634DDDAF4B2B}" type="slidenum">
              <a:rPr lang="en-US" smtClean="0"/>
              <a:pPr/>
              <a:t>10</a:t>
            </a:fld>
            <a:endParaRPr lang="en-US"/>
          </a:p>
        </p:txBody>
      </p:sp>
      <p:pic>
        <p:nvPicPr>
          <p:cNvPr id="14" name="Picture 13">
            <a:extLst>
              <a:ext uri="{FF2B5EF4-FFF2-40B4-BE49-F238E27FC236}">
                <a16:creationId xmlns:a16="http://schemas.microsoft.com/office/drawing/2014/main" id="{5161D78B-1B37-904C-9494-E184030405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2400" y="2416987"/>
            <a:ext cx="12025745" cy="6764482"/>
          </a:xfrm>
          <a:prstGeom prst="rect">
            <a:avLst/>
          </a:prstGeom>
        </p:spPr>
      </p:pic>
    </p:spTree>
    <p:extLst>
      <p:ext uri="{BB962C8B-B14F-4D97-AF65-F5344CB8AC3E}">
        <p14:creationId xmlns:p14="http://schemas.microsoft.com/office/powerpoint/2010/main" val="30618345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31">
            <a:extLst>
              <a:ext uri="{FF2B5EF4-FFF2-40B4-BE49-F238E27FC236}">
                <a16:creationId xmlns:a16="http://schemas.microsoft.com/office/drawing/2014/main" id="{4CF0791F-808E-4AB3-BF75-B22659FC95C4}"/>
              </a:ext>
            </a:extLst>
          </p:cNvPr>
          <p:cNvSpPr/>
          <p:nvPr/>
        </p:nvSpPr>
        <p:spPr>
          <a:xfrm flipV="1">
            <a:off x="-41829" y="0"/>
            <a:ext cx="18288000" cy="3727642"/>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17588" h="10309895">
                <a:moveTo>
                  <a:pt x="19120" y="10309895"/>
                </a:moveTo>
                <a:cubicBezTo>
                  <a:pt x="12747" y="6873263"/>
                  <a:pt x="6373" y="3436632"/>
                  <a:pt x="0" y="0"/>
                </a:cubicBezTo>
                <a:lnTo>
                  <a:pt x="10417588" y="10309895"/>
                </a:lnTo>
                <a:lnTo>
                  <a:pt x="19120" y="10309895"/>
                </a:lnTo>
                <a:close/>
              </a:path>
            </a:pathLst>
          </a:custGeom>
          <a:solidFill>
            <a:srgbClr val="AD013E"/>
          </a:solidFill>
          <a:ln>
            <a:solidFill>
              <a:srgbClr val="AD0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0" name="TextBox 10"/>
          <p:cNvSpPr txBox="1"/>
          <p:nvPr/>
        </p:nvSpPr>
        <p:spPr>
          <a:xfrm>
            <a:off x="685800" y="592983"/>
            <a:ext cx="7543799"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Why is this practice important?</a:t>
            </a:r>
          </a:p>
        </p:txBody>
      </p:sp>
      <p:sp>
        <p:nvSpPr>
          <p:cNvPr id="14" name="TextBox 8">
            <a:extLst>
              <a:ext uri="{FF2B5EF4-FFF2-40B4-BE49-F238E27FC236}">
                <a16:creationId xmlns:a16="http://schemas.microsoft.com/office/drawing/2014/main" id="{365A6645-6488-4F69-A5B1-86495DB4EB11}"/>
              </a:ext>
            </a:extLst>
          </p:cNvPr>
          <p:cNvSpPr txBox="1"/>
          <p:nvPr/>
        </p:nvSpPr>
        <p:spPr>
          <a:xfrm>
            <a:off x="1786971" y="3727642"/>
            <a:ext cx="14630400" cy="4308872"/>
          </a:xfrm>
          <a:prstGeom prst="rect">
            <a:avLst/>
          </a:prstGeom>
        </p:spPr>
        <p:txBody>
          <a:bodyPr wrap="square" lIns="0" tIns="0" rIns="0" bIns="0" rtlCol="0" anchor="t">
            <a:spAutoFit/>
          </a:bodyPr>
          <a:lstStyle/>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Improved work environment enhances health worker </a:t>
            </a:r>
            <a:r>
              <a:rPr lang="en-US" sz="4000" b="1" dirty="0">
                <a:solidFill>
                  <a:srgbClr val="AD013E"/>
                </a:solidFill>
                <a:latin typeface="Arial" panose="020B0604020202020204" pitchFamily="34" charset="0"/>
                <a:cs typeface="Arial" panose="020B0604020202020204" pitchFamily="34" charset="0"/>
              </a:rPr>
              <a:t>motivation</a:t>
            </a:r>
            <a:r>
              <a:rPr lang="en-US" sz="4000" dirty="0">
                <a:solidFill>
                  <a:srgbClr val="000000"/>
                </a:solidFill>
                <a:latin typeface="Arial" panose="020B0604020202020204" pitchFamily="34" charset="0"/>
                <a:cs typeface="Arial" panose="020B0604020202020204" pitchFamily="34" charset="0"/>
              </a:rPr>
              <a:t> and </a:t>
            </a:r>
            <a:r>
              <a:rPr lang="en-US" sz="4000" b="1" dirty="0">
                <a:solidFill>
                  <a:srgbClr val="AD013E"/>
                </a:solidFill>
                <a:latin typeface="Arial" panose="020B0604020202020204" pitchFamily="34" charset="0"/>
                <a:cs typeface="Arial" panose="020B0604020202020204" pitchFamily="34" charset="0"/>
              </a:rPr>
              <a:t>agency.</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Improved management systems lead to better </a:t>
            </a:r>
            <a:r>
              <a:rPr lang="en-US" sz="4000" b="1" dirty="0">
                <a:solidFill>
                  <a:srgbClr val="AD013E"/>
                </a:solidFill>
                <a:latin typeface="Arial" panose="020B0604020202020204" pitchFamily="34" charset="0"/>
                <a:cs typeface="Arial" panose="020B0604020202020204" pitchFamily="34" charset="0"/>
              </a:rPr>
              <a:t>healthcare performance.</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Improved capacity for programs to respond to changing </a:t>
            </a:r>
            <a:r>
              <a:rPr lang="en-US" sz="4000" b="1" dirty="0">
                <a:solidFill>
                  <a:srgbClr val="AD013E"/>
                </a:solidFill>
                <a:latin typeface="Arial" panose="020B0604020202020204" pitchFamily="34" charset="0"/>
                <a:cs typeface="Arial" panose="020B0604020202020204" pitchFamily="34" charset="0"/>
              </a:rPr>
              <a:t>community needs and to effectively scale up.</a:t>
            </a:r>
          </a:p>
        </p:txBody>
      </p:sp>
    </p:spTree>
    <p:extLst>
      <p:ext uri="{BB962C8B-B14F-4D97-AF65-F5344CB8AC3E}">
        <p14:creationId xmlns:p14="http://schemas.microsoft.com/office/powerpoint/2010/main" val="38749966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31">
            <a:extLst>
              <a:ext uri="{FF2B5EF4-FFF2-40B4-BE49-F238E27FC236}">
                <a16:creationId xmlns:a16="http://schemas.microsoft.com/office/drawing/2014/main" id="{4CF0791F-808E-4AB3-BF75-B22659FC95C4}"/>
              </a:ext>
            </a:extLst>
          </p:cNvPr>
          <p:cNvSpPr/>
          <p:nvPr/>
        </p:nvSpPr>
        <p:spPr>
          <a:xfrm flipV="1">
            <a:off x="0" y="-10391"/>
            <a:ext cx="18288000" cy="2867958"/>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17588" h="10309895">
                <a:moveTo>
                  <a:pt x="19120" y="10309895"/>
                </a:moveTo>
                <a:cubicBezTo>
                  <a:pt x="12747" y="6873263"/>
                  <a:pt x="6373" y="3436632"/>
                  <a:pt x="0" y="0"/>
                </a:cubicBezTo>
                <a:lnTo>
                  <a:pt x="10417588" y="10309895"/>
                </a:lnTo>
                <a:lnTo>
                  <a:pt x="19120" y="10309895"/>
                </a:lnTo>
                <a:close/>
              </a:path>
            </a:pathLst>
          </a:custGeom>
          <a:solidFill>
            <a:srgbClr val="AD013E"/>
          </a:solidFill>
          <a:ln>
            <a:solidFill>
              <a:srgbClr val="AD0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0" name="TextBox 10"/>
          <p:cNvSpPr txBox="1"/>
          <p:nvPr/>
        </p:nvSpPr>
        <p:spPr>
          <a:xfrm>
            <a:off x="685800" y="592983"/>
            <a:ext cx="7543799" cy="771109"/>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What is the impact?</a:t>
            </a:r>
          </a:p>
        </p:txBody>
      </p:sp>
      <p:sp>
        <p:nvSpPr>
          <p:cNvPr id="2" name="Rectangle 1">
            <a:extLst>
              <a:ext uri="{FF2B5EF4-FFF2-40B4-BE49-F238E27FC236}">
                <a16:creationId xmlns:a16="http://schemas.microsoft.com/office/drawing/2014/main" id="{B1F72BB5-2171-CA45-9395-46546D2D6ADF}"/>
              </a:ext>
            </a:extLst>
          </p:cNvPr>
          <p:cNvSpPr/>
          <p:nvPr/>
        </p:nvSpPr>
        <p:spPr>
          <a:xfrm>
            <a:off x="2095500" y="2705100"/>
            <a:ext cx="14097000" cy="6555641"/>
          </a:xfrm>
          <a:prstGeom prst="rect">
            <a:avLst/>
          </a:prstGeom>
        </p:spPr>
        <p:txBody>
          <a:bodyPr wrap="square">
            <a:spAutoFit/>
          </a:bodyPr>
          <a:lstStyle/>
          <a:p>
            <a:pPr>
              <a:spcAft>
                <a:spcPts val="2400"/>
              </a:spcAft>
            </a:pPr>
            <a:r>
              <a:rPr lang="en-US" sz="4000" dirty="0">
                <a:solidFill>
                  <a:srgbClr val="000000"/>
                </a:solidFill>
                <a:latin typeface="Arial" panose="020B0604020202020204" pitchFamily="34" charset="0"/>
                <a:cs typeface="Arial" panose="020B0604020202020204" pitchFamily="34" charset="0"/>
              </a:rPr>
              <a:t>Models can describe the effects of leadership and management practices using intermediate indicators, such as </a:t>
            </a:r>
            <a:r>
              <a:rPr lang="en-US" sz="4000" b="1" dirty="0">
                <a:solidFill>
                  <a:srgbClr val="AD013E"/>
                </a:solidFill>
                <a:latin typeface="Arial" panose="020B0604020202020204" pitchFamily="34" charset="0"/>
                <a:cs typeface="Arial" panose="020B0604020202020204" pitchFamily="34" charset="0"/>
              </a:rPr>
              <a:t>change in work climates</a:t>
            </a:r>
            <a:r>
              <a:rPr lang="en-US" sz="4000" dirty="0">
                <a:solidFill>
                  <a:srgbClr val="AD013E"/>
                </a:solidFill>
                <a:latin typeface="Arial" panose="020B0604020202020204" pitchFamily="34" charset="0"/>
                <a:cs typeface="Arial" panose="020B0604020202020204" pitchFamily="34" charset="0"/>
              </a:rPr>
              <a:t>, </a:t>
            </a:r>
            <a:r>
              <a:rPr lang="en-US" sz="4000" b="1" dirty="0">
                <a:solidFill>
                  <a:srgbClr val="AD013E"/>
                </a:solidFill>
                <a:latin typeface="Arial" panose="020B0604020202020204" pitchFamily="34" charset="0"/>
                <a:cs typeface="Arial" panose="020B0604020202020204" pitchFamily="34" charset="0"/>
              </a:rPr>
              <a:t>improved organizational management</a:t>
            </a:r>
            <a:r>
              <a:rPr lang="en-US" sz="4000" dirty="0">
                <a:solidFill>
                  <a:srgbClr val="000000"/>
                </a:solidFill>
                <a:latin typeface="Arial" panose="020B0604020202020204" pitchFamily="34" charset="0"/>
                <a:cs typeface="Arial" panose="020B0604020202020204" pitchFamily="34" charset="0"/>
              </a:rPr>
              <a:t>, or </a:t>
            </a:r>
            <a:r>
              <a:rPr lang="en-US" sz="4000" b="1" dirty="0">
                <a:solidFill>
                  <a:srgbClr val="AD013E"/>
                </a:solidFill>
                <a:latin typeface="Arial" panose="020B0604020202020204" pitchFamily="34" charset="0"/>
                <a:cs typeface="Arial" panose="020B0604020202020204" pitchFamily="34" charset="0"/>
              </a:rPr>
              <a:t>improved capacity to mobilize and allocate resources. </a:t>
            </a:r>
            <a:r>
              <a:rPr lang="en-US" sz="4000" dirty="0">
                <a:latin typeface="Arial" panose="020B0604020202020204" pitchFamily="34" charset="0"/>
                <a:cs typeface="Arial" panose="020B0604020202020204" pitchFamily="34" charset="0"/>
              </a:rPr>
              <a:t>These changes can lead to impact such as:</a:t>
            </a:r>
          </a:p>
          <a:p>
            <a:pPr marL="1028700" lvl="1" indent="-571500">
              <a:spcAft>
                <a:spcPts val="2400"/>
              </a:spcAft>
              <a:buFont typeface="Arial" panose="020B0604020202020204" pitchFamily="34" charset="0"/>
              <a:buChar char="•"/>
            </a:pPr>
            <a:r>
              <a:rPr lang="en-US" sz="4000" dirty="0">
                <a:latin typeface="Arial" panose="020B0604020202020204" pitchFamily="34" charset="0"/>
                <a:cs typeface="Arial" panose="020B0604020202020204" pitchFamily="34" charset="0"/>
              </a:rPr>
              <a:t>More equitable access to services</a:t>
            </a:r>
          </a:p>
          <a:p>
            <a:pPr marL="1028700" lvl="1" indent="-571500">
              <a:spcAft>
                <a:spcPts val="2400"/>
              </a:spcAft>
              <a:buFont typeface="Arial" panose="020B0604020202020204" pitchFamily="34" charset="0"/>
              <a:buChar char="•"/>
            </a:pPr>
            <a:r>
              <a:rPr lang="en-US" sz="4000" dirty="0">
                <a:latin typeface="Arial" panose="020B0604020202020204" pitchFamily="34" charset="0"/>
                <a:cs typeface="Arial" panose="020B0604020202020204" pitchFamily="34" charset="0"/>
              </a:rPr>
              <a:t>Better quality services</a:t>
            </a:r>
          </a:p>
          <a:p>
            <a:pPr marL="1028700" lvl="1" indent="-571500">
              <a:spcAft>
                <a:spcPts val="2400"/>
              </a:spcAft>
              <a:buFont typeface="Arial" panose="020B0604020202020204" pitchFamily="34" charset="0"/>
              <a:buChar char="•"/>
            </a:pPr>
            <a:r>
              <a:rPr lang="en-US" sz="4000" dirty="0">
                <a:latin typeface="Arial" panose="020B0604020202020204" pitchFamily="34" charset="0"/>
                <a:cs typeface="Arial" panose="020B0604020202020204" pitchFamily="34" charset="0"/>
              </a:rPr>
              <a:t>More efficient and cost-effective use of resources</a:t>
            </a:r>
          </a:p>
        </p:txBody>
      </p:sp>
    </p:spTree>
    <p:extLst>
      <p:ext uri="{BB962C8B-B14F-4D97-AF65-F5344CB8AC3E}">
        <p14:creationId xmlns:p14="http://schemas.microsoft.com/office/powerpoint/2010/main" val="25339562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31">
            <a:extLst>
              <a:ext uri="{FF2B5EF4-FFF2-40B4-BE49-F238E27FC236}">
                <a16:creationId xmlns:a16="http://schemas.microsoft.com/office/drawing/2014/main" id="{4CF0791F-808E-4AB3-BF75-B22659FC95C4}"/>
              </a:ext>
            </a:extLst>
          </p:cNvPr>
          <p:cNvSpPr/>
          <p:nvPr/>
        </p:nvSpPr>
        <p:spPr>
          <a:xfrm flipV="1">
            <a:off x="0" y="0"/>
            <a:ext cx="18288000" cy="3136900"/>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17588" h="10309895">
                <a:moveTo>
                  <a:pt x="19120" y="10309895"/>
                </a:moveTo>
                <a:cubicBezTo>
                  <a:pt x="12747" y="6873263"/>
                  <a:pt x="6373" y="3436632"/>
                  <a:pt x="0" y="0"/>
                </a:cubicBezTo>
                <a:lnTo>
                  <a:pt x="10417588" y="10309895"/>
                </a:lnTo>
                <a:lnTo>
                  <a:pt x="19120" y="10309895"/>
                </a:lnTo>
                <a:close/>
              </a:path>
            </a:pathLst>
          </a:custGeom>
          <a:solidFill>
            <a:srgbClr val="AD013E"/>
          </a:solidFill>
          <a:ln>
            <a:solidFill>
              <a:srgbClr val="AD0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0" name="TextBox 10"/>
          <p:cNvSpPr txBox="1"/>
          <p:nvPr/>
        </p:nvSpPr>
        <p:spPr>
          <a:xfrm>
            <a:off x="685800" y="592983"/>
            <a:ext cx="7543799"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Implementation Measurement</a:t>
            </a:r>
          </a:p>
        </p:txBody>
      </p:sp>
      <p:sp>
        <p:nvSpPr>
          <p:cNvPr id="14" name="TextBox 8">
            <a:extLst>
              <a:ext uri="{FF2B5EF4-FFF2-40B4-BE49-F238E27FC236}">
                <a16:creationId xmlns:a16="http://schemas.microsoft.com/office/drawing/2014/main" id="{365A6645-6488-4F69-A5B1-86495DB4EB11}"/>
              </a:ext>
            </a:extLst>
          </p:cNvPr>
          <p:cNvSpPr txBox="1"/>
          <p:nvPr/>
        </p:nvSpPr>
        <p:spPr>
          <a:xfrm>
            <a:off x="1904999" y="2924999"/>
            <a:ext cx="12649200" cy="6032421"/>
          </a:xfrm>
          <a:prstGeom prst="rect">
            <a:avLst/>
          </a:prstGeom>
        </p:spPr>
        <p:txBody>
          <a:bodyPr wrap="square" lIns="0" tIns="0" rIns="0" bIns="0" rtlCol="0" anchor="t">
            <a:spAutoFit/>
          </a:bodyPr>
          <a:lstStyle/>
          <a:p>
            <a:pPr marL="571500" indent="-571500">
              <a:spcAft>
                <a:spcPts val="2400"/>
              </a:spcAft>
              <a:buFont typeface="Arial" panose="020B0604020202020204" pitchFamily="34" charset="0"/>
              <a:buChar char="•"/>
            </a:pPr>
            <a:r>
              <a:rPr lang="en-US" sz="2600" dirty="0">
                <a:solidFill>
                  <a:srgbClr val="000000"/>
                </a:solidFill>
                <a:latin typeface="Arial" panose="020B0604020202020204" pitchFamily="34" charset="0"/>
                <a:cs typeface="Arial" panose="020B0604020202020204" pitchFamily="34" charset="0"/>
              </a:rPr>
              <a:t>Proportion of preservice health professional education curricula that include leadership and management content.</a:t>
            </a:r>
          </a:p>
          <a:p>
            <a:pPr marL="571500" indent="-571500">
              <a:spcAft>
                <a:spcPts val="2400"/>
              </a:spcAft>
              <a:buFont typeface="Arial" panose="020B0604020202020204" pitchFamily="34" charset="0"/>
              <a:buChar char="•"/>
            </a:pPr>
            <a:r>
              <a:rPr lang="en-US" sz="2600" dirty="0">
                <a:solidFill>
                  <a:srgbClr val="000000"/>
                </a:solidFill>
                <a:latin typeface="Arial" panose="020B0604020202020204" pitchFamily="34" charset="0"/>
                <a:cs typeface="Arial" panose="020B0604020202020204" pitchFamily="34" charset="0"/>
              </a:rPr>
              <a:t>Proportion of persons in leadership positions that have formal training in management in health.</a:t>
            </a:r>
          </a:p>
          <a:p>
            <a:pPr marL="571500" indent="-571500">
              <a:spcAft>
                <a:spcPts val="2400"/>
              </a:spcAft>
              <a:buFont typeface="Arial" panose="020B0604020202020204" pitchFamily="34" charset="0"/>
              <a:buChar char="•"/>
            </a:pPr>
            <a:r>
              <a:rPr lang="en-US" sz="2600" dirty="0">
                <a:solidFill>
                  <a:srgbClr val="000000"/>
                </a:solidFill>
                <a:latin typeface="Arial" panose="020B0604020202020204" pitchFamily="34" charset="0"/>
                <a:cs typeface="Arial" panose="020B0604020202020204" pitchFamily="34" charset="0"/>
              </a:rPr>
              <a:t>Proportion of organizations/facilities/districts that report performance improvements as a result of strengthening capacity in leadership and management.</a:t>
            </a:r>
          </a:p>
          <a:p>
            <a:pPr marL="571500" indent="-571500">
              <a:spcAft>
                <a:spcPts val="2400"/>
              </a:spcAft>
              <a:buFont typeface="Arial" panose="020B0604020202020204" pitchFamily="34" charset="0"/>
              <a:buChar char="•"/>
            </a:pPr>
            <a:r>
              <a:rPr lang="en-US" sz="2600" dirty="0">
                <a:solidFill>
                  <a:srgbClr val="000000"/>
                </a:solidFill>
                <a:latin typeface="Arial" panose="020B0604020202020204" pitchFamily="34" charset="0"/>
                <a:cs typeface="Arial" panose="020B0604020202020204" pitchFamily="34" charset="0"/>
              </a:rPr>
              <a:t>Proportion of facility, district health management teams, or other administrative units that have developed a monitoring plan, including annual work objectives and performance measures related to family planning.</a:t>
            </a:r>
          </a:p>
          <a:p>
            <a:pPr marL="571500" indent="-571500">
              <a:spcAft>
                <a:spcPts val="2400"/>
              </a:spcAft>
              <a:buFont typeface="Arial" panose="020B0604020202020204" pitchFamily="34" charset="0"/>
              <a:buChar char="•"/>
            </a:pPr>
            <a:r>
              <a:rPr lang="en-US" sz="2600" dirty="0">
                <a:solidFill>
                  <a:srgbClr val="000000"/>
                </a:solidFill>
                <a:latin typeface="Arial" panose="020B0604020202020204" pitchFamily="34" charset="0"/>
                <a:cs typeface="Arial" panose="020B0604020202020204" pitchFamily="34" charset="0"/>
              </a:rPr>
              <a:t>Representation among leadership and management that reflects diversity and equity.</a:t>
            </a:r>
          </a:p>
        </p:txBody>
      </p:sp>
      <p:pic>
        <p:nvPicPr>
          <p:cNvPr id="6" name="Graphic 5" descr="Alterations &amp; Tailoring outline">
            <a:extLst>
              <a:ext uri="{FF2B5EF4-FFF2-40B4-BE49-F238E27FC236}">
                <a16:creationId xmlns:a16="http://schemas.microsoft.com/office/drawing/2014/main" id="{348DE0B6-8E74-604B-A053-8739939CA08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868400" y="2865865"/>
            <a:ext cx="3962400" cy="3962400"/>
          </a:xfrm>
          <a:prstGeom prst="rect">
            <a:avLst/>
          </a:prstGeom>
        </p:spPr>
      </p:pic>
    </p:spTree>
    <p:extLst>
      <p:ext uri="{BB962C8B-B14F-4D97-AF65-F5344CB8AC3E}">
        <p14:creationId xmlns:p14="http://schemas.microsoft.com/office/powerpoint/2010/main" val="5514658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755674" y="5645695"/>
            <a:ext cx="11503126" cy="2545988"/>
            <a:chOff x="-1192946" y="454439"/>
            <a:chExt cx="14009365" cy="3394651"/>
          </a:xfrm>
        </p:grpSpPr>
        <p:sp>
          <p:nvSpPr>
            <p:cNvPr id="5" name="TextBox 5"/>
            <p:cNvSpPr txBox="1"/>
            <p:nvPr/>
          </p:nvSpPr>
          <p:spPr>
            <a:xfrm>
              <a:off x="-1161685" y="2139220"/>
              <a:ext cx="13501365" cy="1709870"/>
            </a:xfrm>
            <a:prstGeom prst="rect">
              <a:avLst/>
            </a:prstGeom>
          </p:spPr>
          <p:txBody>
            <a:bodyPr wrap="square" lIns="0" tIns="0" rIns="0" bIns="0" rtlCol="0" anchor="t">
              <a:spAutoFit/>
            </a:bodyPr>
            <a:lstStyle/>
            <a:p>
              <a:pPr>
                <a:lnSpc>
                  <a:spcPts val="5040"/>
                </a:lnSpc>
                <a:spcBef>
                  <a:spcPct val="0"/>
                </a:spcBef>
              </a:pPr>
              <a:r>
                <a:rPr lang="en-US" sz="4400" dirty="0">
                  <a:solidFill>
                    <a:srgbClr val="000000"/>
                  </a:solidFill>
                  <a:latin typeface="Arial" panose="020B0604020202020204" pitchFamily="34" charset="0"/>
                  <a:cs typeface="Arial" panose="020B0604020202020204" pitchFamily="34" charset="0"/>
                </a:rPr>
                <a:t>Continue to the extra slides or access the </a:t>
              </a:r>
              <a:r>
                <a:rPr lang="en-US" sz="4400" dirty="0">
                  <a:solidFill>
                    <a:srgbClr val="AD013E"/>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HIP brief</a:t>
              </a:r>
              <a:r>
                <a:rPr lang="en-US" sz="4400" dirty="0">
                  <a:solidFill>
                    <a:srgbClr val="DD5D00"/>
                  </a:solidFill>
                  <a:latin typeface="Arial" panose="020B0604020202020204" pitchFamily="34" charset="0"/>
                  <a:cs typeface="Arial" panose="020B0604020202020204" pitchFamily="34" charset="0"/>
                </a:rPr>
                <a:t> </a:t>
              </a:r>
              <a:r>
                <a:rPr lang="en-US" sz="4400" dirty="0">
                  <a:solidFill>
                    <a:srgbClr val="000000"/>
                  </a:solidFill>
                  <a:latin typeface="Arial" panose="020B0604020202020204" pitchFamily="34" charset="0"/>
                  <a:cs typeface="Arial" panose="020B0604020202020204" pitchFamily="34" charset="0"/>
                </a:rPr>
                <a:t>for more information.</a:t>
              </a:r>
            </a:p>
          </p:txBody>
        </p:sp>
        <p:sp>
          <p:nvSpPr>
            <p:cNvPr id="6" name="TextBox 6"/>
            <p:cNvSpPr txBox="1"/>
            <p:nvPr/>
          </p:nvSpPr>
          <p:spPr>
            <a:xfrm>
              <a:off x="-1192946" y="454439"/>
              <a:ext cx="14009365" cy="1436291"/>
            </a:xfrm>
            <a:prstGeom prst="rect">
              <a:avLst/>
            </a:prstGeom>
          </p:spPr>
          <p:txBody>
            <a:bodyPr wrap="square" lIns="0" tIns="0" rIns="0" bIns="0" rtlCol="0" anchor="t">
              <a:spAutoFit/>
            </a:bodyPr>
            <a:lstStyle/>
            <a:p>
              <a:pPr>
                <a:lnSpc>
                  <a:spcPts val="8400"/>
                </a:lnSpc>
              </a:pPr>
              <a:r>
                <a:rPr lang="en-US" sz="8000" b="1" dirty="0">
                  <a:solidFill>
                    <a:srgbClr val="000000"/>
                  </a:solidFill>
                  <a:latin typeface="Arial" panose="020B0604020202020204" pitchFamily="34" charset="0"/>
                  <a:cs typeface="Arial" panose="020B0604020202020204" pitchFamily="34" charset="0"/>
                </a:rPr>
                <a:t>Thank You</a:t>
              </a:r>
            </a:p>
          </p:txBody>
        </p:sp>
      </p:grpSp>
      <p:sp>
        <p:nvSpPr>
          <p:cNvPr id="2" name="Slide Number Placeholder 1">
            <a:extLst>
              <a:ext uri="{FF2B5EF4-FFF2-40B4-BE49-F238E27FC236}">
                <a16:creationId xmlns:a16="http://schemas.microsoft.com/office/drawing/2014/main" id="{20D369D3-5241-48C0-A4DD-8FB03B373DA1}"/>
              </a:ext>
            </a:extLst>
          </p:cNvPr>
          <p:cNvSpPr>
            <a:spLocks noGrp="1"/>
          </p:cNvSpPr>
          <p:nvPr>
            <p:ph type="sldNum" sz="quarter" idx="12"/>
          </p:nvPr>
        </p:nvSpPr>
        <p:spPr/>
        <p:txBody>
          <a:bodyPr/>
          <a:lstStyle/>
          <a:p>
            <a:fld id="{B6F15528-21DE-4FAA-801E-634DDDAF4B2B}" type="slidenum">
              <a:rPr lang="en-US" smtClean="0"/>
              <a:pPr/>
              <a:t>14</a:t>
            </a:fld>
            <a:endParaRPr lang="en-US"/>
          </a:p>
        </p:txBody>
      </p:sp>
    </p:spTree>
    <p:extLst>
      <p:ext uri="{BB962C8B-B14F-4D97-AF65-F5344CB8AC3E}">
        <p14:creationId xmlns:p14="http://schemas.microsoft.com/office/powerpoint/2010/main" val="9455001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755674" y="5645695"/>
            <a:ext cx="11503126" cy="3187190"/>
            <a:chOff x="-1192946" y="454439"/>
            <a:chExt cx="14009365" cy="4249583"/>
          </a:xfrm>
        </p:grpSpPr>
        <p:sp>
          <p:nvSpPr>
            <p:cNvPr id="5" name="TextBox 5"/>
            <p:cNvSpPr txBox="1"/>
            <p:nvPr/>
          </p:nvSpPr>
          <p:spPr>
            <a:xfrm>
              <a:off x="-1161686" y="2139219"/>
              <a:ext cx="13501365" cy="2564803"/>
            </a:xfrm>
            <a:prstGeom prst="rect">
              <a:avLst/>
            </a:prstGeom>
          </p:spPr>
          <p:txBody>
            <a:bodyPr wrap="square" lIns="0" tIns="0" rIns="0" bIns="0" rtlCol="0" anchor="t">
              <a:spAutoFit/>
            </a:bodyPr>
            <a:lstStyle/>
            <a:p>
              <a:pPr>
                <a:lnSpc>
                  <a:spcPts val="5040"/>
                </a:lnSpc>
                <a:spcBef>
                  <a:spcPct val="0"/>
                </a:spcBef>
              </a:pPr>
              <a:r>
                <a:rPr lang="en-US" sz="4400" dirty="0">
                  <a:solidFill>
                    <a:srgbClr val="000000"/>
                  </a:solidFill>
                  <a:latin typeface="Arial" panose="020B0604020202020204" pitchFamily="34" charset="0"/>
                  <a:cs typeface="Arial" panose="020B0604020202020204" pitchFamily="34" charset="0"/>
                </a:rPr>
                <a:t>Implementation Tips</a:t>
              </a:r>
            </a:p>
            <a:p>
              <a:pPr>
                <a:lnSpc>
                  <a:spcPts val="5040"/>
                </a:lnSpc>
                <a:spcBef>
                  <a:spcPct val="0"/>
                </a:spcBef>
              </a:pPr>
              <a:r>
                <a:rPr lang="en-US" sz="4400" dirty="0">
                  <a:solidFill>
                    <a:srgbClr val="000000"/>
                  </a:solidFill>
                  <a:latin typeface="Arial" panose="020B0604020202020204" pitchFamily="34" charset="0"/>
                  <a:cs typeface="Arial" panose="020B0604020202020204" pitchFamily="34" charset="0"/>
                </a:rPr>
                <a:t>Priority Research Questions</a:t>
              </a:r>
            </a:p>
            <a:p>
              <a:pPr>
                <a:lnSpc>
                  <a:spcPts val="5040"/>
                </a:lnSpc>
                <a:spcBef>
                  <a:spcPct val="0"/>
                </a:spcBef>
              </a:pPr>
              <a:r>
                <a:rPr lang="en-US" sz="4400" dirty="0">
                  <a:solidFill>
                    <a:srgbClr val="000000"/>
                  </a:solidFill>
                  <a:latin typeface="Arial" panose="020B0604020202020204" pitchFamily="34" charset="0"/>
                  <a:cs typeface="Arial" panose="020B0604020202020204" pitchFamily="34" charset="0"/>
                </a:rPr>
                <a:t>Tools </a:t>
              </a:r>
              <a:r>
                <a:rPr lang="en-US" sz="4400">
                  <a:solidFill>
                    <a:srgbClr val="000000"/>
                  </a:solidFill>
                  <a:latin typeface="Arial" panose="020B0604020202020204" pitchFamily="34" charset="0"/>
                  <a:cs typeface="Arial" panose="020B0604020202020204" pitchFamily="34" charset="0"/>
                </a:rPr>
                <a:t>and Resources</a:t>
              </a:r>
              <a:endParaRPr lang="en-US" sz="4400" dirty="0">
                <a:solidFill>
                  <a:srgbClr val="000000"/>
                </a:solidFill>
                <a:latin typeface="Arial" panose="020B0604020202020204" pitchFamily="34" charset="0"/>
                <a:cs typeface="Arial" panose="020B0604020202020204" pitchFamily="34" charset="0"/>
              </a:endParaRPr>
            </a:p>
          </p:txBody>
        </p:sp>
        <p:sp>
          <p:nvSpPr>
            <p:cNvPr id="6" name="TextBox 6"/>
            <p:cNvSpPr txBox="1"/>
            <p:nvPr/>
          </p:nvSpPr>
          <p:spPr>
            <a:xfrm>
              <a:off x="-1192946" y="454439"/>
              <a:ext cx="14009365" cy="1436291"/>
            </a:xfrm>
            <a:prstGeom prst="rect">
              <a:avLst/>
            </a:prstGeom>
          </p:spPr>
          <p:txBody>
            <a:bodyPr wrap="square" lIns="0" tIns="0" rIns="0" bIns="0" rtlCol="0" anchor="t">
              <a:spAutoFit/>
            </a:bodyPr>
            <a:lstStyle/>
            <a:p>
              <a:pPr>
                <a:lnSpc>
                  <a:spcPts val="8400"/>
                </a:lnSpc>
              </a:pPr>
              <a:r>
                <a:rPr lang="en-US" sz="8000" b="1" dirty="0">
                  <a:solidFill>
                    <a:srgbClr val="000000"/>
                  </a:solidFill>
                  <a:latin typeface="Arial" panose="020B0604020202020204" pitchFamily="34" charset="0"/>
                  <a:cs typeface="Arial" panose="020B0604020202020204" pitchFamily="34" charset="0"/>
                </a:rPr>
                <a:t>Extra Slides</a:t>
              </a:r>
            </a:p>
          </p:txBody>
        </p:sp>
      </p:grpSp>
      <p:sp>
        <p:nvSpPr>
          <p:cNvPr id="2" name="Slide Number Placeholder 1">
            <a:extLst>
              <a:ext uri="{FF2B5EF4-FFF2-40B4-BE49-F238E27FC236}">
                <a16:creationId xmlns:a16="http://schemas.microsoft.com/office/drawing/2014/main" id="{84BA52B9-683E-4BBF-A2D4-4934E53E8CCA}"/>
              </a:ext>
            </a:extLst>
          </p:cNvPr>
          <p:cNvSpPr>
            <a:spLocks noGrp="1"/>
          </p:cNvSpPr>
          <p:nvPr>
            <p:ph type="sldNum" sz="quarter" idx="12"/>
          </p:nvPr>
        </p:nvSpPr>
        <p:spPr/>
        <p:txBody>
          <a:bodyPr/>
          <a:lstStyle/>
          <a:p>
            <a:fld id="{B6F15528-21DE-4FAA-801E-634DDDAF4B2B}" type="slidenum">
              <a:rPr lang="en-US" smtClean="0"/>
              <a:pPr/>
              <a:t>15</a:t>
            </a:fld>
            <a:endParaRPr lang="en-US"/>
          </a:p>
        </p:txBody>
      </p:sp>
    </p:spTree>
    <p:extLst>
      <p:ext uri="{BB962C8B-B14F-4D97-AF65-F5344CB8AC3E}">
        <p14:creationId xmlns:p14="http://schemas.microsoft.com/office/powerpoint/2010/main" val="30865451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Isosceles Triangle 31">
            <a:extLst>
              <a:ext uri="{FF2B5EF4-FFF2-40B4-BE49-F238E27FC236}">
                <a16:creationId xmlns:a16="http://schemas.microsoft.com/office/drawing/2014/main" id="{A427DA6C-90DC-490B-8BBB-5A5084C784FE}"/>
              </a:ext>
            </a:extLst>
          </p:cNvPr>
          <p:cNvSpPr/>
          <p:nvPr/>
        </p:nvSpPr>
        <p:spPr>
          <a:xfrm flipV="1">
            <a:off x="-11461" y="-1"/>
            <a:ext cx="18257632" cy="2961612"/>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AD013E"/>
          </a:solidFill>
          <a:ln>
            <a:solidFill>
              <a:srgbClr val="AD0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28" name="TextBox 8">
            <a:extLst>
              <a:ext uri="{FF2B5EF4-FFF2-40B4-BE49-F238E27FC236}">
                <a16:creationId xmlns:a16="http://schemas.microsoft.com/office/drawing/2014/main" id="{6B72E052-BCD2-4ECF-8B90-D2A9416F84A9}"/>
              </a:ext>
            </a:extLst>
          </p:cNvPr>
          <p:cNvSpPr txBox="1"/>
          <p:nvPr/>
        </p:nvSpPr>
        <p:spPr>
          <a:xfrm>
            <a:off x="1444070" y="3534896"/>
            <a:ext cx="15548530" cy="5232202"/>
          </a:xfrm>
          <a:prstGeom prst="rect">
            <a:avLst/>
          </a:prstGeom>
        </p:spPr>
        <p:txBody>
          <a:bodyPr wrap="square" lIns="0" tIns="0" rIns="0" bIns="0" rtlCol="0" anchor="t">
            <a:spAutoFit/>
          </a:bodyPr>
          <a:lstStyle/>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Use </a:t>
            </a:r>
            <a:r>
              <a:rPr lang="en-US" sz="4000" b="1" dirty="0">
                <a:solidFill>
                  <a:srgbClr val="000000"/>
                </a:solidFill>
                <a:latin typeface="Arial" panose="020B0604020202020204" pitchFamily="34" charset="0"/>
                <a:cs typeface="Arial" panose="020B0604020202020204" pitchFamily="34" charset="0"/>
              </a:rPr>
              <a:t>mentoring and coaching </a:t>
            </a:r>
            <a:r>
              <a:rPr lang="en-US" sz="4000" dirty="0">
                <a:solidFill>
                  <a:srgbClr val="000000"/>
                </a:solidFill>
                <a:latin typeface="Arial" panose="020B0604020202020204" pitchFamily="34" charset="0"/>
                <a:cs typeface="Arial" panose="020B0604020202020204" pitchFamily="34" charset="0"/>
              </a:rPr>
              <a:t>approaches for ongoing support to leaders and managers.</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Create </a:t>
            </a:r>
            <a:r>
              <a:rPr lang="en-US" sz="4000" b="1" dirty="0">
                <a:solidFill>
                  <a:srgbClr val="000000"/>
                </a:solidFill>
                <a:latin typeface="Arial" panose="020B0604020202020204" pitchFamily="34" charset="0"/>
                <a:cs typeface="Arial" panose="020B0604020202020204" pitchFamily="34" charset="0"/>
              </a:rPr>
              <a:t>standards and certification </a:t>
            </a:r>
            <a:r>
              <a:rPr lang="en-US" sz="4000" dirty="0">
                <a:solidFill>
                  <a:srgbClr val="000000"/>
                </a:solidFill>
                <a:latin typeface="Arial" panose="020B0604020202020204" pitchFamily="34" charset="0"/>
                <a:cs typeface="Arial" panose="020B0604020202020204" pitchFamily="34" charset="0"/>
              </a:rPr>
              <a:t>for leadership and management roles.</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Train teams that work together through </a:t>
            </a:r>
            <a:r>
              <a:rPr lang="en-US" sz="4000" b="1" dirty="0">
                <a:solidFill>
                  <a:srgbClr val="000000"/>
                </a:solidFill>
                <a:latin typeface="Arial" panose="020B0604020202020204" pitchFamily="34" charset="0"/>
                <a:cs typeface="Arial" panose="020B0604020202020204" pitchFamily="34" charset="0"/>
              </a:rPr>
              <a:t>applied learning </a:t>
            </a:r>
            <a:r>
              <a:rPr lang="en-US" sz="4000" dirty="0">
                <a:solidFill>
                  <a:srgbClr val="000000"/>
                </a:solidFill>
                <a:latin typeface="Arial" panose="020B0604020202020204" pitchFamily="34" charset="0"/>
                <a:cs typeface="Arial" panose="020B0604020202020204" pitchFamily="34" charset="0"/>
              </a:rPr>
              <a:t>and </a:t>
            </a:r>
            <a:r>
              <a:rPr lang="en-US" sz="4000" b="1" dirty="0">
                <a:solidFill>
                  <a:srgbClr val="000000"/>
                </a:solidFill>
                <a:latin typeface="Arial" panose="020B0604020202020204" pitchFamily="34" charset="0"/>
                <a:cs typeface="Arial" panose="020B0604020202020204" pitchFamily="34" charset="0"/>
              </a:rPr>
              <a:t>collaborative learning approaches.</a:t>
            </a:r>
          </a:p>
          <a:p>
            <a:pPr marL="571500" indent="-571500">
              <a:spcAft>
                <a:spcPts val="2400"/>
              </a:spcAft>
              <a:buFont typeface="Arial" panose="020B0604020202020204" pitchFamily="34" charset="0"/>
              <a:buChar char="•"/>
            </a:pPr>
            <a:endParaRPr lang="en-US" sz="4000" dirty="0">
              <a:solidFill>
                <a:srgbClr val="000000"/>
              </a:solidFill>
              <a:latin typeface="Arial" panose="020B0604020202020204" pitchFamily="34" charset="0"/>
              <a:cs typeface="Arial" panose="020B0604020202020204" pitchFamily="34" charset="0"/>
            </a:endParaRPr>
          </a:p>
        </p:txBody>
      </p:sp>
      <p:pic>
        <p:nvPicPr>
          <p:cNvPr id="17" name="Graphic 16" descr="Lightbulb with solid fill">
            <a:extLst>
              <a:ext uri="{FF2B5EF4-FFF2-40B4-BE49-F238E27FC236}">
                <a16:creationId xmlns:a16="http://schemas.microsoft.com/office/drawing/2014/main" id="{2D144867-4947-4A2D-B5D8-B6E8A7364CC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19800" y="656465"/>
            <a:ext cx="914400" cy="914400"/>
          </a:xfrm>
          <a:prstGeom prst="rect">
            <a:avLst/>
          </a:prstGeom>
        </p:spPr>
      </p:pic>
      <p:sp>
        <p:nvSpPr>
          <p:cNvPr id="14" name="TextBox 10">
            <a:extLst>
              <a:ext uri="{FF2B5EF4-FFF2-40B4-BE49-F238E27FC236}">
                <a16:creationId xmlns:a16="http://schemas.microsoft.com/office/drawing/2014/main" id="{40A75DDF-1A87-4B7A-BB32-E0290F24DA92}"/>
              </a:ext>
            </a:extLst>
          </p:cNvPr>
          <p:cNvSpPr txBox="1"/>
          <p:nvPr/>
        </p:nvSpPr>
        <p:spPr>
          <a:xfrm>
            <a:off x="914401" y="562923"/>
            <a:ext cx="5715000"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Implementation Tips</a:t>
            </a:r>
          </a:p>
        </p:txBody>
      </p:sp>
      <p:sp>
        <p:nvSpPr>
          <p:cNvPr id="2" name="Slide Number Placeholder 1">
            <a:extLst>
              <a:ext uri="{FF2B5EF4-FFF2-40B4-BE49-F238E27FC236}">
                <a16:creationId xmlns:a16="http://schemas.microsoft.com/office/drawing/2014/main" id="{201F8213-2E68-4915-BEB8-D10387A82339}"/>
              </a:ext>
            </a:extLst>
          </p:cNvPr>
          <p:cNvSpPr>
            <a:spLocks noGrp="1"/>
          </p:cNvSpPr>
          <p:nvPr>
            <p:ph type="sldNum" sz="quarter" idx="12"/>
          </p:nvPr>
        </p:nvSpPr>
        <p:spPr/>
        <p:txBody>
          <a:bodyPr/>
          <a:lstStyle/>
          <a:p>
            <a:fld id="{B6F15528-21DE-4FAA-801E-634DDDAF4B2B}" type="slidenum">
              <a:rPr lang="en-US" smtClean="0"/>
              <a:pPr/>
              <a:t>16</a:t>
            </a:fld>
            <a:endParaRPr lang="en-US"/>
          </a:p>
        </p:txBody>
      </p:sp>
    </p:spTree>
    <p:extLst>
      <p:ext uri="{BB962C8B-B14F-4D97-AF65-F5344CB8AC3E}">
        <p14:creationId xmlns:p14="http://schemas.microsoft.com/office/powerpoint/2010/main" val="22648878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31">
            <a:extLst>
              <a:ext uri="{FF2B5EF4-FFF2-40B4-BE49-F238E27FC236}">
                <a16:creationId xmlns:a16="http://schemas.microsoft.com/office/drawing/2014/main" id="{49D507F2-A328-4599-A480-8D5893AF48C4}"/>
              </a:ext>
            </a:extLst>
          </p:cNvPr>
          <p:cNvSpPr/>
          <p:nvPr/>
        </p:nvSpPr>
        <p:spPr>
          <a:xfrm flipV="1">
            <a:off x="0" y="-33965"/>
            <a:ext cx="18257632" cy="2904165"/>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AD013E"/>
          </a:solidFill>
          <a:ln>
            <a:solidFill>
              <a:srgbClr val="AD0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28" name="TextBox 8">
            <a:extLst>
              <a:ext uri="{FF2B5EF4-FFF2-40B4-BE49-F238E27FC236}">
                <a16:creationId xmlns:a16="http://schemas.microsoft.com/office/drawing/2014/main" id="{6B72E052-BCD2-4ECF-8B90-D2A9416F84A9}"/>
              </a:ext>
            </a:extLst>
          </p:cNvPr>
          <p:cNvSpPr txBox="1"/>
          <p:nvPr/>
        </p:nvSpPr>
        <p:spPr>
          <a:xfrm>
            <a:off x="1514106" y="3513406"/>
            <a:ext cx="15229420" cy="4308872"/>
          </a:xfrm>
          <a:prstGeom prst="rect">
            <a:avLst/>
          </a:prstGeom>
        </p:spPr>
        <p:txBody>
          <a:bodyPr wrap="square" lIns="0" tIns="0" rIns="0" bIns="0" rtlCol="0" anchor="t">
            <a:spAutoFit/>
          </a:bodyPr>
          <a:lstStyle/>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Include leadership and management capacity strengthening in preservice and in-service training.</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Connect leaders and managers to a larger community of practice that shares common goals for family planning.</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Improve leadership and management skills at multiple levels of the health system for greater impact.</a:t>
            </a:r>
          </a:p>
        </p:txBody>
      </p:sp>
      <p:sp>
        <p:nvSpPr>
          <p:cNvPr id="16" name="TextBox 10">
            <a:extLst>
              <a:ext uri="{FF2B5EF4-FFF2-40B4-BE49-F238E27FC236}">
                <a16:creationId xmlns:a16="http://schemas.microsoft.com/office/drawing/2014/main" id="{B7693F62-9809-48FD-87DF-FA6FA99EAC6B}"/>
              </a:ext>
            </a:extLst>
          </p:cNvPr>
          <p:cNvSpPr txBox="1"/>
          <p:nvPr/>
        </p:nvSpPr>
        <p:spPr>
          <a:xfrm>
            <a:off x="914401" y="562923"/>
            <a:ext cx="5715000"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Implementation Tips</a:t>
            </a:r>
          </a:p>
        </p:txBody>
      </p:sp>
      <p:pic>
        <p:nvPicPr>
          <p:cNvPr id="14" name="Graphic 13" descr="Lightbulb with solid fill">
            <a:extLst>
              <a:ext uri="{FF2B5EF4-FFF2-40B4-BE49-F238E27FC236}">
                <a16:creationId xmlns:a16="http://schemas.microsoft.com/office/drawing/2014/main" id="{04E9AF8F-6F2E-4806-B64E-8A410BC3D2B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02765" y="647699"/>
            <a:ext cx="914400" cy="914400"/>
          </a:xfrm>
          <a:prstGeom prst="rect">
            <a:avLst/>
          </a:prstGeom>
        </p:spPr>
      </p:pic>
    </p:spTree>
    <p:extLst>
      <p:ext uri="{BB962C8B-B14F-4D97-AF65-F5344CB8AC3E}">
        <p14:creationId xmlns:p14="http://schemas.microsoft.com/office/powerpoint/2010/main" val="25737560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31">
            <a:extLst>
              <a:ext uri="{FF2B5EF4-FFF2-40B4-BE49-F238E27FC236}">
                <a16:creationId xmlns:a16="http://schemas.microsoft.com/office/drawing/2014/main" id="{49D507F2-A328-4599-A480-8D5893AF48C4}"/>
              </a:ext>
            </a:extLst>
          </p:cNvPr>
          <p:cNvSpPr/>
          <p:nvPr/>
        </p:nvSpPr>
        <p:spPr>
          <a:xfrm flipV="1">
            <a:off x="0" y="12699"/>
            <a:ext cx="18257632" cy="3124188"/>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AD013E"/>
          </a:solidFill>
          <a:ln>
            <a:solidFill>
              <a:srgbClr val="AD0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28" name="TextBox 8">
            <a:extLst>
              <a:ext uri="{FF2B5EF4-FFF2-40B4-BE49-F238E27FC236}">
                <a16:creationId xmlns:a16="http://schemas.microsoft.com/office/drawing/2014/main" id="{6B72E052-BCD2-4ECF-8B90-D2A9416F84A9}"/>
              </a:ext>
            </a:extLst>
          </p:cNvPr>
          <p:cNvSpPr txBox="1"/>
          <p:nvPr/>
        </p:nvSpPr>
        <p:spPr>
          <a:xfrm>
            <a:off x="1219200" y="3897641"/>
            <a:ext cx="16002000" cy="3693319"/>
          </a:xfrm>
          <a:prstGeom prst="rect">
            <a:avLst/>
          </a:prstGeom>
        </p:spPr>
        <p:txBody>
          <a:bodyPr wrap="square" lIns="0" tIns="0" rIns="0" bIns="0" rtlCol="0" anchor="t">
            <a:spAutoFit/>
          </a:bodyPr>
          <a:lstStyle/>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Address inequities and imbalances of power in leadership and management, e.g., along gender, age, and racial lines.</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New leadership and management skills are needed for changing times and to deal with future challenges.</a:t>
            </a:r>
          </a:p>
          <a:p>
            <a:pPr marL="571500" indent="-571500">
              <a:spcAft>
                <a:spcPts val="2400"/>
              </a:spcAft>
              <a:buFont typeface="Arial" panose="020B0604020202020204" pitchFamily="34" charset="0"/>
              <a:buChar char="•"/>
            </a:pPr>
            <a:endParaRPr lang="en-US" sz="4000" dirty="0">
              <a:solidFill>
                <a:srgbClr val="000000"/>
              </a:solidFill>
              <a:latin typeface="Arial" panose="020B0604020202020204" pitchFamily="34" charset="0"/>
              <a:cs typeface="Arial" panose="020B0604020202020204" pitchFamily="34" charset="0"/>
            </a:endParaRPr>
          </a:p>
        </p:txBody>
      </p:sp>
      <p:sp>
        <p:nvSpPr>
          <p:cNvPr id="16" name="TextBox 10">
            <a:extLst>
              <a:ext uri="{FF2B5EF4-FFF2-40B4-BE49-F238E27FC236}">
                <a16:creationId xmlns:a16="http://schemas.microsoft.com/office/drawing/2014/main" id="{B7693F62-9809-48FD-87DF-FA6FA99EAC6B}"/>
              </a:ext>
            </a:extLst>
          </p:cNvPr>
          <p:cNvSpPr txBox="1"/>
          <p:nvPr/>
        </p:nvSpPr>
        <p:spPr>
          <a:xfrm>
            <a:off x="914401" y="562923"/>
            <a:ext cx="5715000"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Implementation Tips</a:t>
            </a:r>
          </a:p>
        </p:txBody>
      </p:sp>
      <p:pic>
        <p:nvPicPr>
          <p:cNvPr id="14" name="Graphic 13" descr="Lightbulb with solid fill">
            <a:extLst>
              <a:ext uri="{FF2B5EF4-FFF2-40B4-BE49-F238E27FC236}">
                <a16:creationId xmlns:a16="http://schemas.microsoft.com/office/drawing/2014/main" id="{04E9AF8F-6F2E-4806-B64E-8A410BC3D2B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02765" y="647699"/>
            <a:ext cx="914400" cy="914400"/>
          </a:xfrm>
          <a:prstGeom prst="rect">
            <a:avLst/>
          </a:prstGeom>
        </p:spPr>
      </p:pic>
    </p:spTree>
    <p:extLst>
      <p:ext uri="{BB962C8B-B14F-4D97-AF65-F5344CB8AC3E}">
        <p14:creationId xmlns:p14="http://schemas.microsoft.com/office/powerpoint/2010/main" val="38645600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31">
            <a:extLst>
              <a:ext uri="{FF2B5EF4-FFF2-40B4-BE49-F238E27FC236}">
                <a16:creationId xmlns:a16="http://schemas.microsoft.com/office/drawing/2014/main" id="{49D507F2-A328-4599-A480-8D5893AF48C4}"/>
              </a:ext>
            </a:extLst>
          </p:cNvPr>
          <p:cNvSpPr/>
          <p:nvPr/>
        </p:nvSpPr>
        <p:spPr>
          <a:xfrm flipV="1">
            <a:off x="-11461" y="-5"/>
            <a:ext cx="18257632" cy="3467093"/>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AD013E"/>
          </a:solidFill>
          <a:ln>
            <a:solidFill>
              <a:srgbClr val="AD0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28" name="TextBox 8">
            <a:extLst>
              <a:ext uri="{FF2B5EF4-FFF2-40B4-BE49-F238E27FC236}">
                <a16:creationId xmlns:a16="http://schemas.microsoft.com/office/drawing/2014/main" id="{6B72E052-BCD2-4ECF-8B90-D2A9416F84A9}"/>
              </a:ext>
            </a:extLst>
          </p:cNvPr>
          <p:cNvSpPr txBox="1"/>
          <p:nvPr/>
        </p:nvSpPr>
        <p:spPr>
          <a:xfrm>
            <a:off x="1131537" y="3505188"/>
            <a:ext cx="15971635" cy="4924425"/>
          </a:xfrm>
          <a:prstGeom prst="rect">
            <a:avLst/>
          </a:prstGeom>
        </p:spPr>
        <p:txBody>
          <a:bodyPr wrap="square" lIns="0" tIns="0" rIns="0" bIns="0" rtlCol="0" anchor="t">
            <a:spAutoFit/>
          </a:bodyPr>
          <a:lstStyle/>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What are the costs and benefits of different approaches to strengthening leadership and management?</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What approaches to strengthening leadership and management lead to sustainable improvements in family planning outcomes?</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How can family planning interventions feasibly and effectively incorporate approaches to strengthen leadership and management capacity?</a:t>
            </a:r>
          </a:p>
        </p:txBody>
      </p:sp>
      <p:sp>
        <p:nvSpPr>
          <p:cNvPr id="16" name="TextBox 10">
            <a:extLst>
              <a:ext uri="{FF2B5EF4-FFF2-40B4-BE49-F238E27FC236}">
                <a16:creationId xmlns:a16="http://schemas.microsoft.com/office/drawing/2014/main" id="{B7693F62-9809-48FD-87DF-FA6FA99EAC6B}"/>
              </a:ext>
            </a:extLst>
          </p:cNvPr>
          <p:cNvSpPr txBox="1"/>
          <p:nvPr/>
        </p:nvSpPr>
        <p:spPr>
          <a:xfrm>
            <a:off x="914401" y="562923"/>
            <a:ext cx="5715000"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Priority Research Questions</a:t>
            </a:r>
          </a:p>
        </p:txBody>
      </p:sp>
    </p:spTree>
    <p:extLst>
      <p:ext uri="{BB962C8B-B14F-4D97-AF65-F5344CB8AC3E}">
        <p14:creationId xmlns:p14="http://schemas.microsoft.com/office/powerpoint/2010/main" val="2898889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Isosceles Triangle 31">
            <a:extLst>
              <a:ext uri="{FF2B5EF4-FFF2-40B4-BE49-F238E27FC236}">
                <a16:creationId xmlns:a16="http://schemas.microsoft.com/office/drawing/2014/main" id="{8C79F7E3-9EAC-4D3C-9C3F-FD202FD50711}"/>
              </a:ext>
            </a:extLst>
          </p:cNvPr>
          <p:cNvSpPr/>
          <p:nvPr/>
        </p:nvSpPr>
        <p:spPr>
          <a:xfrm flipV="1">
            <a:off x="-11461" y="-1"/>
            <a:ext cx="18257632" cy="3141733"/>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AD013E"/>
          </a:solidFill>
          <a:ln>
            <a:solidFill>
              <a:srgbClr val="AD0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15" name="TextBox 15"/>
          <p:cNvSpPr txBox="1"/>
          <p:nvPr/>
        </p:nvSpPr>
        <p:spPr>
          <a:xfrm>
            <a:off x="10575768" y="4249743"/>
            <a:ext cx="2197381" cy="314325"/>
          </a:xfrm>
          <a:prstGeom prst="rect">
            <a:avLst/>
          </a:prstGeom>
        </p:spPr>
        <p:txBody>
          <a:bodyPr lIns="0" tIns="0" rIns="0" bIns="0" rtlCol="0" anchor="t">
            <a:spAutoFit/>
          </a:bodyPr>
          <a:lstStyle/>
          <a:p>
            <a:pPr marL="0" lvl="0" indent="0">
              <a:lnSpc>
                <a:spcPts val="2419"/>
              </a:lnSpc>
            </a:pPr>
            <a:r>
              <a:rPr lang="en-US" sz="2016" spc="120" dirty="0">
                <a:solidFill>
                  <a:srgbClr val="FFFFFF"/>
                </a:solidFill>
                <a:latin typeface="Arial" panose="020B0604020202020204" pitchFamily="34" charset="0"/>
                <a:cs typeface="Arial" panose="020B0604020202020204" pitchFamily="34" charset="0"/>
              </a:rPr>
              <a:t>PART </a:t>
            </a:r>
          </a:p>
        </p:txBody>
      </p:sp>
      <p:sp>
        <p:nvSpPr>
          <p:cNvPr id="10" name="TextBox 10"/>
          <p:cNvSpPr txBox="1"/>
          <p:nvPr/>
        </p:nvSpPr>
        <p:spPr>
          <a:xfrm>
            <a:off x="685800" y="555089"/>
            <a:ext cx="5198039" cy="974626"/>
          </a:xfrm>
          <a:prstGeom prst="rect">
            <a:avLst/>
          </a:prstGeom>
        </p:spPr>
        <p:txBody>
          <a:bodyPr wrap="square" lIns="0" tIns="0" rIns="0" bIns="0" rtlCol="0" anchor="t">
            <a:spAutoFit/>
          </a:bodyPr>
          <a:lstStyle/>
          <a:p>
            <a:pPr>
              <a:lnSpc>
                <a:spcPts val="7560"/>
              </a:lnSpc>
            </a:pPr>
            <a:r>
              <a:rPr lang="en-US" sz="6600" b="1" dirty="0">
                <a:solidFill>
                  <a:srgbClr val="FFFFFF"/>
                </a:solidFill>
                <a:latin typeface="Arial" panose="020B0604020202020204" pitchFamily="34" charset="0"/>
                <a:cs typeface="Arial" panose="020B0604020202020204" pitchFamily="34" charset="0"/>
              </a:rPr>
              <a:t>Overview</a:t>
            </a:r>
          </a:p>
        </p:txBody>
      </p:sp>
      <p:sp>
        <p:nvSpPr>
          <p:cNvPr id="29" name="TextBox 15">
            <a:extLst>
              <a:ext uri="{FF2B5EF4-FFF2-40B4-BE49-F238E27FC236}">
                <a16:creationId xmlns:a16="http://schemas.microsoft.com/office/drawing/2014/main" id="{E86F894D-BA57-430C-BFA5-E945B3E13FD3}"/>
              </a:ext>
            </a:extLst>
          </p:cNvPr>
          <p:cNvSpPr txBox="1"/>
          <p:nvPr/>
        </p:nvSpPr>
        <p:spPr>
          <a:xfrm>
            <a:off x="10648771" y="4458395"/>
            <a:ext cx="2197381" cy="314325"/>
          </a:xfrm>
          <a:prstGeom prst="rect">
            <a:avLst/>
          </a:prstGeom>
        </p:spPr>
        <p:txBody>
          <a:bodyPr lIns="0" tIns="0" rIns="0" bIns="0" rtlCol="0" anchor="t">
            <a:spAutoFit/>
          </a:bodyPr>
          <a:lstStyle/>
          <a:p>
            <a:pPr marL="0" lvl="0" indent="0">
              <a:lnSpc>
                <a:spcPts val="2419"/>
              </a:lnSpc>
            </a:pPr>
            <a:r>
              <a:rPr lang="en-US" sz="2016" spc="120" dirty="0">
                <a:solidFill>
                  <a:srgbClr val="FFFFFF"/>
                </a:solidFill>
                <a:latin typeface="Arial" panose="020B0604020202020204" pitchFamily="34" charset="0"/>
                <a:cs typeface="Arial" panose="020B0604020202020204" pitchFamily="34" charset="0"/>
              </a:rPr>
              <a:t>PART </a:t>
            </a:r>
          </a:p>
        </p:txBody>
      </p:sp>
      <p:grpSp>
        <p:nvGrpSpPr>
          <p:cNvPr id="40" name="Group 39">
            <a:extLst>
              <a:ext uri="{FF2B5EF4-FFF2-40B4-BE49-F238E27FC236}">
                <a16:creationId xmlns:a16="http://schemas.microsoft.com/office/drawing/2014/main" id="{8A198D41-1ECD-40CF-99C1-874C00ED69FC}"/>
              </a:ext>
            </a:extLst>
          </p:cNvPr>
          <p:cNvGrpSpPr/>
          <p:nvPr/>
        </p:nvGrpSpPr>
        <p:grpSpPr>
          <a:xfrm>
            <a:off x="4099560" y="4441573"/>
            <a:ext cx="11978640" cy="2614155"/>
            <a:chOff x="5475050" y="4457913"/>
            <a:chExt cx="10635426" cy="3087598"/>
          </a:xfrm>
        </p:grpSpPr>
        <p:grpSp>
          <p:nvGrpSpPr>
            <p:cNvPr id="41" name="Group 40">
              <a:extLst>
                <a:ext uri="{FF2B5EF4-FFF2-40B4-BE49-F238E27FC236}">
                  <a16:creationId xmlns:a16="http://schemas.microsoft.com/office/drawing/2014/main" id="{979A878A-5EB7-4F6F-935E-E20214D4D07B}"/>
                </a:ext>
              </a:extLst>
            </p:cNvPr>
            <p:cNvGrpSpPr/>
            <p:nvPr/>
          </p:nvGrpSpPr>
          <p:grpSpPr>
            <a:xfrm>
              <a:off x="5475050" y="4457913"/>
              <a:ext cx="5228424" cy="3087598"/>
              <a:chOff x="9421078" y="5937946"/>
              <a:chExt cx="4774466" cy="3087598"/>
            </a:xfrm>
            <a:solidFill>
              <a:srgbClr val="054A8E"/>
            </a:solidFill>
          </p:grpSpPr>
          <p:sp>
            <p:nvSpPr>
              <p:cNvPr id="45" name="Rectangle 44">
                <a:extLst>
                  <a:ext uri="{FF2B5EF4-FFF2-40B4-BE49-F238E27FC236}">
                    <a16:creationId xmlns:a16="http://schemas.microsoft.com/office/drawing/2014/main" id="{4F06B9A0-1373-43BB-B3DA-E633B43A0535}"/>
                  </a:ext>
                </a:extLst>
              </p:cNvPr>
              <p:cNvSpPr/>
              <p:nvPr/>
            </p:nvSpPr>
            <p:spPr>
              <a:xfrm>
                <a:off x="9421078" y="5937946"/>
                <a:ext cx="4774466" cy="3087598"/>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cs typeface="Arial" panose="020B0604020202020204" pitchFamily="34" charset="0"/>
                </a:endParaRPr>
              </a:p>
            </p:txBody>
          </p:sp>
          <p:sp>
            <p:nvSpPr>
              <p:cNvPr id="51" name="TextBox 12">
                <a:extLst>
                  <a:ext uri="{FF2B5EF4-FFF2-40B4-BE49-F238E27FC236}">
                    <a16:creationId xmlns:a16="http://schemas.microsoft.com/office/drawing/2014/main" id="{F2AF10B6-5429-4B52-995A-6C064CEACA9B}"/>
                  </a:ext>
                </a:extLst>
              </p:cNvPr>
              <p:cNvSpPr txBox="1"/>
              <p:nvPr/>
            </p:nvSpPr>
            <p:spPr>
              <a:xfrm>
                <a:off x="9629370" y="6874694"/>
                <a:ext cx="4211124" cy="528236"/>
              </a:xfrm>
              <a:prstGeom prst="rect">
                <a:avLst/>
              </a:prstGeom>
              <a:solidFill>
                <a:schemeClr val="bg1">
                  <a:lumMod val="50000"/>
                </a:schemeClr>
              </a:solidFill>
              <a:ln>
                <a:solidFill>
                  <a:schemeClr val="bg1">
                    <a:lumMod val="50000"/>
                  </a:schemeClr>
                </a:solidFill>
              </a:ln>
            </p:spPr>
            <p:txBody>
              <a:bodyPr wrap="square" lIns="0" tIns="0" rIns="0" bIns="0" rtlCol="0" anchor="t">
                <a:spAutoFit/>
              </a:bodyPr>
              <a:lstStyle/>
              <a:p>
                <a:pPr marL="514350" indent="-514350">
                  <a:lnSpc>
                    <a:spcPts val="3845"/>
                  </a:lnSpc>
                  <a:spcBef>
                    <a:spcPct val="0"/>
                  </a:spcBef>
                  <a:buFont typeface="+mj-lt"/>
                  <a:buAutoNum type="arabicPeriod" startAt="2"/>
                </a:pPr>
                <a:r>
                  <a:rPr lang="en-US" sz="2800" b="1" dirty="0">
                    <a:solidFill>
                      <a:schemeClr val="bg1"/>
                    </a:solidFill>
                    <a:latin typeface="Arial" panose="020B0604020202020204" pitchFamily="34" charset="0"/>
                    <a:cs typeface="Arial" panose="020B0604020202020204" pitchFamily="34" charset="0"/>
                  </a:rPr>
                  <a:t>Leading and Managing</a:t>
                </a:r>
              </a:p>
            </p:txBody>
          </p:sp>
        </p:grpSp>
        <p:grpSp>
          <p:nvGrpSpPr>
            <p:cNvPr id="42" name="Group 41">
              <a:extLst>
                <a:ext uri="{FF2B5EF4-FFF2-40B4-BE49-F238E27FC236}">
                  <a16:creationId xmlns:a16="http://schemas.microsoft.com/office/drawing/2014/main" id="{99986EB6-4E18-4F18-BF28-1789F79CF98A}"/>
                </a:ext>
              </a:extLst>
            </p:cNvPr>
            <p:cNvGrpSpPr/>
            <p:nvPr/>
          </p:nvGrpSpPr>
          <p:grpSpPr>
            <a:xfrm>
              <a:off x="10703474" y="4458395"/>
              <a:ext cx="5407002" cy="3087116"/>
              <a:chOff x="6822162" y="4864175"/>
              <a:chExt cx="5228424" cy="3087116"/>
            </a:xfrm>
          </p:grpSpPr>
          <p:sp>
            <p:nvSpPr>
              <p:cNvPr id="43" name="Rectangle 42">
                <a:extLst>
                  <a:ext uri="{FF2B5EF4-FFF2-40B4-BE49-F238E27FC236}">
                    <a16:creationId xmlns:a16="http://schemas.microsoft.com/office/drawing/2014/main" id="{B9C9A7E5-5A3A-489F-900D-E7815A11DD72}"/>
                  </a:ext>
                </a:extLst>
              </p:cNvPr>
              <p:cNvSpPr/>
              <p:nvPr/>
            </p:nvSpPr>
            <p:spPr>
              <a:xfrm>
                <a:off x="6822162" y="4864175"/>
                <a:ext cx="5228424" cy="3087116"/>
              </a:xfrm>
              <a:prstGeom prst="rect">
                <a:avLst/>
              </a:prstGeom>
              <a:solidFill>
                <a:schemeClr val="bg1"/>
              </a:solidFill>
              <a:ln>
                <a:solidFill>
                  <a:srgbClr val="6E81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cs typeface="Arial" panose="020B0604020202020204" pitchFamily="34" charset="0"/>
                </a:endParaRPr>
              </a:p>
            </p:txBody>
          </p:sp>
          <p:sp>
            <p:nvSpPr>
              <p:cNvPr id="44" name="TextBox 12">
                <a:extLst>
                  <a:ext uri="{FF2B5EF4-FFF2-40B4-BE49-F238E27FC236}">
                    <a16:creationId xmlns:a16="http://schemas.microsoft.com/office/drawing/2014/main" id="{D9D550DE-487A-411E-995D-290C50D77175}"/>
                  </a:ext>
                </a:extLst>
              </p:cNvPr>
              <p:cNvSpPr txBox="1"/>
              <p:nvPr/>
            </p:nvSpPr>
            <p:spPr>
              <a:xfrm>
                <a:off x="7239405" y="5010561"/>
                <a:ext cx="4393937" cy="2820136"/>
              </a:xfrm>
              <a:prstGeom prst="rect">
                <a:avLst/>
              </a:prstGeom>
            </p:spPr>
            <p:txBody>
              <a:bodyPr wrap="square" lIns="0" tIns="0" rIns="0" bIns="0" rtlCol="0" anchor="t">
                <a:spAutoFit/>
              </a:bodyPr>
              <a:lstStyle/>
              <a:p>
                <a:pPr marL="342900" indent="-342900">
                  <a:lnSpc>
                    <a:spcPts val="3845"/>
                  </a:lnSpc>
                  <a:spcBef>
                    <a:spcPct val="0"/>
                  </a:spcBef>
                  <a:buFont typeface="Arial" panose="020B0604020202020204" pitchFamily="34" charset="0"/>
                  <a:buChar char="•"/>
                </a:pPr>
                <a:r>
                  <a:rPr lang="en-US" sz="2500" spc="55" dirty="0">
                    <a:latin typeface="Arial" panose="020B0604020202020204" pitchFamily="34" charset="0"/>
                    <a:cs typeface="Arial" panose="020B0604020202020204" pitchFamily="34" charset="0"/>
                  </a:rPr>
                  <a:t>Background</a:t>
                </a:r>
              </a:p>
              <a:p>
                <a:pPr marL="342900" indent="-342900">
                  <a:lnSpc>
                    <a:spcPts val="3845"/>
                  </a:lnSpc>
                  <a:spcBef>
                    <a:spcPct val="0"/>
                  </a:spcBef>
                  <a:buFont typeface="Arial" panose="020B0604020202020204" pitchFamily="34" charset="0"/>
                  <a:buChar char="•"/>
                </a:pPr>
                <a:r>
                  <a:rPr lang="en-US" sz="2500" spc="55" dirty="0">
                    <a:latin typeface="Arial" panose="020B0604020202020204" pitchFamily="34" charset="0"/>
                    <a:cs typeface="Arial" panose="020B0604020202020204" pitchFamily="34" charset="0"/>
                  </a:rPr>
                  <a:t>Theory of change</a:t>
                </a:r>
              </a:p>
              <a:p>
                <a:pPr marL="342900" indent="-342900">
                  <a:lnSpc>
                    <a:spcPts val="3845"/>
                  </a:lnSpc>
                  <a:spcBef>
                    <a:spcPct val="0"/>
                  </a:spcBef>
                  <a:buFont typeface="Arial" panose="020B0604020202020204" pitchFamily="34" charset="0"/>
                  <a:buChar char="•"/>
                </a:pPr>
                <a:r>
                  <a:rPr lang="en-US" sz="2500" spc="55" dirty="0">
                    <a:latin typeface="Arial" panose="020B0604020202020204" pitchFamily="34" charset="0"/>
                    <a:cs typeface="Arial" panose="020B0604020202020204" pitchFamily="34" charset="0"/>
                  </a:rPr>
                  <a:t>Why is this practice important?</a:t>
                </a:r>
              </a:p>
              <a:p>
                <a:pPr marL="342900" indent="-342900">
                  <a:lnSpc>
                    <a:spcPts val="3845"/>
                  </a:lnSpc>
                  <a:spcBef>
                    <a:spcPct val="0"/>
                  </a:spcBef>
                  <a:buFont typeface="Arial" panose="020B0604020202020204" pitchFamily="34" charset="0"/>
                  <a:buChar char="•"/>
                </a:pPr>
                <a:r>
                  <a:rPr lang="en-US" sz="2500" spc="55" dirty="0">
                    <a:latin typeface="Arial" panose="020B0604020202020204" pitchFamily="34" charset="0"/>
                    <a:cs typeface="Arial" panose="020B0604020202020204" pitchFamily="34" charset="0"/>
                  </a:rPr>
                  <a:t>What is the impact?</a:t>
                </a:r>
              </a:p>
              <a:p>
                <a:pPr marL="342900" indent="-342900">
                  <a:lnSpc>
                    <a:spcPts val="3845"/>
                  </a:lnSpc>
                  <a:spcBef>
                    <a:spcPct val="0"/>
                  </a:spcBef>
                  <a:buFont typeface="Arial" panose="020B0604020202020204" pitchFamily="34" charset="0"/>
                  <a:buChar char="•"/>
                </a:pPr>
                <a:r>
                  <a:rPr lang="en-US" sz="2500" spc="55" dirty="0">
                    <a:latin typeface="Arial" panose="020B0604020202020204" pitchFamily="34" charset="0"/>
                    <a:cs typeface="Arial" panose="020B0604020202020204" pitchFamily="34" charset="0"/>
                  </a:rPr>
                  <a:t>Implementation Measurement</a:t>
                </a:r>
              </a:p>
            </p:txBody>
          </p:sp>
        </p:grpSp>
      </p:grpSp>
      <p:grpSp>
        <p:nvGrpSpPr>
          <p:cNvPr id="52" name="Group 51">
            <a:extLst>
              <a:ext uri="{FF2B5EF4-FFF2-40B4-BE49-F238E27FC236}">
                <a16:creationId xmlns:a16="http://schemas.microsoft.com/office/drawing/2014/main" id="{18CA8B1E-504F-4A2E-8A87-92162CE55368}"/>
              </a:ext>
            </a:extLst>
          </p:cNvPr>
          <p:cNvGrpSpPr/>
          <p:nvPr/>
        </p:nvGrpSpPr>
        <p:grpSpPr>
          <a:xfrm>
            <a:off x="4099560" y="7297874"/>
            <a:ext cx="11978640" cy="1568463"/>
            <a:chOff x="5430154" y="7476088"/>
            <a:chExt cx="10698651" cy="2360810"/>
          </a:xfrm>
        </p:grpSpPr>
        <p:grpSp>
          <p:nvGrpSpPr>
            <p:cNvPr id="53" name="Group 52">
              <a:extLst>
                <a:ext uri="{FF2B5EF4-FFF2-40B4-BE49-F238E27FC236}">
                  <a16:creationId xmlns:a16="http://schemas.microsoft.com/office/drawing/2014/main" id="{BF95B35C-02E7-4880-9FD1-A15947C64BC3}"/>
                </a:ext>
              </a:extLst>
            </p:cNvPr>
            <p:cNvGrpSpPr/>
            <p:nvPr/>
          </p:nvGrpSpPr>
          <p:grpSpPr>
            <a:xfrm>
              <a:off x="5430154" y="7476088"/>
              <a:ext cx="5245907" cy="2360809"/>
              <a:chOff x="14020800" y="4321508"/>
              <a:chExt cx="4447322" cy="3994252"/>
            </a:xfrm>
          </p:grpSpPr>
          <p:sp>
            <p:nvSpPr>
              <p:cNvPr id="60" name="Rectangle 59">
                <a:extLst>
                  <a:ext uri="{FF2B5EF4-FFF2-40B4-BE49-F238E27FC236}">
                    <a16:creationId xmlns:a16="http://schemas.microsoft.com/office/drawing/2014/main" id="{A0B73AEF-E298-4551-8234-16B1DAF4C26C}"/>
                  </a:ext>
                </a:extLst>
              </p:cNvPr>
              <p:cNvSpPr/>
              <p:nvPr/>
            </p:nvSpPr>
            <p:spPr>
              <a:xfrm>
                <a:off x="14020800" y="4321508"/>
                <a:ext cx="4447322" cy="3994252"/>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61" name="TextBox 12">
                <a:extLst>
                  <a:ext uri="{FF2B5EF4-FFF2-40B4-BE49-F238E27FC236}">
                    <a16:creationId xmlns:a16="http://schemas.microsoft.com/office/drawing/2014/main" id="{D9F177E3-CCC0-4CE3-B648-1CA66F81E0F4}"/>
                  </a:ext>
                </a:extLst>
              </p:cNvPr>
              <p:cNvSpPr txBox="1"/>
              <p:nvPr/>
            </p:nvSpPr>
            <p:spPr>
              <a:xfrm>
                <a:off x="14219939" y="5265785"/>
                <a:ext cx="3852139" cy="725256"/>
              </a:xfrm>
              <a:prstGeom prst="rect">
                <a:avLst/>
              </a:prstGeom>
              <a:solidFill>
                <a:schemeClr val="bg1">
                  <a:lumMod val="50000"/>
                </a:schemeClr>
              </a:solidFill>
              <a:ln>
                <a:solidFill>
                  <a:schemeClr val="bg1">
                    <a:lumMod val="50000"/>
                  </a:schemeClr>
                </a:solidFill>
              </a:ln>
            </p:spPr>
            <p:txBody>
              <a:bodyPr wrap="square" lIns="0" tIns="0" rIns="0" bIns="0" rtlCol="0" anchor="t">
                <a:spAutoFit/>
              </a:bodyPr>
              <a:lstStyle/>
              <a:p>
                <a:pPr marL="514350" indent="-514350">
                  <a:lnSpc>
                    <a:spcPts val="3845"/>
                  </a:lnSpc>
                  <a:spcBef>
                    <a:spcPct val="0"/>
                  </a:spcBef>
                  <a:buFont typeface="+mj-lt"/>
                  <a:buAutoNum type="arabicPeriod" startAt="3"/>
                </a:pPr>
                <a:r>
                  <a:rPr lang="en-US" sz="2800" b="1" dirty="0">
                    <a:solidFill>
                      <a:schemeClr val="bg1"/>
                    </a:solidFill>
                    <a:latin typeface="Arial" panose="020B0604020202020204" pitchFamily="34" charset="0"/>
                    <a:cs typeface="Arial" panose="020B0604020202020204" pitchFamily="34" charset="0"/>
                  </a:rPr>
                  <a:t>Extra Slides</a:t>
                </a:r>
              </a:p>
            </p:txBody>
          </p:sp>
        </p:grpSp>
        <p:grpSp>
          <p:nvGrpSpPr>
            <p:cNvPr id="54" name="Group 53">
              <a:extLst>
                <a:ext uri="{FF2B5EF4-FFF2-40B4-BE49-F238E27FC236}">
                  <a16:creationId xmlns:a16="http://schemas.microsoft.com/office/drawing/2014/main" id="{11DB4B3B-8946-4DE4-8B19-CDC8B50F3961}"/>
                </a:ext>
              </a:extLst>
            </p:cNvPr>
            <p:cNvGrpSpPr/>
            <p:nvPr/>
          </p:nvGrpSpPr>
          <p:grpSpPr>
            <a:xfrm>
              <a:off x="10676062" y="7476089"/>
              <a:ext cx="5452743" cy="2360809"/>
              <a:chOff x="12030950" y="5400146"/>
              <a:chExt cx="5675191" cy="2360809"/>
            </a:xfrm>
          </p:grpSpPr>
          <p:sp>
            <p:nvSpPr>
              <p:cNvPr id="55" name="Rectangle 54">
                <a:extLst>
                  <a:ext uri="{FF2B5EF4-FFF2-40B4-BE49-F238E27FC236}">
                    <a16:creationId xmlns:a16="http://schemas.microsoft.com/office/drawing/2014/main" id="{DA1D6DD9-EC15-4F73-B57D-97002C458503}"/>
                  </a:ext>
                </a:extLst>
              </p:cNvPr>
              <p:cNvSpPr/>
              <p:nvPr/>
            </p:nvSpPr>
            <p:spPr>
              <a:xfrm>
                <a:off x="12030950" y="5400146"/>
                <a:ext cx="5675191" cy="2360809"/>
              </a:xfrm>
              <a:prstGeom prst="rect">
                <a:avLst/>
              </a:prstGeom>
              <a:solidFill>
                <a:schemeClr val="bg1"/>
              </a:solidFill>
              <a:ln>
                <a:solidFill>
                  <a:srgbClr val="6E81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56" name="TextBox 12">
                <a:extLst>
                  <a:ext uri="{FF2B5EF4-FFF2-40B4-BE49-F238E27FC236}">
                    <a16:creationId xmlns:a16="http://schemas.microsoft.com/office/drawing/2014/main" id="{E8F3B403-5EE7-44B8-9BF1-91FAF64E9DE0}"/>
                  </a:ext>
                </a:extLst>
              </p:cNvPr>
              <p:cNvSpPr txBox="1"/>
              <p:nvPr/>
            </p:nvSpPr>
            <p:spPr>
              <a:xfrm>
                <a:off x="12496869" y="5536525"/>
                <a:ext cx="5123605" cy="2126930"/>
              </a:xfrm>
              <a:prstGeom prst="rect">
                <a:avLst/>
              </a:prstGeom>
            </p:spPr>
            <p:txBody>
              <a:bodyPr wrap="square" lIns="0" tIns="0" rIns="0" bIns="0" rtlCol="0" anchor="t">
                <a:spAutoFit/>
              </a:bodyPr>
              <a:lstStyle/>
              <a:p>
                <a:pPr marL="342900" indent="-342900">
                  <a:lnSpc>
                    <a:spcPts val="3845"/>
                  </a:lnSpc>
                  <a:spcBef>
                    <a:spcPct val="0"/>
                  </a:spcBef>
                  <a:buFont typeface="Arial" panose="020B0604020202020204" pitchFamily="34" charset="0"/>
                  <a:buChar char="•"/>
                </a:pPr>
                <a:r>
                  <a:rPr lang="en-US" sz="2500" spc="55" dirty="0">
                    <a:latin typeface="Arial" panose="020B0604020202020204" pitchFamily="34" charset="0"/>
                    <a:cs typeface="Arial" panose="020B0604020202020204" pitchFamily="34" charset="0"/>
                  </a:rPr>
                  <a:t>Implementation Tips</a:t>
                </a:r>
              </a:p>
              <a:p>
                <a:pPr marL="342900" indent="-342900">
                  <a:lnSpc>
                    <a:spcPts val="3845"/>
                  </a:lnSpc>
                  <a:spcBef>
                    <a:spcPct val="0"/>
                  </a:spcBef>
                  <a:buFont typeface="Arial" panose="020B0604020202020204" pitchFamily="34" charset="0"/>
                  <a:buChar char="•"/>
                </a:pPr>
                <a:r>
                  <a:rPr lang="en-US" sz="2500" spc="55" dirty="0">
                    <a:latin typeface="Arial" panose="020B0604020202020204" pitchFamily="34" charset="0"/>
                    <a:cs typeface="Arial" panose="020B0604020202020204" pitchFamily="34" charset="0"/>
                  </a:rPr>
                  <a:t>Priority Research Questions</a:t>
                </a:r>
              </a:p>
              <a:p>
                <a:pPr marL="342900" indent="-342900">
                  <a:lnSpc>
                    <a:spcPts val="3845"/>
                  </a:lnSpc>
                  <a:spcBef>
                    <a:spcPct val="0"/>
                  </a:spcBef>
                  <a:buFont typeface="Arial" panose="020B0604020202020204" pitchFamily="34" charset="0"/>
                  <a:buChar char="•"/>
                </a:pPr>
                <a:r>
                  <a:rPr lang="en-US" sz="2500" spc="55" dirty="0">
                    <a:latin typeface="Arial" panose="020B0604020202020204" pitchFamily="34" charset="0"/>
                    <a:cs typeface="Arial" panose="020B0604020202020204" pitchFamily="34" charset="0"/>
                  </a:rPr>
                  <a:t>Tools and Resources</a:t>
                </a:r>
                <a:endParaRPr lang="en-US" sz="2500" dirty="0">
                  <a:latin typeface="Arial" panose="020B0604020202020204" pitchFamily="34" charset="0"/>
                  <a:cs typeface="Arial" panose="020B0604020202020204" pitchFamily="34" charset="0"/>
                </a:endParaRPr>
              </a:p>
            </p:txBody>
          </p:sp>
        </p:grpSp>
      </p:grpSp>
      <p:grpSp>
        <p:nvGrpSpPr>
          <p:cNvPr id="68" name="Group 67">
            <a:extLst>
              <a:ext uri="{FF2B5EF4-FFF2-40B4-BE49-F238E27FC236}">
                <a16:creationId xmlns:a16="http://schemas.microsoft.com/office/drawing/2014/main" id="{2661F8C2-BC32-4C06-AF0F-4F208BEA7E14}"/>
              </a:ext>
            </a:extLst>
          </p:cNvPr>
          <p:cNvGrpSpPr/>
          <p:nvPr/>
        </p:nvGrpSpPr>
        <p:grpSpPr>
          <a:xfrm>
            <a:off x="4099560" y="2465244"/>
            <a:ext cx="11978640" cy="1692656"/>
            <a:chOff x="5475050" y="2377793"/>
            <a:chExt cx="10635426" cy="1692656"/>
          </a:xfrm>
        </p:grpSpPr>
        <p:grpSp>
          <p:nvGrpSpPr>
            <p:cNvPr id="69" name="Group 68">
              <a:extLst>
                <a:ext uri="{FF2B5EF4-FFF2-40B4-BE49-F238E27FC236}">
                  <a16:creationId xmlns:a16="http://schemas.microsoft.com/office/drawing/2014/main" id="{3BEA875A-8A9C-47AC-B117-D2BAC8686EF1}"/>
                </a:ext>
              </a:extLst>
            </p:cNvPr>
            <p:cNvGrpSpPr/>
            <p:nvPr/>
          </p:nvGrpSpPr>
          <p:grpSpPr>
            <a:xfrm>
              <a:off x="5475050" y="2378497"/>
              <a:ext cx="5228424" cy="1691952"/>
              <a:chOff x="9421078" y="6433254"/>
              <a:chExt cx="4937538" cy="1691952"/>
            </a:xfrm>
          </p:grpSpPr>
          <p:sp>
            <p:nvSpPr>
              <p:cNvPr id="73" name="Rectangle 72">
                <a:extLst>
                  <a:ext uri="{FF2B5EF4-FFF2-40B4-BE49-F238E27FC236}">
                    <a16:creationId xmlns:a16="http://schemas.microsoft.com/office/drawing/2014/main" id="{290A48EE-75A6-4A5D-9CF2-3981A23B5D97}"/>
                  </a:ext>
                </a:extLst>
              </p:cNvPr>
              <p:cNvSpPr/>
              <p:nvPr/>
            </p:nvSpPr>
            <p:spPr>
              <a:xfrm>
                <a:off x="9421078" y="6433254"/>
                <a:ext cx="4937538" cy="1691952"/>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cs typeface="Arial" panose="020B0604020202020204" pitchFamily="34" charset="0"/>
                </a:endParaRPr>
              </a:p>
            </p:txBody>
          </p:sp>
          <p:sp>
            <p:nvSpPr>
              <p:cNvPr id="74" name="TextBox 12">
                <a:extLst>
                  <a:ext uri="{FF2B5EF4-FFF2-40B4-BE49-F238E27FC236}">
                    <a16:creationId xmlns:a16="http://schemas.microsoft.com/office/drawing/2014/main" id="{ADAEF716-44FE-44AF-9B48-4B7938BC5690}"/>
                  </a:ext>
                </a:extLst>
              </p:cNvPr>
              <p:cNvSpPr txBox="1"/>
              <p:nvPr/>
            </p:nvSpPr>
            <p:spPr>
              <a:xfrm>
                <a:off x="9636484" y="6800887"/>
                <a:ext cx="4506725" cy="934551"/>
              </a:xfrm>
              <a:prstGeom prst="rect">
                <a:avLst/>
              </a:prstGeom>
            </p:spPr>
            <p:txBody>
              <a:bodyPr wrap="square" lIns="0" tIns="0" rIns="0" bIns="0" rtlCol="0" anchor="t">
                <a:spAutoFit/>
              </a:bodyPr>
              <a:lstStyle/>
              <a:p>
                <a:pPr marL="514350" indent="-514350">
                  <a:lnSpc>
                    <a:spcPts val="3845"/>
                  </a:lnSpc>
                  <a:spcBef>
                    <a:spcPct val="0"/>
                  </a:spcBef>
                  <a:buFont typeface="+mj-lt"/>
                  <a:buAutoNum type="arabicPeriod"/>
                </a:pPr>
                <a:r>
                  <a:rPr lang="en-US" sz="2800" b="1" dirty="0">
                    <a:solidFill>
                      <a:schemeClr val="bg1"/>
                    </a:solidFill>
                    <a:latin typeface="Arial" panose="020B0604020202020204" pitchFamily="34" charset="0"/>
                    <a:cs typeface="Arial" panose="020B0604020202020204" pitchFamily="34" charset="0"/>
                  </a:rPr>
                  <a:t>Introduction to the High    Impact Practices (HIPs)</a:t>
                </a:r>
              </a:p>
            </p:txBody>
          </p:sp>
        </p:grpSp>
        <p:grpSp>
          <p:nvGrpSpPr>
            <p:cNvPr id="70" name="Group 69">
              <a:extLst>
                <a:ext uri="{FF2B5EF4-FFF2-40B4-BE49-F238E27FC236}">
                  <a16:creationId xmlns:a16="http://schemas.microsoft.com/office/drawing/2014/main" id="{CE443D60-6607-4E72-9CE5-D67E25089C63}"/>
                </a:ext>
              </a:extLst>
            </p:cNvPr>
            <p:cNvGrpSpPr/>
            <p:nvPr/>
          </p:nvGrpSpPr>
          <p:grpSpPr>
            <a:xfrm>
              <a:off x="10703474" y="2377793"/>
              <a:ext cx="5407002" cy="1692561"/>
              <a:chOff x="1049183" y="4874827"/>
              <a:chExt cx="5407002" cy="1282081"/>
            </a:xfrm>
          </p:grpSpPr>
          <p:sp>
            <p:nvSpPr>
              <p:cNvPr id="71" name="Rectangle 70">
                <a:extLst>
                  <a:ext uri="{FF2B5EF4-FFF2-40B4-BE49-F238E27FC236}">
                    <a16:creationId xmlns:a16="http://schemas.microsoft.com/office/drawing/2014/main" id="{F6BC7420-4FB9-478F-A35B-2F18FF02B3B1}"/>
                  </a:ext>
                </a:extLst>
              </p:cNvPr>
              <p:cNvSpPr/>
              <p:nvPr/>
            </p:nvSpPr>
            <p:spPr>
              <a:xfrm>
                <a:off x="1049183" y="4874827"/>
                <a:ext cx="5407002" cy="1282081"/>
              </a:xfrm>
              <a:prstGeom prst="rect">
                <a:avLst/>
              </a:prstGeom>
              <a:solidFill>
                <a:schemeClr val="bg1"/>
              </a:solidFill>
              <a:ln>
                <a:solidFill>
                  <a:srgbClr val="6E81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72" name="TextBox 71">
                <a:extLst>
                  <a:ext uri="{FF2B5EF4-FFF2-40B4-BE49-F238E27FC236}">
                    <a16:creationId xmlns:a16="http://schemas.microsoft.com/office/drawing/2014/main" id="{2070922A-DDB7-407F-BDAE-D5862C644F18}"/>
                  </a:ext>
                </a:extLst>
              </p:cNvPr>
              <p:cNvSpPr txBox="1"/>
              <p:nvPr/>
            </p:nvSpPr>
            <p:spPr>
              <a:xfrm>
                <a:off x="1399946" y="4954267"/>
                <a:ext cx="4877661" cy="1140369"/>
              </a:xfrm>
              <a:prstGeom prst="rect">
                <a:avLst/>
              </a:prstGeom>
              <a:solidFill>
                <a:schemeClr val="bg1"/>
              </a:solidFill>
            </p:spPr>
            <p:txBody>
              <a:bodyPr wrap="square">
                <a:spAutoFit/>
              </a:bodyPr>
              <a:lstStyle/>
              <a:p>
                <a:pPr marL="342900" indent="-342900">
                  <a:lnSpc>
                    <a:spcPts val="3845"/>
                  </a:lnSpc>
                  <a:buFont typeface="Arial" panose="020B0604020202020204" pitchFamily="34" charset="0"/>
                  <a:buChar char="•"/>
                </a:pPr>
                <a:r>
                  <a:rPr lang="en-US" sz="2500" dirty="0">
                    <a:latin typeface="Arial" panose="020B0604020202020204" pitchFamily="34" charset="0"/>
                    <a:cs typeface="Arial" panose="020B0604020202020204" pitchFamily="34" charset="0"/>
                  </a:rPr>
                  <a:t>What is a HIP?</a:t>
                </a:r>
              </a:p>
              <a:p>
                <a:pPr marL="342900" indent="-342900">
                  <a:lnSpc>
                    <a:spcPts val="3845"/>
                  </a:lnSpc>
                  <a:buFont typeface="Arial" panose="020B0604020202020204" pitchFamily="34" charset="0"/>
                  <a:buChar char="•"/>
                </a:pPr>
                <a:r>
                  <a:rPr lang="en-US" sz="2500" dirty="0">
                    <a:latin typeface="Arial" panose="020B0604020202020204" pitchFamily="34" charset="0"/>
                    <a:cs typeface="Arial" panose="020B0604020202020204" pitchFamily="34" charset="0"/>
                  </a:rPr>
                  <a:t>HIP Categories</a:t>
                </a:r>
              </a:p>
              <a:p>
                <a:pPr marL="342900" indent="-342900">
                  <a:lnSpc>
                    <a:spcPts val="3845"/>
                  </a:lnSpc>
                  <a:buFont typeface="Arial" panose="020B0604020202020204" pitchFamily="34" charset="0"/>
                  <a:buChar char="•"/>
                </a:pPr>
                <a:r>
                  <a:rPr lang="en-US" sz="2500" dirty="0">
                    <a:latin typeface="Arial" panose="020B0604020202020204" pitchFamily="34" charset="0"/>
                    <a:cs typeface="Arial" panose="020B0604020202020204" pitchFamily="34" charset="0"/>
                  </a:rPr>
                  <a:t>Partnership</a:t>
                </a:r>
              </a:p>
            </p:txBody>
          </p:sp>
        </p:grpSp>
      </p:grpSp>
      <p:sp>
        <p:nvSpPr>
          <p:cNvPr id="2" name="Slide Number Placeholder 1">
            <a:extLst>
              <a:ext uri="{FF2B5EF4-FFF2-40B4-BE49-F238E27FC236}">
                <a16:creationId xmlns:a16="http://schemas.microsoft.com/office/drawing/2014/main" id="{F9063E4D-F347-4076-A0C8-9D0BE25AC6D9}"/>
              </a:ext>
            </a:extLst>
          </p:cNvPr>
          <p:cNvSpPr>
            <a:spLocks noGrp="1"/>
          </p:cNvSpPr>
          <p:nvPr>
            <p:ph type="sldNum" sz="quarter" idx="12"/>
          </p:nvPr>
        </p:nvSpPr>
        <p:spPr/>
        <p:txBody>
          <a:bodyPr/>
          <a:lstStyle/>
          <a:p>
            <a:fld id="{B6F15528-21DE-4FAA-801E-634DDDAF4B2B}" type="slidenum">
              <a:rPr lang="en-US" smtClean="0"/>
              <a:pPr/>
              <a:t>2</a:t>
            </a:fld>
            <a:endParaRPr lang="en-US"/>
          </a:p>
        </p:txBody>
      </p:sp>
    </p:spTree>
    <p:extLst>
      <p:ext uri="{BB962C8B-B14F-4D97-AF65-F5344CB8AC3E}">
        <p14:creationId xmlns:p14="http://schemas.microsoft.com/office/powerpoint/2010/main" val="39676822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Isosceles Triangle 31">
            <a:extLst>
              <a:ext uri="{FF2B5EF4-FFF2-40B4-BE49-F238E27FC236}">
                <a16:creationId xmlns:a16="http://schemas.microsoft.com/office/drawing/2014/main" id="{7E33D7A3-3FB5-4D5E-BEAE-4B95F416540D}"/>
              </a:ext>
            </a:extLst>
          </p:cNvPr>
          <p:cNvSpPr/>
          <p:nvPr/>
        </p:nvSpPr>
        <p:spPr>
          <a:xfrm flipV="1">
            <a:off x="-11461" y="-1"/>
            <a:ext cx="18257632" cy="3141733"/>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AD013E"/>
          </a:solidFill>
          <a:ln>
            <a:solidFill>
              <a:srgbClr val="AD0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25" name="TextBox 10">
            <a:extLst>
              <a:ext uri="{FF2B5EF4-FFF2-40B4-BE49-F238E27FC236}">
                <a16:creationId xmlns:a16="http://schemas.microsoft.com/office/drawing/2014/main" id="{2134279C-CC1B-442B-8EFE-CB47D5604024}"/>
              </a:ext>
            </a:extLst>
          </p:cNvPr>
          <p:cNvSpPr txBox="1"/>
          <p:nvPr/>
        </p:nvSpPr>
        <p:spPr>
          <a:xfrm>
            <a:off x="612797" y="726206"/>
            <a:ext cx="14930263" cy="771109"/>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Tools &amp; Resources</a:t>
            </a:r>
          </a:p>
        </p:txBody>
      </p:sp>
      <p:pic>
        <p:nvPicPr>
          <p:cNvPr id="3" name="Graphic 2" descr="Wrench outline">
            <a:extLst>
              <a:ext uri="{FF2B5EF4-FFF2-40B4-BE49-F238E27FC236}">
                <a16:creationId xmlns:a16="http://schemas.microsoft.com/office/drawing/2014/main" id="{2A3B83E1-6730-4A48-9DBB-6720856F388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77000" y="776716"/>
            <a:ext cx="914400" cy="914400"/>
          </a:xfrm>
          <a:prstGeom prst="rect">
            <a:avLst/>
          </a:prstGeom>
        </p:spPr>
      </p:pic>
      <p:sp>
        <p:nvSpPr>
          <p:cNvPr id="6" name="Slide Number Placeholder 5">
            <a:extLst>
              <a:ext uri="{FF2B5EF4-FFF2-40B4-BE49-F238E27FC236}">
                <a16:creationId xmlns:a16="http://schemas.microsoft.com/office/drawing/2014/main" id="{10E4DCAC-B00A-4E82-8179-89F4DAEF3535}"/>
              </a:ext>
            </a:extLst>
          </p:cNvPr>
          <p:cNvSpPr>
            <a:spLocks noGrp="1"/>
          </p:cNvSpPr>
          <p:nvPr>
            <p:ph type="sldNum" sz="quarter" idx="12"/>
          </p:nvPr>
        </p:nvSpPr>
        <p:spPr/>
        <p:txBody>
          <a:bodyPr/>
          <a:lstStyle/>
          <a:p>
            <a:fld id="{B6F15528-21DE-4FAA-801E-634DDDAF4B2B}" type="slidenum">
              <a:rPr lang="en-US" smtClean="0"/>
              <a:pPr/>
              <a:t>20</a:t>
            </a:fld>
            <a:endParaRPr lang="en-US"/>
          </a:p>
        </p:txBody>
      </p:sp>
      <p:grpSp>
        <p:nvGrpSpPr>
          <p:cNvPr id="33" name="Group 32">
            <a:extLst>
              <a:ext uri="{FF2B5EF4-FFF2-40B4-BE49-F238E27FC236}">
                <a16:creationId xmlns:a16="http://schemas.microsoft.com/office/drawing/2014/main" id="{C4CD26EA-B79F-9643-9A8E-936D876D58F2}"/>
              </a:ext>
            </a:extLst>
          </p:cNvPr>
          <p:cNvGrpSpPr/>
          <p:nvPr/>
        </p:nvGrpSpPr>
        <p:grpSpPr>
          <a:xfrm>
            <a:off x="9275617" y="6918229"/>
            <a:ext cx="4071415" cy="1857873"/>
            <a:chOff x="6534097" y="4712863"/>
            <a:chExt cx="3374498" cy="4103945"/>
          </a:xfrm>
        </p:grpSpPr>
        <p:sp>
          <p:nvSpPr>
            <p:cNvPr id="35" name="AutoShape 2">
              <a:extLst>
                <a:ext uri="{FF2B5EF4-FFF2-40B4-BE49-F238E27FC236}">
                  <a16:creationId xmlns:a16="http://schemas.microsoft.com/office/drawing/2014/main" id="{3E970002-A98E-CD45-937F-A257404B0EA0}"/>
                </a:ext>
              </a:extLst>
            </p:cNvPr>
            <p:cNvSpPr/>
            <p:nvPr/>
          </p:nvSpPr>
          <p:spPr>
            <a:xfrm>
              <a:off x="6534097" y="4712863"/>
              <a:ext cx="3374498" cy="4103945"/>
            </a:xfrm>
            <a:prstGeom prst="rect">
              <a:avLst/>
            </a:prstGeom>
            <a:solidFill>
              <a:srgbClr val="F4F4F4"/>
            </a:solidFill>
          </p:spPr>
          <p:txBody>
            <a:bodyPr/>
            <a:lstStyle/>
            <a:p>
              <a:endParaRPr lang="en-US" dirty="0">
                <a:latin typeface="Arial" panose="020B0604020202020204" pitchFamily="34" charset="0"/>
                <a:cs typeface="Arial" panose="020B0604020202020204" pitchFamily="34" charset="0"/>
              </a:endParaRPr>
            </a:p>
          </p:txBody>
        </p:sp>
        <p:sp>
          <p:nvSpPr>
            <p:cNvPr id="36" name="TextBox 8">
              <a:extLst>
                <a:ext uri="{FF2B5EF4-FFF2-40B4-BE49-F238E27FC236}">
                  <a16:creationId xmlns:a16="http://schemas.microsoft.com/office/drawing/2014/main" id="{DCC02FDA-8EF6-B24F-9D08-059A0E35B082}"/>
                </a:ext>
              </a:extLst>
            </p:cNvPr>
            <p:cNvSpPr txBox="1"/>
            <p:nvPr/>
          </p:nvSpPr>
          <p:spPr>
            <a:xfrm>
              <a:off x="6677189" y="5392589"/>
              <a:ext cx="3088313" cy="2569596"/>
            </a:xfrm>
            <a:prstGeom prst="rect">
              <a:avLst/>
            </a:prstGeom>
          </p:spPr>
          <p:txBody>
            <a:bodyPr wrap="square" lIns="0" tIns="0" rIns="0" bIns="0" rtlCol="0" anchor="t">
              <a:spAutoFit/>
            </a:bodyPr>
            <a:lstStyle/>
            <a:p>
              <a:pPr marL="0" lvl="0" indent="0" algn="ctr">
                <a:lnSpc>
                  <a:spcPts val="3079"/>
                </a:lnSpc>
                <a:spcBef>
                  <a:spcPct val="0"/>
                </a:spcBef>
              </a:pPr>
              <a:r>
                <a:rPr lang="en-US" sz="2400" b="1" i="0" u="sng" strike="noStrike" baseline="0" dirty="0">
                  <a:solidFill>
                    <a:srgbClr val="AD013E"/>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Leadership Development Program Plus (LDP+): A Guide for Facilitators</a:t>
              </a:r>
              <a:endParaRPr lang="en-US" sz="2400" b="1" u="sng" dirty="0">
                <a:solidFill>
                  <a:srgbClr val="AD013E"/>
                </a:solidFill>
                <a:latin typeface="Arial" panose="020B0604020202020204" pitchFamily="34" charset="0"/>
                <a:cs typeface="Arial" panose="020B0604020202020204" pitchFamily="34" charset="0"/>
              </a:endParaRPr>
            </a:p>
          </p:txBody>
        </p:sp>
      </p:grpSp>
      <p:grpSp>
        <p:nvGrpSpPr>
          <p:cNvPr id="41" name="Group 40">
            <a:extLst>
              <a:ext uri="{FF2B5EF4-FFF2-40B4-BE49-F238E27FC236}">
                <a16:creationId xmlns:a16="http://schemas.microsoft.com/office/drawing/2014/main" id="{5E711736-833F-0E49-B860-7AFD6F47CEEF}"/>
              </a:ext>
            </a:extLst>
          </p:cNvPr>
          <p:cNvGrpSpPr/>
          <p:nvPr/>
        </p:nvGrpSpPr>
        <p:grpSpPr>
          <a:xfrm>
            <a:off x="4923416" y="6919432"/>
            <a:ext cx="4071415" cy="1857873"/>
            <a:chOff x="6534097" y="4712863"/>
            <a:chExt cx="3374498" cy="4103945"/>
          </a:xfrm>
        </p:grpSpPr>
        <p:sp>
          <p:nvSpPr>
            <p:cNvPr id="43" name="AutoShape 2">
              <a:extLst>
                <a:ext uri="{FF2B5EF4-FFF2-40B4-BE49-F238E27FC236}">
                  <a16:creationId xmlns:a16="http://schemas.microsoft.com/office/drawing/2014/main" id="{C7052170-CB77-324C-A87B-3F5841EC9128}"/>
                </a:ext>
              </a:extLst>
            </p:cNvPr>
            <p:cNvSpPr/>
            <p:nvPr/>
          </p:nvSpPr>
          <p:spPr>
            <a:xfrm>
              <a:off x="6534097" y="4712863"/>
              <a:ext cx="3374498" cy="4103945"/>
            </a:xfrm>
            <a:prstGeom prst="rect">
              <a:avLst/>
            </a:prstGeom>
            <a:solidFill>
              <a:srgbClr val="F4F4F4"/>
            </a:solidFill>
          </p:spPr>
          <p:txBody>
            <a:bodyPr/>
            <a:lstStyle/>
            <a:p>
              <a:endParaRPr lang="en-US" dirty="0">
                <a:latin typeface="Arial" panose="020B0604020202020204" pitchFamily="34" charset="0"/>
                <a:cs typeface="Arial" panose="020B0604020202020204" pitchFamily="34" charset="0"/>
              </a:endParaRPr>
            </a:p>
          </p:txBody>
        </p:sp>
        <p:sp>
          <p:nvSpPr>
            <p:cNvPr id="44" name="TextBox 8">
              <a:extLst>
                <a:ext uri="{FF2B5EF4-FFF2-40B4-BE49-F238E27FC236}">
                  <a16:creationId xmlns:a16="http://schemas.microsoft.com/office/drawing/2014/main" id="{184AF24B-3EFB-9F48-A005-2D2B0B30FB8B}"/>
                </a:ext>
              </a:extLst>
            </p:cNvPr>
            <p:cNvSpPr txBox="1"/>
            <p:nvPr/>
          </p:nvSpPr>
          <p:spPr>
            <a:xfrm>
              <a:off x="6677189" y="5371470"/>
              <a:ext cx="3088313" cy="2569596"/>
            </a:xfrm>
            <a:prstGeom prst="rect">
              <a:avLst/>
            </a:prstGeom>
          </p:spPr>
          <p:txBody>
            <a:bodyPr wrap="square" lIns="0" tIns="0" rIns="0" bIns="0" rtlCol="0" anchor="t">
              <a:spAutoFit/>
            </a:bodyPr>
            <a:lstStyle/>
            <a:p>
              <a:pPr marL="0" lvl="0" indent="0" algn="ctr">
                <a:lnSpc>
                  <a:spcPts val="3079"/>
                </a:lnSpc>
                <a:spcBef>
                  <a:spcPct val="0"/>
                </a:spcBef>
              </a:pPr>
              <a:r>
                <a:rPr lang="en-US" sz="2400" b="1" i="0" u="sng" strike="noStrike" baseline="0" dirty="0">
                  <a:solidFill>
                    <a:srgbClr val="AD013E"/>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Managers Who Lead: A Handbook for Improving Health Services</a:t>
              </a:r>
              <a:endParaRPr lang="en-US" sz="2400" b="1" u="sng" dirty="0">
                <a:solidFill>
                  <a:srgbClr val="AD013E"/>
                </a:solidFill>
                <a:latin typeface="Arial" panose="020B0604020202020204" pitchFamily="34" charset="0"/>
                <a:cs typeface="Arial" panose="020B0604020202020204" pitchFamily="34" charset="0"/>
              </a:endParaRPr>
            </a:p>
          </p:txBody>
        </p:sp>
      </p:grpSp>
      <p:pic>
        <p:nvPicPr>
          <p:cNvPr id="7" name="Picture 6">
            <a:extLst>
              <a:ext uri="{FF2B5EF4-FFF2-40B4-BE49-F238E27FC236}">
                <a16:creationId xmlns:a16="http://schemas.microsoft.com/office/drawing/2014/main" id="{88A9F51F-3797-3047-9F59-B6FB6E24B7C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92553" y="2223522"/>
            <a:ext cx="3283294" cy="4282532"/>
          </a:xfrm>
          <a:prstGeom prst="rect">
            <a:avLst/>
          </a:prstGeom>
          <a:ln>
            <a:solidFill>
              <a:schemeClr val="tx1"/>
            </a:solidFill>
          </a:ln>
        </p:spPr>
      </p:pic>
      <p:pic>
        <p:nvPicPr>
          <p:cNvPr id="9" name="Picture 8">
            <a:extLst>
              <a:ext uri="{FF2B5EF4-FFF2-40B4-BE49-F238E27FC236}">
                <a16:creationId xmlns:a16="http://schemas.microsoft.com/office/drawing/2014/main" id="{B2D23BBA-8918-414B-A889-B00956ABB47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669677" y="2223522"/>
            <a:ext cx="3283294" cy="4282532"/>
          </a:xfrm>
          <a:prstGeom prst="rect">
            <a:avLst/>
          </a:prstGeom>
          <a:ln>
            <a:solidFill>
              <a:schemeClr val="tx1"/>
            </a:solidFill>
          </a:ln>
        </p:spPr>
      </p:pic>
    </p:spTree>
    <p:extLst>
      <p:ext uri="{BB962C8B-B14F-4D97-AF65-F5344CB8AC3E}">
        <p14:creationId xmlns:p14="http://schemas.microsoft.com/office/powerpoint/2010/main" val="1342675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6E12B14-D66F-4E8A-A19A-37F83FCF3DF8}"/>
              </a:ext>
            </a:extLst>
          </p:cNvPr>
          <p:cNvSpPr txBox="1"/>
          <p:nvPr/>
        </p:nvSpPr>
        <p:spPr>
          <a:xfrm>
            <a:off x="3962400" y="7893219"/>
            <a:ext cx="12111549" cy="1015663"/>
          </a:xfrm>
          <a:prstGeom prst="rect">
            <a:avLst/>
          </a:prstGeom>
          <a:noFill/>
        </p:spPr>
        <p:txBody>
          <a:bodyPr wrap="square" rtlCol="0">
            <a:spAutoFit/>
          </a:bodyPr>
          <a:lstStyle/>
          <a:p>
            <a:pPr algn="ctr"/>
            <a:r>
              <a:rPr lang="en-US" sz="6000" b="1" dirty="0">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fphighimpactpractices.org</a:t>
            </a:r>
            <a:endParaRPr lang="en-US" sz="6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3267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Isosceles Triangle 31">
            <a:extLst>
              <a:ext uri="{FF2B5EF4-FFF2-40B4-BE49-F238E27FC236}">
                <a16:creationId xmlns:a16="http://schemas.microsoft.com/office/drawing/2014/main" id="{2CDBAC5A-3BC8-4E05-B334-5166C5276BC5}"/>
              </a:ext>
            </a:extLst>
          </p:cNvPr>
          <p:cNvSpPr/>
          <p:nvPr/>
        </p:nvSpPr>
        <p:spPr>
          <a:xfrm flipV="1">
            <a:off x="-11461" y="-2"/>
            <a:ext cx="18257632" cy="3532692"/>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AD013E"/>
          </a:solidFill>
          <a:ln>
            <a:solidFill>
              <a:srgbClr val="AD0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F3E04B79-77ED-45DD-80E4-2FDC27E97AC1}"/>
              </a:ext>
            </a:extLst>
          </p:cNvPr>
          <p:cNvGrpSpPr/>
          <p:nvPr/>
        </p:nvGrpSpPr>
        <p:grpSpPr>
          <a:xfrm>
            <a:off x="12225505" y="3501298"/>
            <a:ext cx="3137126" cy="4461554"/>
            <a:chOff x="1492848" y="3603378"/>
            <a:chExt cx="3137126" cy="4461554"/>
          </a:xfrm>
        </p:grpSpPr>
        <p:grpSp>
          <p:nvGrpSpPr>
            <p:cNvPr id="44" name="Group 43">
              <a:extLst>
                <a:ext uri="{FF2B5EF4-FFF2-40B4-BE49-F238E27FC236}">
                  <a16:creationId xmlns:a16="http://schemas.microsoft.com/office/drawing/2014/main" id="{7422113A-FCAA-416C-A2C4-62B97845FC58}"/>
                </a:ext>
              </a:extLst>
            </p:cNvPr>
            <p:cNvGrpSpPr/>
            <p:nvPr/>
          </p:nvGrpSpPr>
          <p:grpSpPr>
            <a:xfrm>
              <a:off x="1655854" y="3603378"/>
              <a:ext cx="2811114" cy="2739426"/>
              <a:chOff x="15467783" y="1600784"/>
              <a:chExt cx="1283865" cy="1314016"/>
            </a:xfrm>
            <a:solidFill>
              <a:srgbClr val="6E81AE"/>
            </a:solidFill>
          </p:grpSpPr>
          <p:grpSp>
            <p:nvGrpSpPr>
              <p:cNvPr id="45" name="Group 12">
                <a:extLst>
                  <a:ext uri="{FF2B5EF4-FFF2-40B4-BE49-F238E27FC236}">
                    <a16:creationId xmlns:a16="http://schemas.microsoft.com/office/drawing/2014/main" id="{513FBB72-ED60-4CB4-A54A-069F7AE25D0E}"/>
                  </a:ext>
                </a:extLst>
              </p:cNvPr>
              <p:cNvGrpSpPr/>
              <p:nvPr/>
            </p:nvGrpSpPr>
            <p:grpSpPr>
              <a:xfrm>
                <a:off x="15467783" y="1600784"/>
                <a:ext cx="1283865" cy="1314016"/>
                <a:chOff x="-379225" y="279432"/>
                <a:chExt cx="6321665" cy="6775203"/>
              </a:xfrm>
              <a:grpFill/>
            </p:grpSpPr>
            <p:sp>
              <p:nvSpPr>
                <p:cNvPr id="52" name="Freeform 13">
                  <a:extLst>
                    <a:ext uri="{FF2B5EF4-FFF2-40B4-BE49-F238E27FC236}">
                      <a16:creationId xmlns:a16="http://schemas.microsoft.com/office/drawing/2014/main" id="{9062B11A-4CE2-4AF0-8ACA-9A4007E75657}"/>
                    </a:ext>
                  </a:extLst>
                </p:cNvPr>
                <p:cNvSpPr/>
                <p:nvPr/>
              </p:nvSpPr>
              <p:spPr>
                <a:xfrm>
                  <a:off x="-379225" y="279432"/>
                  <a:ext cx="6321665" cy="6775203"/>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AD013E"/>
                </a:solidFill>
                <a:ln>
                  <a:solidFill>
                    <a:srgbClr val="AD013E"/>
                  </a:solidFill>
                </a:ln>
              </p:spPr>
            </p:sp>
          </p:grpSp>
          <p:pic>
            <p:nvPicPr>
              <p:cNvPr id="51" name="Graphic 50" descr="Paper with solid fill">
                <a:extLst>
                  <a:ext uri="{FF2B5EF4-FFF2-40B4-BE49-F238E27FC236}">
                    <a16:creationId xmlns:a16="http://schemas.microsoft.com/office/drawing/2014/main" id="{E783C69B-66B5-4A4F-AF5F-487CA0A24C6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666356" y="1767303"/>
                <a:ext cx="914400" cy="914400"/>
              </a:xfrm>
              <a:prstGeom prst="rect">
                <a:avLst/>
              </a:prstGeom>
            </p:spPr>
          </p:pic>
        </p:grpSp>
        <p:sp>
          <p:nvSpPr>
            <p:cNvPr id="72" name="TextBox 8">
              <a:extLst>
                <a:ext uri="{FF2B5EF4-FFF2-40B4-BE49-F238E27FC236}">
                  <a16:creationId xmlns:a16="http://schemas.microsoft.com/office/drawing/2014/main" id="{253B9F58-C99D-4A43-9335-D7CE755D8B01}"/>
                </a:ext>
              </a:extLst>
            </p:cNvPr>
            <p:cNvSpPr txBox="1"/>
            <p:nvPr/>
          </p:nvSpPr>
          <p:spPr>
            <a:xfrm>
              <a:off x="1492848" y="6525600"/>
              <a:ext cx="3137126" cy="1539332"/>
            </a:xfrm>
            <a:prstGeom prst="rect">
              <a:avLst/>
            </a:prstGeom>
          </p:spPr>
          <p:txBody>
            <a:bodyPr wrap="square" lIns="0" tIns="0" rIns="0" bIns="0" rtlCol="0" anchor="t">
              <a:spAutoFit/>
            </a:bodyPr>
            <a:lstStyle/>
            <a:p>
              <a:pPr algn="ctr">
                <a:lnSpc>
                  <a:spcPts val="4060"/>
                </a:lnSpc>
              </a:pPr>
              <a:r>
                <a:rPr lang="en-US" sz="3200" dirty="0">
                  <a:solidFill>
                    <a:srgbClr val="000000"/>
                  </a:solidFill>
                  <a:latin typeface="Arial" panose="020B0604020202020204" pitchFamily="34" charset="0"/>
                  <a:cs typeface="Arial" panose="020B0604020202020204" pitchFamily="34" charset="0"/>
                </a:rPr>
                <a:t>Documented in an easy-to-use format</a:t>
              </a:r>
            </a:p>
          </p:txBody>
        </p:sp>
      </p:grpSp>
      <p:grpSp>
        <p:nvGrpSpPr>
          <p:cNvPr id="5" name="Group 4">
            <a:extLst>
              <a:ext uri="{FF2B5EF4-FFF2-40B4-BE49-F238E27FC236}">
                <a16:creationId xmlns:a16="http://schemas.microsoft.com/office/drawing/2014/main" id="{3A956DC1-6D5C-47F9-909F-B44FDAFCA129}"/>
              </a:ext>
            </a:extLst>
          </p:cNvPr>
          <p:cNvGrpSpPr/>
          <p:nvPr/>
        </p:nvGrpSpPr>
        <p:grpSpPr>
          <a:xfrm>
            <a:off x="2421079" y="3501297"/>
            <a:ext cx="3804423" cy="4461555"/>
            <a:chOff x="12457646" y="3356648"/>
            <a:chExt cx="3804423" cy="4587426"/>
          </a:xfrm>
        </p:grpSpPr>
        <p:grpSp>
          <p:nvGrpSpPr>
            <p:cNvPr id="57" name="Group 56">
              <a:extLst>
                <a:ext uri="{FF2B5EF4-FFF2-40B4-BE49-F238E27FC236}">
                  <a16:creationId xmlns:a16="http://schemas.microsoft.com/office/drawing/2014/main" id="{B0CEE351-3612-479F-99F2-4E353EA552A9}"/>
                </a:ext>
              </a:extLst>
            </p:cNvPr>
            <p:cNvGrpSpPr/>
            <p:nvPr/>
          </p:nvGrpSpPr>
          <p:grpSpPr>
            <a:xfrm>
              <a:off x="12954301" y="3356648"/>
              <a:ext cx="2811114" cy="2816709"/>
              <a:chOff x="1962920" y="6199788"/>
              <a:chExt cx="1341594" cy="1331950"/>
            </a:xfrm>
          </p:grpSpPr>
          <p:grpSp>
            <p:nvGrpSpPr>
              <p:cNvPr id="69" name="Group 20">
                <a:extLst>
                  <a:ext uri="{FF2B5EF4-FFF2-40B4-BE49-F238E27FC236}">
                    <a16:creationId xmlns:a16="http://schemas.microsoft.com/office/drawing/2014/main" id="{B57FFCDC-79C3-41FB-81FE-CEAD5014F6F5}"/>
                  </a:ext>
                </a:extLst>
              </p:cNvPr>
              <p:cNvGrpSpPr/>
              <p:nvPr/>
            </p:nvGrpSpPr>
            <p:grpSpPr>
              <a:xfrm>
                <a:off x="1962920" y="6199788"/>
                <a:ext cx="1341594" cy="1331950"/>
                <a:chOff x="-214389" y="-205320"/>
                <a:chExt cx="6605920" cy="6815114"/>
              </a:xfrm>
            </p:grpSpPr>
            <p:sp>
              <p:nvSpPr>
                <p:cNvPr id="71" name="Freeform 21">
                  <a:extLst>
                    <a:ext uri="{FF2B5EF4-FFF2-40B4-BE49-F238E27FC236}">
                      <a16:creationId xmlns:a16="http://schemas.microsoft.com/office/drawing/2014/main" id="{C110FC54-B549-4986-A8B0-4D5A89FC59C6}"/>
                    </a:ext>
                  </a:extLst>
                </p:cNvPr>
                <p:cNvSpPr/>
                <p:nvPr/>
              </p:nvSpPr>
              <p:spPr>
                <a:xfrm>
                  <a:off x="-214389" y="-205320"/>
                  <a:ext cx="6605920" cy="6815114"/>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AD013E"/>
                </a:solidFill>
                <a:ln>
                  <a:solidFill>
                    <a:srgbClr val="AD013E"/>
                  </a:solidFill>
                </a:ln>
              </p:spPr>
            </p:sp>
          </p:grpSp>
          <p:pic>
            <p:nvPicPr>
              <p:cNvPr id="70" name="Graphic 69" descr="Magnifying glass with solid fill">
                <a:extLst>
                  <a:ext uri="{FF2B5EF4-FFF2-40B4-BE49-F238E27FC236}">
                    <a16:creationId xmlns:a16="http://schemas.microsoft.com/office/drawing/2014/main" id="{F1A0B956-8B67-4FE8-AB9A-76019802CAE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222934" y="6444222"/>
                <a:ext cx="914400" cy="914400"/>
              </a:xfrm>
              <a:prstGeom prst="rect">
                <a:avLst/>
              </a:prstGeom>
            </p:spPr>
          </p:pic>
        </p:grpSp>
        <p:sp>
          <p:nvSpPr>
            <p:cNvPr id="74" name="TextBox 23">
              <a:extLst>
                <a:ext uri="{FF2B5EF4-FFF2-40B4-BE49-F238E27FC236}">
                  <a16:creationId xmlns:a16="http://schemas.microsoft.com/office/drawing/2014/main" id="{706248F4-9D1E-4820-804C-74676FEF7415}"/>
                </a:ext>
              </a:extLst>
            </p:cNvPr>
            <p:cNvSpPr txBox="1"/>
            <p:nvPr/>
          </p:nvSpPr>
          <p:spPr>
            <a:xfrm>
              <a:off x="12457646" y="6361314"/>
              <a:ext cx="3804423" cy="1582760"/>
            </a:xfrm>
            <a:prstGeom prst="rect">
              <a:avLst/>
            </a:prstGeom>
          </p:spPr>
          <p:txBody>
            <a:bodyPr wrap="square" lIns="0" tIns="0" rIns="0" bIns="0" rtlCol="0" anchor="t">
              <a:spAutoFit/>
            </a:bodyPr>
            <a:lstStyle/>
            <a:p>
              <a:pPr algn="ctr">
                <a:lnSpc>
                  <a:spcPts val="4060"/>
                </a:lnSpc>
              </a:pPr>
              <a:r>
                <a:rPr lang="en-US" sz="3200" dirty="0">
                  <a:solidFill>
                    <a:srgbClr val="000000"/>
                  </a:solidFill>
                  <a:latin typeface="Arial" panose="020B0604020202020204" pitchFamily="34" charset="0"/>
                  <a:cs typeface="Arial" panose="020B0604020202020204" pitchFamily="34" charset="0"/>
                </a:rPr>
                <a:t>Evidence-based family planning practices</a:t>
              </a:r>
            </a:p>
          </p:txBody>
        </p:sp>
      </p:grpSp>
      <p:grpSp>
        <p:nvGrpSpPr>
          <p:cNvPr id="3" name="Group 2">
            <a:extLst>
              <a:ext uri="{FF2B5EF4-FFF2-40B4-BE49-F238E27FC236}">
                <a16:creationId xmlns:a16="http://schemas.microsoft.com/office/drawing/2014/main" id="{C0CBEB3A-4D18-4FB5-BFE7-E34F5071FB29}"/>
              </a:ext>
            </a:extLst>
          </p:cNvPr>
          <p:cNvGrpSpPr/>
          <p:nvPr/>
        </p:nvGrpSpPr>
        <p:grpSpPr>
          <a:xfrm>
            <a:off x="7241788" y="3501297"/>
            <a:ext cx="3804423" cy="4440438"/>
            <a:chOff x="7079406" y="3371205"/>
            <a:chExt cx="3804423" cy="4440438"/>
          </a:xfrm>
        </p:grpSpPr>
        <p:sp>
          <p:nvSpPr>
            <p:cNvPr id="73" name="TextBox 24">
              <a:extLst>
                <a:ext uri="{FF2B5EF4-FFF2-40B4-BE49-F238E27FC236}">
                  <a16:creationId xmlns:a16="http://schemas.microsoft.com/office/drawing/2014/main" id="{24346352-9516-4B54-A9CB-E98C0AF49DEB}"/>
                </a:ext>
              </a:extLst>
            </p:cNvPr>
            <p:cNvSpPr txBox="1"/>
            <p:nvPr/>
          </p:nvSpPr>
          <p:spPr>
            <a:xfrm>
              <a:off x="7079406" y="6272311"/>
              <a:ext cx="3804423" cy="1539332"/>
            </a:xfrm>
            <a:prstGeom prst="rect">
              <a:avLst/>
            </a:prstGeom>
          </p:spPr>
          <p:txBody>
            <a:bodyPr wrap="square" lIns="0" tIns="0" rIns="0" bIns="0" rtlCol="0" anchor="t">
              <a:spAutoFit/>
            </a:bodyPr>
            <a:lstStyle/>
            <a:p>
              <a:pPr algn="ctr">
                <a:lnSpc>
                  <a:spcPts val="4060"/>
                </a:lnSpc>
              </a:pPr>
              <a:r>
                <a:rPr lang="en-US" sz="3200" dirty="0">
                  <a:solidFill>
                    <a:srgbClr val="000000"/>
                  </a:solidFill>
                  <a:latin typeface="Arial" panose="020B0604020202020204" pitchFamily="34" charset="0"/>
                  <a:cs typeface="Arial" panose="020B0604020202020204" pitchFamily="34" charset="0"/>
                </a:rPr>
                <a:t>Vetted by experts against specific criteria</a:t>
              </a:r>
            </a:p>
          </p:txBody>
        </p:sp>
        <p:grpSp>
          <p:nvGrpSpPr>
            <p:cNvPr id="53" name="Group 52">
              <a:extLst>
                <a:ext uri="{FF2B5EF4-FFF2-40B4-BE49-F238E27FC236}">
                  <a16:creationId xmlns:a16="http://schemas.microsoft.com/office/drawing/2014/main" id="{B9802E30-A487-4DB4-987C-8A7BE7619AD1}"/>
                </a:ext>
              </a:extLst>
            </p:cNvPr>
            <p:cNvGrpSpPr/>
            <p:nvPr/>
          </p:nvGrpSpPr>
          <p:grpSpPr>
            <a:xfrm>
              <a:off x="7582331" y="3371205"/>
              <a:ext cx="2798571" cy="2739424"/>
              <a:chOff x="7063514" y="4045443"/>
              <a:chExt cx="1289619" cy="1295405"/>
            </a:xfrm>
          </p:grpSpPr>
          <p:grpSp>
            <p:nvGrpSpPr>
              <p:cNvPr id="54" name="Group 16">
                <a:extLst>
                  <a:ext uri="{FF2B5EF4-FFF2-40B4-BE49-F238E27FC236}">
                    <a16:creationId xmlns:a16="http://schemas.microsoft.com/office/drawing/2014/main" id="{54BFB612-B371-4623-87F2-F224640D15FC}"/>
                  </a:ext>
                </a:extLst>
              </p:cNvPr>
              <p:cNvGrpSpPr/>
              <p:nvPr/>
            </p:nvGrpSpPr>
            <p:grpSpPr>
              <a:xfrm>
                <a:off x="7063514" y="4045443"/>
                <a:ext cx="1289619" cy="1295405"/>
                <a:chOff x="163740" y="-170097"/>
                <a:chExt cx="6321664" cy="6628118"/>
              </a:xfrm>
            </p:grpSpPr>
            <p:sp>
              <p:nvSpPr>
                <p:cNvPr id="56" name="Freeform 17">
                  <a:extLst>
                    <a:ext uri="{FF2B5EF4-FFF2-40B4-BE49-F238E27FC236}">
                      <a16:creationId xmlns:a16="http://schemas.microsoft.com/office/drawing/2014/main" id="{8A5128DA-DFC3-4AD0-8EC1-D6AD780587F0}"/>
                    </a:ext>
                  </a:extLst>
                </p:cNvPr>
                <p:cNvSpPr/>
                <p:nvPr/>
              </p:nvSpPr>
              <p:spPr>
                <a:xfrm>
                  <a:off x="163740" y="-170097"/>
                  <a:ext cx="6321664" cy="6628118"/>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AD013E"/>
                </a:solidFill>
                <a:ln>
                  <a:solidFill>
                    <a:srgbClr val="AD013E"/>
                  </a:solidFill>
                </a:ln>
              </p:spPr>
            </p:sp>
          </p:grpSp>
          <p:pic>
            <p:nvPicPr>
              <p:cNvPr id="55" name="Graphic 54" descr="Users with solid fill">
                <a:extLst>
                  <a:ext uri="{FF2B5EF4-FFF2-40B4-BE49-F238E27FC236}">
                    <a16:creationId xmlns:a16="http://schemas.microsoft.com/office/drawing/2014/main" id="{D8A26883-D16B-472C-BEEA-D323946813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187312" y="4172134"/>
                <a:ext cx="1042023" cy="1042023"/>
              </a:xfrm>
              <a:prstGeom prst="rect">
                <a:avLst/>
              </a:prstGeom>
            </p:spPr>
          </p:pic>
        </p:grpSp>
      </p:grpSp>
      <p:sp>
        <p:nvSpPr>
          <p:cNvPr id="10" name="TextBox 10"/>
          <p:cNvSpPr txBox="1"/>
          <p:nvPr/>
        </p:nvSpPr>
        <p:spPr>
          <a:xfrm>
            <a:off x="491571" y="230370"/>
            <a:ext cx="6747430" cy="2438232"/>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High Impact Practices in Family Planning (HIPs) are…</a:t>
            </a:r>
          </a:p>
        </p:txBody>
      </p:sp>
      <p:sp>
        <p:nvSpPr>
          <p:cNvPr id="4" name="Slide Number Placeholder 3">
            <a:extLst>
              <a:ext uri="{FF2B5EF4-FFF2-40B4-BE49-F238E27FC236}">
                <a16:creationId xmlns:a16="http://schemas.microsoft.com/office/drawing/2014/main" id="{D6CA6F72-D3F3-4A41-9B02-86284C9573F3}"/>
              </a:ext>
            </a:extLst>
          </p:cNvPr>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1429073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Isosceles Triangle 31">
            <a:extLst>
              <a:ext uri="{FF2B5EF4-FFF2-40B4-BE49-F238E27FC236}">
                <a16:creationId xmlns:a16="http://schemas.microsoft.com/office/drawing/2014/main" id="{2F0B6AB7-189E-4E26-944D-6CA25088C52F}"/>
              </a:ext>
            </a:extLst>
          </p:cNvPr>
          <p:cNvSpPr/>
          <p:nvPr/>
        </p:nvSpPr>
        <p:spPr>
          <a:xfrm flipV="1">
            <a:off x="-11461" y="-2"/>
            <a:ext cx="18257632" cy="3417440"/>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AD013E"/>
          </a:solidFill>
          <a:ln>
            <a:solidFill>
              <a:srgbClr val="AD0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grpSp>
        <p:nvGrpSpPr>
          <p:cNvPr id="19" name="Group 18">
            <a:extLst>
              <a:ext uri="{FF2B5EF4-FFF2-40B4-BE49-F238E27FC236}">
                <a16:creationId xmlns:a16="http://schemas.microsoft.com/office/drawing/2014/main" id="{2AE79B01-E48B-495F-9272-69FBB75ABED6}"/>
              </a:ext>
            </a:extLst>
          </p:cNvPr>
          <p:cNvGrpSpPr/>
          <p:nvPr/>
        </p:nvGrpSpPr>
        <p:grpSpPr>
          <a:xfrm>
            <a:off x="612797" y="3662175"/>
            <a:ext cx="17052055" cy="3122373"/>
            <a:chOff x="612797" y="3662175"/>
            <a:chExt cx="17052055" cy="3122373"/>
          </a:xfrm>
        </p:grpSpPr>
        <p:sp>
          <p:nvSpPr>
            <p:cNvPr id="15" name="TextBox 15"/>
            <p:cNvSpPr txBox="1"/>
            <p:nvPr/>
          </p:nvSpPr>
          <p:spPr>
            <a:xfrm>
              <a:off x="10575768" y="4249743"/>
              <a:ext cx="2197381" cy="314325"/>
            </a:xfrm>
            <a:prstGeom prst="rect">
              <a:avLst/>
            </a:prstGeom>
          </p:spPr>
          <p:txBody>
            <a:bodyPr lIns="0" tIns="0" rIns="0" bIns="0" rtlCol="0" anchor="t">
              <a:spAutoFit/>
            </a:bodyPr>
            <a:lstStyle/>
            <a:p>
              <a:pPr marL="0" lvl="0" indent="0" algn="ctr">
                <a:lnSpc>
                  <a:spcPts val="2419"/>
                </a:lnSpc>
              </a:pPr>
              <a:r>
                <a:rPr lang="en-US" sz="2016" spc="120" dirty="0">
                  <a:solidFill>
                    <a:srgbClr val="FFFFFF"/>
                  </a:solidFill>
                  <a:latin typeface="Arial" panose="020B0604020202020204" pitchFamily="34" charset="0"/>
                  <a:cs typeface="Arial" panose="020B0604020202020204" pitchFamily="34" charset="0"/>
                </a:rPr>
                <a:t>PART </a:t>
              </a:r>
            </a:p>
          </p:txBody>
        </p:sp>
        <p:grpSp>
          <p:nvGrpSpPr>
            <p:cNvPr id="9" name="Group 8">
              <a:extLst>
                <a:ext uri="{FF2B5EF4-FFF2-40B4-BE49-F238E27FC236}">
                  <a16:creationId xmlns:a16="http://schemas.microsoft.com/office/drawing/2014/main" id="{EED9DC01-1117-4193-AA4F-013CFE438F8D}"/>
                </a:ext>
              </a:extLst>
            </p:cNvPr>
            <p:cNvGrpSpPr/>
            <p:nvPr/>
          </p:nvGrpSpPr>
          <p:grpSpPr>
            <a:xfrm>
              <a:off x="612797" y="3662175"/>
              <a:ext cx="5407002" cy="3122373"/>
              <a:chOff x="1683026" y="6185071"/>
              <a:chExt cx="5407002" cy="3122373"/>
            </a:xfrm>
          </p:grpSpPr>
          <p:grpSp>
            <p:nvGrpSpPr>
              <p:cNvPr id="8" name="Group 7">
                <a:extLst>
                  <a:ext uri="{FF2B5EF4-FFF2-40B4-BE49-F238E27FC236}">
                    <a16:creationId xmlns:a16="http://schemas.microsoft.com/office/drawing/2014/main" id="{5A186B3E-52DB-4A9A-8521-E89C42CF13FE}"/>
                  </a:ext>
                </a:extLst>
              </p:cNvPr>
              <p:cNvGrpSpPr/>
              <p:nvPr/>
            </p:nvGrpSpPr>
            <p:grpSpPr>
              <a:xfrm>
                <a:off x="1683026" y="6185071"/>
                <a:ext cx="5407002" cy="3122373"/>
                <a:chOff x="1683026" y="3850209"/>
                <a:chExt cx="5407002" cy="3122373"/>
              </a:xfrm>
            </p:grpSpPr>
            <p:sp>
              <p:nvSpPr>
                <p:cNvPr id="7" name="Rectangle 6">
                  <a:extLst>
                    <a:ext uri="{FF2B5EF4-FFF2-40B4-BE49-F238E27FC236}">
                      <a16:creationId xmlns:a16="http://schemas.microsoft.com/office/drawing/2014/main" id="{4B205742-5D41-4E01-8011-68CEA50C6C85}"/>
                    </a:ext>
                  </a:extLst>
                </p:cNvPr>
                <p:cNvSpPr/>
                <p:nvPr/>
              </p:nvSpPr>
              <p:spPr>
                <a:xfrm>
                  <a:off x="1683026" y="4706249"/>
                  <a:ext cx="5407002" cy="2266333"/>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id="{68D92659-FD51-4D74-A339-0F115AC2478D}"/>
                    </a:ext>
                  </a:extLst>
                </p:cNvPr>
                <p:cNvGrpSpPr/>
                <p:nvPr/>
              </p:nvGrpSpPr>
              <p:grpSpPr>
                <a:xfrm>
                  <a:off x="1683026" y="3850209"/>
                  <a:ext cx="5407002" cy="776653"/>
                  <a:chOff x="9421078" y="7042807"/>
                  <a:chExt cx="4937538" cy="776653"/>
                </a:xfrm>
              </p:grpSpPr>
              <p:sp>
                <p:nvSpPr>
                  <p:cNvPr id="4" name="Rectangle 3">
                    <a:extLst>
                      <a:ext uri="{FF2B5EF4-FFF2-40B4-BE49-F238E27FC236}">
                        <a16:creationId xmlns:a16="http://schemas.microsoft.com/office/drawing/2014/main" id="{7C76D893-3609-4743-BEFA-A8DCE48762FB}"/>
                      </a:ext>
                    </a:extLst>
                  </p:cNvPr>
                  <p:cNvSpPr/>
                  <p:nvPr/>
                </p:nvSpPr>
                <p:spPr>
                  <a:xfrm>
                    <a:off x="9421078" y="7042807"/>
                    <a:ext cx="4937538" cy="776653"/>
                  </a:xfrm>
                  <a:prstGeom prst="rect">
                    <a:avLst/>
                  </a:prstGeom>
                  <a:solidFill>
                    <a:srgbClr val="AD013E"/>
                  </a:solidFill>
                  <a:ln>
                    <a:solidFill>
                      <a:srgbClr val="AD0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31" name="TextBox 12">
                    <a:extLst>
                      <a:ext uri="{FF2B5EF4-FFF2-40B4-BE49-F238E27FC236}">
                        <a16:creationId xmlns:a16="http://schemas.microsoft.com/office/drawing/2014/main" id="{14E6A2AA-A779-4EB7-97A7-06200424DF6F}"/>
                      </a:ext>
                    </a:extLst>
                  </p:cNvPr>
                  <p:cNvSpPr txBox="1"/>
                  <p:nvPr/>
                </p:nvSpPr>
                <p:spPr>
                  <a:xfrm>
                    <a:off x="9844565" y="7236165"/>
                    <a:ext cx="4090561" cy="447238"/>
                  </a:xfrm>
                  <a:prstGeom prst="rect">
                    <a:avLst/>
                  </a:prstGeom>
                </p:spPr>
                <p:txBody>
                  <a:bodyPr wrap="square" lIns="0" tIns="0" rIns="0" bIns="0" rtlCol="0" anchor="t">
                    <a:spAutoFit/>
                  </a:bodyPr>
                  <a:lstStyle/>
                  <a:p>
                    <a:pPr algn="ctr">
                      <a:lnSpc>
                        <a:spcPts val="3845"/>
                      </a:lnSpc>
                      <a:spcBef>
                        <a:spcPct val="0"/>
                      </a:spcBef>
                    </a:pPr>
                    <a:r>
                      <a:rPr lang="en-US" sz="2800" b="1" dirty="0">
                        <a:solidFill>
                          <a:schemeClr val="bg1"/>
                        </a:solidFill>
                        <a:latin typeface="Arial" panose="020B0604020202020204" pitchFamily="34" charset="0"/>
                        <a:cs typeface="Arial" panose="020B0604020202020204" pitchFamily="34" charset="0"/>
                      </a:rPr>
                      <a:t>Enabling Environment</a:t>
                    </a:r>
                  </a:p>
                </p:txBody>
              </p:sp>
            </p:grpSp>
          </p:grpSp>
          <p:sp>
            <p:nvSpPr>
              <p:cNvPr id="30" name="TextBox 12">
                <a:extLst>
                  <a:ext uri="{FF2B5EF4-FFF2-40B4-BE49-F238E27FC236}">
                    <a16:creationId xmlns:a16="http://schemas.microsoft.com/office/drawing/2014/main" id="{1ECE09D0-E266-4538-BD48-18D00FC6A78A}"/>
                  </a:ext>
                </a:extLst>
              </p:cNvPr>
              <p:cNvSpPr txBox="1"/>
              <p:nvPr/>
            </p:nvSpPr>
            <p:spPr>
              <a:xfrm>
                <a:off x="2123076" y="7127832"/>
                <a:ext cx="4526899" cy="1907573"/>
              </a:xfrm>
              <a:prstGeom prst="rect">
                <a:avLst/>
              </a:prstGeom>
            </p:spPr>
            <p:txBody>
              <a:bodyPr wrap="square" lIns="0" tIns="0" rIns="0" bIns="0" rtlCol="0" anchor="t">
                <a:spAutoFit/>
              </a:bodyPr>
              <a:lstStyle/>
              <a:p>
                <a:pPr algn="ctr">
                  <a:lnSpc>
                    <a:spcPts val="3845"/>
                  </a:lnSpc>
                  <a:spcBef>
                    <a:spcPct val="0"/>
                  </a:spcBef>
                </a:pPr>
                <a:r>
                  <a:rPr lang="en-US" sz="2500" dirty="0">
                    <a:solidFill>
                      <a:schemeClr val="bg1"/>
                    </a:solidFill>
                    <a:latin typeface="Arial" panose="020B0604020202020204" pitchFamily="34" charset="0"/>
                    <a:cs typeface="Arial" panose="020B0604020202020204" pitchFamily="34" charset="0"/>
                  </a:rPr>
                  <a:t>Address systemic barriers that affect an individual’s ability to access family planning information &amp; services. 8 briefs</a:t>
                </a:r>
              </a:p>
            </p:txBody>
          </p:sp>
        </p:grpSp>
        <p:grpSp>
          <p:nvGrpSpPr>
            <p:cNvPr id="14" name="Group 13">
              <a:extLst>
                <a:ext uri="{FF2B5EF4-FFF2-40B4-BE49-F238E27FC236}">
                  <a16:creationId xmlns:a16="http://schemas.microsoft.com/office/drawing/2014/main" id="{AD4805A7-B4FC-4163-8B64-5C0108DA7C5C}"/>
                </a:ext>
              </a:extLst>
            </p:cNvPr>
            <p:cNvGrpSpPr/>
            <p:nvPr/>
          </p:nvGrpSpPr>
          <p:grpSpPr>
            <a:xfrm>
              <a:off x="6360304" y="3662175"/>
              <a:ext cx="5228424" cy="3122373"/>
              <a:chOff x="6914174" y="4176150"/>
              <a:chExt cx="5228424" cy="3122373"/>
            </a:xfrm>
          </p:grpSpPr>
          <p:grpSp>
            <p:nvGrpSpPr>
              <p:cNvPr id="34" name="Group 33">
                <a:extLst>
                  <a:ext uri="{FF2B5EF4-FFF2-40B4-BE49-F238E27FC236}">
                    <a16:creationId xmlns:a16="http://schemas.microsoft.com/office/drawing/2014/main" id="{2CDAEDD2-9D3F-454D-B358-1F760EEE8488}"/>
                  </a:ext>
                </a:extLst>
              </p:cNvPr>
              <p:cNvGrpSpPr/>
              <p:nvPr/>
            </p:nvGrpSpPr>
            <p:grpSpPr>
              <a:xfrm>
                <a:off x="6914174" y="4176150"/>
                <a:ext cx="5228424" cy="799067"/>
                <a:chOff x="9421078" y="7042807"/>
                <a:chExt cx="4774466" cy="799067"/>
              </a:xfrm>
              <a:solidFill>
                <a:srgbClr val="054A8E"/>
              </a:solidFill>
            </p:grpSpPr>
            <p:sp>
              <p:nvSpPr>
                <p:cNvPr id="35" name="Rectangle 34">
                  <a:extLst>
                    <a:ext uri="{FF2B5EF4-FFF2-40B4-BE49-F238E27FC236}">
                      <a16:creationId xmlns:a16="http://schemas.microsoft.com/office/drawing/2014/main" id="{E0C4D4F8-9DA8-479A-B120-1696C7E23C4B}"/>
                    </a:ext>
                  </a:extLst>
                </p:cNvPr>
                <p:cNvSpPr/>
                <p:nvPr/>
              </p:nvSpPr>
              <p:spPr>
                <a:xfrm>
                  <a:off x="9421078" y="7042807"/>
                  <a:ext cx="4774466" cy="799067"/>
                </a:xfrm>
                <a:prstGeom prst="rect">
                  <a:avLst/>
                </a:prstGeom>
                <a:grp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6" name="TextBox 12">
                  <a:extLst>
                    <a:ext uri="{FF2B5EF4-FFF2-40B4-BE49-F238E27FC236}">
                      <a16:creationId xmlns:a16="http://schemas.microsoft.com/office/drawing/2014/main" id="{5F587D6A-0D57-4C5C-96F0-50E598E67123}"/>
                    </a:ext>
                  </a:extLst>
                </p:cNvPr>
                <p:cNvSpPr txBox="1"/>
                <p:nvPr/>
              </p:nvSpPr>
              <p:spPr>
                <a:xfrm>
                  <a:off x="9887427" y="7235775"/>
                  <a:ext cx="3733800" cy="445635"/>
                </a:xfrm>
                <a:prstGeom prst="rect">
                  <a:avLst/>
                </a:prstGeom>
                <a:grpFill/>
                <a:ln>
                  <a:solidFill>
                    <a:srgbClr val="054A8E"/>
                  </a:solidFill>
                </a:ln>
              </p:spPr>
              <p:txBody>
                <a:bodyPr wrap="square" lIns="0" tIns="0" rIns="0" bIns="0" rtlCol="0" anchor="t">
                  <a:spAutoFit/>
                </a:bodyPr>
                <a:lstStyle/>
                <a:p>
                  <a:pPr algn="ctr">
                    <a:lnSpc>
                      <a:spcPts val="3845"/>
                    </a:lnSpc>
                    <a:spcBef>
                      <a:spcPct val="0"/>
                    </a:spcBef>
                  </a:pPr>
                  <a:r>
                    <a:rPr lang="en-US" sz="2800" b="1" dirty="0">
                      <a:solidFill>
                        <a:schemeClr val="bg1"/>
                      </a:solidFill>
                      <a:latin typeface="Arial" panose="020B0604020202020204" pitchFamily="34" charset="0"/>
                      <a:cs typeface="Arial" panose="020B0604020202020204" pitchFamily="34" charset="0"/>
                    </a:rPr>
                    <a:t>Service Delivery</a:t>
                  </a:r>
                </a:p>
              </p:txBody>
            </p:sp>
          </p:grpSp>
          <p:sp>
            <p:nvSpPr>
              <p:cNvPr id="61" name="Rectangle 60">
                <a:extLst>
                  <a:ext uri="{FF2B5EF4-FFF2-40B4-BE49-F238E27FC236}">
                    <a16:creationId xmlns:a16="http://schemas.microsoft.com/office/drawing/2014/main" id="{E06C4E27-CF4E-47FD-B5C4-82D398A01E3B}"/>
                  </a:ext>
                </a:extLst>
              </p:cNvPr>
              <p:cNvSpPr/>
              <p:nvPr/>
            </p:nvSpPr>
            <p:spPr>
              <a:xfrm>
                <a:off x="6914174" y="5032190"/>
                <a:ext cx="5228424" cy="2266333"/>
              </a:xfrm>
              <a:prstGeom prst="rect">
                <a:avLst/>
              </a:prstGeom>
              <a:solidFill>
                <a:srgbClr val="6E81AE"/>
              </a:solidFill>
              <a:ln>
                <a:solidFill>
                  <a:srgbClr val="6E81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2" name="TextBox 12">
                <a:extLst>
                  <a:ext uri="{FF2B5EF4-FFF2-40B4-BE49-F238E27FC236}">
                    <a16:creationId xmlns:a16="http://schemas.microsoft.com/office/drawing/2014/main" id="{5192566C-9DB3-4923-941D-73D7D734823D}"/>
                  </a:ext>
                </a:extLst>
              </p:cNvPr>
              <p:cNvSpPr txBox="1"/>
              <p:nvPr/>
            </p:nvSpPr>
            <p:spPr>
              <a:xfrm>
                <a:off x="7264936" y="5097228"/>
                <a:ext cx="4526899" cy="1907573"/>
              </a:xfrm>
              <a:prstGeom prst="rect">
                <a:avLst/>
              </a:prstGeom>
            </p:spPr>
            <p:txBody>
              <a:bodyPr wrap="square" lIns="0" tIns="0" rIns="0" bIns="0" rtlCol="0" anchor="t">
                <a:spAutoFit/>
              </a:bodyPr>
              <a:lstStyle/>
              <a:p>
                <a:pPr algn="ctr">
                  <a:lnSpc>
                    <a:spcPts val="3845"/>
                  </a:lnSpc>
                  <a:spcBef>
                    <a:spcPct val="0"/>
                  </a:spcBef>
                </a:pPr>
                <a:r>
                  <a:rPr lang="en-US" sz="2500" spc="55" dirty="0">
                    <a:solidFill>
                      <a:schemeClr val="bg1"/>
                    </a:solidFill>
                    <a:latin typeface="Arial" panose="020B0604020202020204" pitchFamily="34" charset="0"/>
                    <a:cs typeface="Arial" panose="020B0604020202020204" pitchFamily="34" charset="0"/>
                  </a:rPr>
                  <a:t>Improve the availability, accessibility, acceptability, and quality of family planning services. 8 briefs</a:t>
                </a:r>
                <a:endParaRPr lang="en-US" sz="2500" dirty="0">
                  <a:solidFill>
                    <a:schemeClr val="bg1"/>
                  </a:solidFill>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0200D549-05CE-47FF-B5EB-1A9CFA9BD1D9}"/>
                </a:ext>
              </a:extLst>
            </p:cNvPr>
            <p:cNvGrpSpPr/>
            <p:nvPr/>
          </p:nvGrpSpPr>
          <p:grpSpPr>
            <a:xfrm>
              <a:off x="11929233" y="3663327"/>
              <a:ext cx="5735619" cy="3080592"/>
              <a:chOff x="11965436" y="4121436"/>
              <a:chExt cx="5735619" cy="3080592"/>
            </a:xfrm>
          </p:grpSpPr>
          <p:grpSp>
            <p:nvGrpSpPr>
              <p:cNvPr id="16" name="Group 15">
                <a:extLst>
                  <a:ext uri="{FF2B5EF4-FFF2-40B4-BE49-F238E27FC236}">
                    <a16:creationId xmlns:a16="http://schemas.microsoft.com/office/drawing/2014/main" id="{6D14FCBE-B8E3-40C8-9A86-EAC61F4D327F}"/>
                  </a:ext>
                </a:extLst>
              </p:cNvPr>
              <p:cNvGrpSpPr/>
              <p:nvPr/>
            </p:nvGrpSpPr>
            <p:grpSpPr>
              <a:xfrm>
                <a:off x="11984969" y="4121436"/>
                <a:ext cx="5690234" cy="799067"/>
                <a:chOff x="14020800" y="5363309"/>
                <a:chExt cx="4447322" cy="1351941"/>
              </a:xfrm>
            </p:grpSpPr>
            <p:sp>
              <p:nvSpPr>
                <p:cNvPr id="38" name="Rectangle 37">
                  <a:extLst>
                    <a:ext uri="{FF2B5EF4-FFF2-40B4-BE49-F238E27FC236}">
                      <a16:creationId xmlns:a16="http://schemas.microsoft.com/office/drawing/2014/main" id="{BF6CE221-8509-40D2-9D05-9A89F32D3ABB}"/>
                    </a:ext>
                  </a:extLst>
                </p:cNvPr>
                <p:cNvSpPr/>
                <p:nvPr/>
              </p:nvSpPr>
              <p:spPr>
                <a:xfrm>
                  <a:off x="14020800" y="5363309"/>
                  <a:ext cx="4447322" cy="1351941"/>
                </a:xfrm>
                <a:prstGeom prst="rect">
                  <a:avLst/>
                </a:prstGeom>
                <a:solidFill>
                  <a:srgbClr val="0F8F73"/>
                </a:solidFill>
                <a:ln>
                  <a:solidFill>
                    <a:srgbClr val="0F8F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9" name="TextBox 12">
                  <a:extLst>
                    <a:ext uri="{FF2B5EF4-FFF2-40B4-BE49-F238E27FC236}">
                      <a16:creationId xmlns:a16="http://schemas.microsoft.com/office/drawing/2014/main" id="{5EAC4BD4-4820-4226-91B8-EF8A02533E18}"/>
                    </a:ext>
                  </a:extLst>
                </p:cNvPr>
                <p:cNvSpPr txBox="1"/>
                <p:nvPr/>
              </p:nvSpPr>
              <p:spPr>
                <a:xfrm>
                  <a:off x="14325567" y="5644144"/>
                  <a:ext cx="3852139" cy="756682"/>
                </a:xfrm>
                <a:prstGeom prst="rect">
                  <a:avLst/>
                </a:prstGeom>
                <a:solidFill>
                  <a:srgbClr val="0F8F73"/>
                </a:solidFill>
                <a:ln>
                  <a:solidFill>
                    <a:srgbClr val="0F8F73"/>
                  </a:solidFill>
                </a:ln>
              </p:spPr>
              <p:txBody>
                <a:bodyPr wrap="square" lIns="0" tIns="0" rIns="0" bIns="0" rtlCol="0" anchor="t">
                  <a:spAutoFit/>
                </a:bodyPr>
                <a:lstStyle/>
                <a:p>
                  <a:pPr algn="ctr">
                    <a:lnSpc>
                      <a:spcPts val="3845"/>
                    </a:lnSpc>
                    <a:spcBef>
                      <a:spcPct val="0"/>
                    </a:spcBef>
                  </a:pPr>
                  <a:r>
                    <a:rPr lang="en-US" sz="2700" b="1" dirty="0">
                      <a:solidFill>
                        <a:schemeClr val="bg1"/>
                      </a:solidFill>
                      <a:latin typeface="Arial" panose="020B0604020202020204" pitchFamily="34" charset="0"/>
                      <a:cs typeface="Arial" panose="020B0604020202020204" pitchFamily="34" charset="0"/>
                    </a:rPr>
                    <a:t>Social and Behavioral Change</a:t>
                  </a:r>
                </a:p>
              </p:txBody>
            </p:sp>
          </p:grpSp>
          <p:sp>
            <p:nvSpPr>
              <p:cNvPr id="63" name="Rectangle 62">
                <a:extLst>
                  <a:ext uri="{FF2B5EF4-FFF2-40B4-BE49-F238E27FC236}">
                    <a16:creationId xmlns:a16="http://schemas.microsoft.com/office/drawing/2014/main" id="{2294F186-A78F-4399-8F3D-77AE8B3B6657}"/>
                  </a:ext>
                </a:extLst>
              </p:cNvPr>
              <p:cNvSpPr/>
              <p:nvPr/>
            </p:nvSpPr>
            <p:spPr>
              <a:xfrm>
                <a:off x="11994150" y="4982970"/>
                <a:ext cx="5675191" cy="2219058"/>
              </a:xfrm>
              <a:prstGeom prst="rect">
                <a:avLst/>
              </a:prstGeom>
              <a:solidFill>
                <a:srgbClr val="6BBB99"/>
              </a:solidFill>
              <a:ln>
                <a:solidFill>
                  <a:srgbClr val="6BBB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4" name="TextBox 12">
                <a:extLst>
                  <a:ext uri="{FF2B5EF4-FFF2-40B4-BE49-F238E27FC236}">
                    <a16:creationId xmlns:a16="http://schemas.microsoft.com/office/drawing/2014/main" id="{170FDB7D-F254-4B52-A416-DF32A7B1ED9B}"/>
                  </a:ext>
                </a:extLst>
              </p:cNvPr>
              <p:cNvSpPr txBox="1"/>
              <p:nvPr/>
            </p:nvSpPr>
            <p:spPr>
              <a:xfrm>
                <a:off x="11965436" y="5142270"/>
                <a:ext cx="5735619" cy="1900457"/>
              </a:xfrm>
              <a:prstGeom prst="rect">
                <a:avLst/>
              </a:prstGeom>
            </p:spPr>
            <p:txBody>
              <a:bodyPr wrap="square" lIns="0" tIns="0" rIns="0" bIns="0" rtlCol="0" anchor="t">
                <a:spAutoFit/>
              </a:bodyPr>
              <a:lstStyle/>
              <a:p>
                <a:pPr algn="ctr">
                  <a:lnSpc>
                    <a:spcPts val="3845"/>
                  </a:lnSpc>
                  <a:spcBef>
                    <a:spcPct val="0"/>
                  </a:spcBef>
                </a:pPr>
                <a:r>
                  <a:rPr lang="en-US" sz="2500" spc="55" dirty="0">
                    <a:solidFill>
                      <a:schemeClr val="bg1"/>
                    </a:solidFill>
                    <a:latin typeface="Arial" panose="020B0604020202020204" pitchFamily="34" charset="0"/>
                    <a:cs typeface="Arial" panose="020B0604020202020204" pitchFamily="34" charset="0"/>
                  </a:rPr>
                  <a:t>Influence knowledge, beliefs, behaviors, and social norms associated with family planning. </a:t>
                </a:r>
              </a:p>
              <a:p>
                <a:pPr algn="ctr">
                  <a:lnSpc>
                    <a:spcPts val="3845"/>
                  </a:lnSpc>
                  <a:spcBef>
                    <a:spcPct val="0"/>
                  </a:spcBef>
                </a:pPr>
                <a:r>
                  <a:rPr lang="en-US" sz="2500" spc="55" dirty="0">
                    <a:solidFill>
                      <a:schemeClr val="bg1"/>
                    </a:solidFill>
                    <a:latin typeface="Arial" panose="020B0604020202020204" pitchFamily="34" charset="0"/>
                    <a:cs typeface="Arial" panose="020B0604020202020204" pitchFamily="34" charset="0"/>
                  </a:rPr>
                  <a:t>7 briefs</a:t>
                </a:r>
                <a:endParaRPr lang="en-US" sz="2500" dirty="0">
                  <a:solidFill>
                    <a:schemeClr val="bg1"/>
                  </a:solidFill>
                  <a:latin typeface="Arial" panose="020B0604020202020204" pitchFamily="34" charset="0"/>
                  <a:cs typeface="Arial" panose="020B0604020202020204" pitchFamily="34" charset="0"/>
                </a:endParaRPr>
              </a:p>
            </p:txBody>
          </p:sp>
        </p:grpSp>
      </p:grpSp>
      <p:grpSp>
        <p:nvGrpSpPr>
          <p:cNvPr id="2" name="Group 1">
            <a:extLst>
              <a:ext uri="{FF2B5EF4-FFF2-40B4-BE49-F238E27FC236}">
                <a16:creationId xmlns:a16="http://schemas.microsoft.com/office/drawing/2014/main" id="{63A23F2B-F73A-4A5C-8CBD-A132240A693D}"/>
              </a:ext>
            </a:extLst>
          </p:cNvPr>
          <p:cNvGrpSpPr/>
          <p:nvPr/>
        </p:nvGrpSpPr>
        <p:grpSpPr>
          <a:xfrm>
            <a:off x="612797" y="7029284"/>
            <a:ext cx="17052055" cy="1585041"/>
            <a:chOff x="606934" y="7081061"/>
            <a:chExt cx="16988517" cy="1585041"/>
          </a:xfrm>
        </p:grpSpPr>
        <p:sp>
          <p:nvSpPr>
            <p:cNvPr id="47" name="Rectangle 46">
              <a:extLst>
                <a:ext uri="{FF2B5EF4-FFF2-40B4-BE49-F238E27FC236}">
                  <a16:creationId xmlns:a16="http://schemas.microsoft.com/office/drawing/2014/main" id="{6FDF6589-761B-4E8D-BE73-F462220C2060}"/>
                </a:ext>
              </a:extLst>
            </p:cNvPr>
            <p:cNvSpPr/>
            <p:nvPr/>
          </p:nvSpPr>
          <p:spPr>
            <a:xfrm>
              <a:off x="606934" y="7607686"/>
              <a:ext cx="16988515" cy="1058416"/>
            </a:xfrm>
            <a:prstGeom prst="rect">
              <a:avLst/>
            </a:prstGeom>
            <a:solidFill>
              <a:srgbClr val="F3AE7B"/>
            </a:solidFill>
            <a:ln>
              <a:solidFill>
                <a:srgbClr val="F3AE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845"/>
                </a:lnSpc>
                <a:spcBef>
                  <a:spcPct val="0"/>
                </a:spcBef>
              </a:pPr>
              <a:endParaRPr lang="en-US" sz="2500" dirty="0">
                <a:solidFill>
                  <a:schemeClr val="tx1"/>
                </a:solidFill>
                <a:latin typeface="Arial" panose="020B0604020202020204" pitchFamily="34" charset="0"/>
                <a:cs typeface="Arial" panose="020B0604020202020204" pitchFamily="34" charset="0"/>
              </a:endParaRPr>
            </a:p>
          </p:txBody>
        </p:sp>
        <p:sp>
          <p:nvSpPr>
            <p:cNvPr id="44" name="TextBox 12">
              <a:extLst>
                <a:ext uri="{FF2B5EF4-FFF2-40B4-BE49-F238E27FC236}">
                  <a16:creationId xmlns:a16="http://schemas.microsoft.com/office/drawing/2014/main" id="{0C460584-DA0D-45EF-8F08-C6CE8D020C6A}"/>
                </a:ext>
              </a:extLst>
            </p:cNvPr>
            <p:cNvSpPr txBox="1"/>
            <p:nvPr/>
          </p:nvSpPr>
          <p:spPr>
            <a:xfrm>
              <a:off x="606935" y="7081061"/>
              <a:ext cx="16988516" cy="447238"/>
            </a:xfrm>
            <a:prstGeom prst="rect">
              <a:avLst/>
            </a:prstGeom>
            <a:solidFill>
              <a:srgbClr val="DD5D00"/>
            </a:solidFill>
            <a:ln>
              <a:solidFill>
                <a:srgbClr val="DD5D00"/>
              </a:solidFill>
            </a:ln>
          </p:spPr>
          <p:txBody>
            <a:bodyPr wrap="square" lIns="0" tIns="0" rIns="0" bIns="0" rtlCol="0" anchor="t">
              <a:spAutoFit/>
            </a:bodyPr>
            <a:lstStyle/>
            <a:p>
              <a:pPr algn="ctr">
                <a:lnSpc>
                  <a:spcPts val="3845"/>
                </a:lnSpc>
                <a:spcBef>
                  <a:spcPct val="0"/>
                </a:spcBef>
              </a:pPr>
              <a:r>
                <a:rPr lang="en-US" sz="2800" b="1" i="1" dirty="0">
                  <a:solidFill>
                    <a:schemeClr val="bg1"/>
                  </a:solidFill>
                  <a:latin typeface="Arial" panose="020B0604020202020204" pitchFamily="34" charset="0"/>
                  <a:cs typeface="Arial" panose="020B0604020202020204" pitchFamily="34" charset="0"/>
                </a:rPr>
                <a:t>Enhancements</a:t>
              </a:r>
              <a:endParaRPr lang="en-US" sz="2800" dirty="0">
                <a:solidFill>
                  <a:schemeClr val="bg1"/>
                </a:solidFill>
                <a:latin typeface="Arial" panose="020B0604020202020204" pitchFamily="34" charset="0"/>
                <a:cs typeface="Arial" panose="020B0604020202020204" pitchFamily="34" charset="0"/>
              </a:endParaRPr>
            </a:p>
          </p:txBody>
        </p:sp>
        <p:sp>
          <p:nvSpPr>
            <p:cNvPr id="45" name="Rectangle 44">
              <a:extLst>
                <a:ext uri="{FF2B5EF4-FFF2-40B4-BE49-F238E27FC236}">
                  <a16:creationId xmlns:a16="http://schemas.microsoft.com/office/drawing/2014/main" id="{EF399833-0727-43F7-986F-461165490193}"/>
                </a:ext>
              </a:extLst>
            </p:cNvPr>
            <p:cNvSpPr/>
            <p:nvPr/>
          </p:nvSpPr>
          <p:spPr>
            <a:xfrm>
              <a:off x="813756" y="7738034"/>
              <a:ext cx="16574870" cy="786972"/>
            </a:xfrm>
            <a:prstGeom prst="rect">
              <a:avLst/>
            </a:prstGeom>
            <a:solidFill>
              <a:srgbClr val="F3AE7B"/>
            </a:solidFill>
            <a:ln>
              <a:solidFill>
                <a:srgbClr val="F3AE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845"/>
                </a:lnSpc>
                <a:spcBef>
                  <a:spcPct val="0"/>
                </a:spcBef>
              </a:pPr>
              <a:r>
                <a:rPr lang="en-US" sz="2500" spc="55" dirty="0">
                  <a:solidFill>
                    <a:schemeClr val="bg1"/>
                  </a:solidFill>
                  <a:latin typeface="Arial" panose="020B0604020202020204" pitchFamily="34" charset="0"/>
                  <a:cs typeface="Arial" panose="020B0604020202020204" pitchFamily="34" charset="0"/>
                </a:rPr>
                <a:t>Approaches used in conjunction with HIPs to maximize the impact of HIP implementation or increase the reach. 4 briefs</a:t>
              </a:r>
              <a:endParaRPr lang="en-US" sz="2500" dirty="0">
                <a:solidFill>
                  <a:schemeClr val="bg1"/>
                </a:solidFill>
                <a:latin typeface="Arial" panose="020B0604020202020204" pitchFamily="34" charset="0"/>
                <a:cs typeface="Arial" panose="020B0604020202020204" pitchFamily="34" charset="0"/>
              </a:endParaRPr>
            </a:p>
          </p:txBody>
        </p:sp>
      </p:grpSp>
      <p:sp>
        <p:nvSpPr>
          <p:cNvPr id="10" name="TextBox 10"/>
          <p:cNvSpPr txBox="1"/>
          <p:nvPr/>
        </p:nvSpPr>
        <p:spPr>
          <a:xfrm>
            <a:off x="608803" y="429270"/>
            <a:ext cx="9678198" cy="1667123"/>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HIPs address the full spectrum of FP programming</a:t>
            </a:r>
          </a:p>
        </p:txBody>
      </p:sp>
      <p:sp>
        <p:nvSpPr>
          <p:cNvPr id="3" name="Slide Number Placeholder 2">
            <a:extLst>
              <a:ext uri="{FF2B5EF4-FFF2-40B4-BE49-F238E27FC236}">
                <a16:creationId xmlns:a16="http://schemas.microsoft.com/office/drawing/2014/main" id="{F74929C3-D1EF-40AE-8EB7-6B1A373C4E98}"/>
              </a:ext>
            </a:extLst>
          </p:cNvPr>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2291483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Isosceles Triangle 31">
            <a:extLst>
              <a:ext uri="{FF2B5EF4-FFF2-40B4-BE49-F238E27FC236}">
                <a16:creationId xmlns:a16="http://schemas.microsoft.com/office/drawing/2014/main" id="{1515E9C8-F13D-4368-B3EA-BE887F453F76}"/>
              </a:ext>
            </a:extLst>
          </p:cNvPr>
          <p:cNvSpPr/>
          <p:nvPr/>
        </p:nvSpPr>
        <p:spPr>
          <a:xfrm flipV="1">
            <a:off x="-11461" y="-1"/>
            <a:ext cx="18257632" cy="3141733"/>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AD013E"/>
          </a:solidFill>
          <a:ln>
            <a:solidFill>
              <a:srgbClr val="AD0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B5E3833E-61A4-4057-9DCD-FAF471F68CFC}"/>
              </a:ext>
            </a:extLst>
          </p:cNvPr>
          <p:cNvSpPr txBox="1"/>
          <p:nvPr/>
        </p:nvSpPr>
        <p:spPr>
          <a:xfrm>
            <a:off x="1384651" y="3141732"/>
            <a:ext cx="15465404" cy="2308324"/>
          </a:xfrm>
          <a:prstGeom prst="rect">
            <a:avLst/>
          </a:prstGeom>
          <a:noFill/>
        </p:spPr>
        <p:txBody>
          <a:bodyPr wrap="square">
            <a:spAutoFit/>
          </a:bodyPr>
          <a:lstStyle/>
          <a:p>
            <a:pPr marL="228600" indent="-50800">
              <a:lnSpc>
                <a:spcPct val="90000"/>
              </a:lnSpc>
              <a:buClr>
                <a:schemeClr val="dk1"/>
              </a:buClr>
              <a:buSzPts val="2800"/>
            </a:pPr>
            <a:r>
              <a:rPr lang="en-US" sz="4000" dirty="0">
                <a:highlight>
                  <a:srgbClr val="FFFFFF"/>
                </a:highlight>
                <a:latin typeface="Arial" panose="020B0604020202020204" pitchFamily="34" charset="0"/>
                <a:cs typeface="Arial" panose="020B0604020202020204" pitchFamily="34" charset="0"/>
              </a:rPr>
              <a:t>The </a:t>
            </a:r>
            <a:r>
              <a:rPr lang="en-US" sz="4000" b="1" dirty="0">
                <a:solidFill>
                  <a:srgbClr val="AD013E"/>
                </a:solidFill>
                <a:highlight>
                  <a:srgbClr val="FFFFFF"/>
                </a:highlight>
                <a:latin typeface="Arial" panose="020B0604020202020204" pitchFamily="34" charset="0"/>
                <a:cs typeface="Arial" panose="020B0604020202020204" pitchFamily="34" charset="0"/>
              </a:rPr>
              <a:t>Technical Advisory Group (TAG) </a:t>
            </a:r>
            <a:r>
              <a:rPr lang="en-US" sz="4000" dirty="0">
                <a:highlight>
                  <a:srgbClr val="FFFFFF"/>
                </a:highlight>
                <a:latin typeface="Arial" panose="020B0604020202020204" pitchFamily="34" charset="0"/>
                <a:cs typeface="Arial" panose="020B0604020202020204" pitchFamily="34" charset="0"/>
              </a:rPr>
              <a:t>is made up of 25 experts in family planning, including representatives from the co-sponsors.</a:t>
            </a:r>
            <a:endParaRPr lang="en-US" sz="4000" dirty="0">
              <a:latin typeface="Arial" panose="020B0604020202020204" pitchFamily="34" charset="0"/>
              <a:cs typeface="Arial" panose="020B0604020202020204" pitchFamily="34" charset="0"/>
            </a:endParaRPr>
          </a:p>
          <a:p>
            <a:pPr marL="228600" lvl="0" indent="-50800" algn="l" rtl="0">
              <a:lnSpc>
                <a:spcPct val="90000"/>
              </a:lnSpc>
              <a:spcBef>
                <a:spcPts val="0"/>
              </a:spcBef>
              <a:spcAft>
                <a:spcPts val="0"/>
              </a:spcAft>
              <a:buClr>
                <a:schemeClr val="dk1"/>
              </a:buClr>
              <a:buSzPts val="2800"/>
              <a:buNone/>
            </a:pPr>
            <a:endParaRPr lang="en-US" sz="4000" spc="-80" dirty="0">
              <a:highlight>
                <a:srgbClr val="FFFFFF"/>
              </a:highlight>
              <a:latin typeface="Arial" panose="020B0604020202020204" pitchFamily="34" charset="0"/>
              <a:cs typeface="Arial" panose="020B0604020202020204" pitchFamily="34" charset="0"/>
            </a:endParaRPr>
          </a:p>
          <a:p>
            <a:pPr marL="228600" lvl="0" indent="-50800" algn="l" rtl="0">
              <a:lnSpc>
                <a:spcPct val="90000"/>
              </a:lnSpc>
              <a:spcBef>
                <a:spcPts val="0"/>
              </a:spcBef>
              <a:spcAft>
                <a:spcPts val="0"/>
              </a:spcAft>
              <a:buClr>
                <a:schemeClr val="dk1"/>
              </a:buClr>
              <a:buSzPts val="2800"/>
              <a:buNone/>
            </a:pPr>
            <a:r>
              <a:rPr lang="en-US" sz="4000" spc="-80" dirty="0">
                <a:highlight>
                  <a:srgbClr val="FFFFFF"/>
                </a:highlight>
                <a:latin typeface="Arial" panose="020B0604020202020204" pitchFamily="34" charset="0"/>
                <a:cs typeface="Arial" panose="020B0604020202020204" pitchFamily="34" charset="0"/>
              </a:rPr>
              <a:t>The </a:t>
            </a:r>
            <a:r>
              <a:rPr lang="en-US" sz="4000" b="1" spc="-80" dirty="0">
                <a:solidFill>
                  <a:srgbClr val="AD013E"/>
                </a:solidFill>
                <a:highlight>
                  <a:srgbClr val="FFFFFF"/>
                </a:highlight>
                <a:latin typeface="Arial" panose="020B0604020202020204" pitchFamily="34" charset="0"/>
                <a:cs typeface="Arial" panose="020B0604020202020204" pitchFamily="34" charset="0"/>
              </a:rPr>
              <a:t>Co-sponsors </a:t>
            </a:r>
            <a:r>
              <a:rPr lang="en-US" sz="4000" spc="-80" dirty="0">
                <a:highlight>
                  <a:srgbClr val="FFFFFF"/>
                </a:highlight>
                <a:latin typeface="Arial" panose="020B0604020202020204" pitchFamily="34" charset="0"/>
                <a:cs typeface="Arial" panose="020B0604020202020204" pitchFamily="34" charset="0"/>
              </a:rPr>
              <a:t>include the following organizations:</a:t>
            </a:r>
          </a:p>
        </p:txBody>
      </p:sp>
      <p:sp>
        <p:nvSpPr>
          <p:cNvPr id="10" name="TextBox 10"/>
          <p:cNvSpPr txBox="1"/>
          <p:nvPr/>
        </p:nvSpPr>
        <p:spPr>
          <a:xfrm>
            <a:off x="711554" y="688118"/>
            <a:ext cx="12722203" cy="771109"/>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HIP Partnership</a:t>
            </a:r>
          </a:p>
        </p:txBody>
      </p:sp>
      <p:sp>
        <p:nvSpPr>
          <p:cNvPr id="3" name="Slide Number Placeholder 2">
            <a:extLst>
              <a:ext uri="{FF2B5EF4-FFF2-40B4-BE49-F238E27FC236}">
                <a16:creationId xmlns:a16="http://schemas.microsoft.com/office/drawing/2014/main" id="{72615502-E9E1-4B40-B525-AD6B3E3DD612}"/>
              </a:ext>
            </a:extLst>
          </p:cNvPr>
          <p:cNvSpPr>
            <a:spLocks noGrp="1"/>
          </p:cNvSpPr>
          <p:nvPr>
            <p:ph type="sldNum" sz="quarter" idx="12"/>
          </p:nvPr>
        </p:nvSpPr>
        <p:spPr/>
        <p:txBody>
          <a:bodyPr/>
          <a:lstStyle/>
          <a:p>
            <a:fld id="{B6F15528-21DE-4FAA-801E-634DDDAF4B2B}" type="slidenum">
              <a:rPr lang="en-US" smtClean="0"/>
              <a:pPr/>
              <a:t>5</a:t>
            </a:fld>
            <a:endParaRPr lang="en-US"/>
          </a:p>
        </p:txBody>
      </p:sp>
      <p:pic>
        <p:nvPicPr>
          <p:cNvPr id="5" name="Picture 4">
            <a:extLst>
              <a:ext uri="{FF2B5EF4-FFF2-40B4-BE49-F238E27FC236}">
                <a16:creationId xmlns:a16="http://schemas.microsoft.com/office/drawing/2014/main" id="{5C936E4B-2E1C-1E4A-9D53-53687FA1AA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671" y="6600473"/>
            <a:ext cx="17079364" cy="1064176"/>
          </a:xfrm>
          <a:prstGeom prst="rect">
            <a:avLst/>
          </a:prstGeom>
        </p:spPr>
      </p:pic>
    </p:spTree>
    <p:extLst>
      <p:ext uri="{BB962C8B-B14F-4D97-AF65-F5344CB8AC3E}">
        <p14:creationId xmlns:p14="http://schemas.microsoft.com/office/powerpoint/2010/main" val="928807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758462" y="4434398"/>
            <a:ext cx="13176738" cy="3187189"/>
            <a:chOff x="-1192946" y="454440"/>
            <a:chExt cx="14009365" cy="4249586"/>
          </a:xfrm>
        </p:grpSpPr>
        <p:sp>
          <p:nvSpPr>
            <p:cNvPr id="5" name="TextBox 5"/>
            <p:cNvSpPr txBox="1"/>
            <p:nvPr/>
          </p:nvSpPr>
          <p:spPr>
            <a:xfrm>
              <a:off x="-1161686" y="2139220"/>
              <a:ext cx="10656490" cy="2564806"/>
            </a:xfrm>
            <a:prstGeom prst="rect">
              <a:avLst/>
            </a:prstGeom>
          </p:spPr>
          <p:txBody>
            <a:bodyPr wrap="square" lIns="0" tIns="0" rIns="0" bIns="0" rtlCol="0" anchor="t">
              <a:spAutoFit/>
            </a:bodyPr>
            <a:lstStyle/>
            <a:p>
              <a:pPr>
                <a:lnSpc>
                  <a:spcPts val="5040"/>
                </a:lnSpc>
                <a:spcBef>
                  <a:spcPct val="0"/>
                </a:spcBef>
              </a:pPr>
              <a:r>
                <a:rPr lang="en-US" sz="4400" dirty="0">
                  <a:solidFill>
                    <a:srgbClr val="000000"/>
                  </a:solidFill>
                  <a:latin typeface="Arial" panose="020B0604020202020204" pitchFamily="34" charset="0"/>
                  <a:cs typeface="Arial" panose="020B0604020202020204" pitchFamily="34" charset="0"/>
                </a:rPr>
                <a:t>Strengthen capacity for leading and managing for excellence in family planning programs.</a:t>
              </a:r>
            </a:p>
          </p:txBody>
        </p:sp>
        <p:sp>
          <p:nvSpPr>
            <p:cNvPr id="6" name="TextBox 6"/>
            <p:cNvSpPr txBox="1"/>
            <p:nvPr/>
          </p:nvSpPr>
          <p:spPr>
            <a:xfrm>
              <a:off x="-1192946" y="454440"/>
              <a:ext cx="14009365" cy="1436291"/>
            </a:xfrm>
            <a:prstGeom prst="rect">
              <a:avLst/>
            </a:prstGeom>
          </p:spPr>
          <p:txBody>
            <a:bodyPr wrap="square" lIns="0" tIns="0" rIns="0" bIns="0" rtlCol="0" anchor="t">
              <a:spAutoFit/>
            </a:bodyPr>
            <a:lstStyle/>
            <a:p>
              <a:pPr>
                <a:lnSpc>
                  <a:spcPts val="8400"/>
                </a:lnSpc>
              </a:pPr>
              <a:r>
                <a:rPr lang="en-US" sz="8000" b="1" dirty="0">
                  <a:solidFill>
                    <a:srgbClr val="000000"/>
                  </a:solidFill>
                  <a:latin typeface="Arial" panose="020B0604020202020204" pitchFamily="34" charset="0"/>
                  <a:cs typeface="Arial" panose="020B0604020202020204" pitchFamily="34" charset="0"/>
                </a:rPr>
                <a:t>High Impact Practice</a:t>
              </a:r>
            </a:p>
          </p:txBody>
        </p:sp>
      </p:grpSp>
      <p:sp>
        <p:nvSpPr>
          <p:cNvPr id="2" name="Slide Number Placeholder 1">
            <a:extLst>
              <a:ext uri="{FF2B5EF4-FFF2-40B4-BE49-F238E27FC236}">
                <a16:creationId xmlns:a16="http://schemas.microsoft.com/office/drawing/2014/main" id="{3BFC4710-1206-40FF-B2D9-85FB9FDE0012}"/>
              </a:ext>
            </a:extLst>
          </p:cNvPr>
          <p:cNvSpPr>
            <a:spLocks noGrp="1"/>
          </p:cNvSpPr>
          <p:nvPr>
            <p:ph type="sldNum" sz="quarter" idx="12"/>
          </p:nvPr>
        </p:nvSpPr>
        <p:spPr/>
        <p:txBody>
          <a:bodyPr/>
          <a:lstStyle/>
          <a:p>
            <a:fld id="{B6F15528-21DE-4FAA-801E-634DDDAF4B2B}" type="slidenum">
              <a:rPr lang="en-US" smtClean="0"/>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Isosceles Triangle 31">
            <a:extLst>
              <a:ext uri="{FF2B5EF4-FFF2-40B4-BE49-F238E27FC236}">
                <a16:creationId xmlns:a16="http://schemas.microsoft.com/office/drawing/2014/main" id="{970133FF-9C7A-4674-B029-496DA904E74F}"/>
              </a:ext>
            </a:extLst>
          </p:cNvPr>
          <p:cNvSpPr/>
          <p:nvPr/>
        </p:nvSpPr>
        <p:spPr>
          <a:xfrm flipV="1">
            <a:off x="8597" y="0"/>
            <a:ext cx="18257632" cy="3141733"/>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AD013E"/>
          </a:solidFill>
          <a:ln>
            <a:solidFill>
              <a:srgbClr val="AD0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12" name="TextBox 9">
            <a:extLst>
              <a:ext uri="{FF2B5EF4-FFF2-40B4-BE49-F238E27FC236}">
                <a16:creationId xmlns:a16="http://schemas.microsoft.com/office/drawing/2014/main" id="{FEAB1666-0B01-4BC5-ACC4-2AF958F978DF}"/>
              </a:ext>
            </a:extLst>
          </p:cNvPr>
          <p:cNvSpPr txBox="1"/>
          <p:nvPr/>
        </p:nvSpPr>
        <p:spPr>
          <a:xfrm>
            <a:off x="685800" y="606901"/>
            <a:ext cx="4096793" cy="771109"/>
          </a:xfrm>
          <a:prstGeom prst="rect">
            <a:avLst/>
          </a:prstGeom>
        </p:spPr>
        <p:txBody>
          <a:bodyPr wrap="square" lIns="0" tIns="0" rIns="0" bIns="0" rtlCol="0" anchor="t">
            <a:spAutoFit/>
          </a:bodyPr>
          <a:lstStyle/>
          <a:p>
            <a:pPr>
              <a:lnSpc>
                <a:spcPts val="6500"/>
              </a:lnSpc>
              <a:spcBef>
                <a:spcPct val="0"/>
              </a:spcBef>
            </a:pPr>
            <a:r>
              <a:rPr lang="en-US" sz="5000" b="1" dirty="0">
                <a:solidFill>
                  <a:schemeClr val="bg1"/>
                </a:solidFill>
                <a:latin typeface="Arial" panose="020B0604020202020204" pitchFamily="34" charset="0"/>
                <a:cs typeface="Arial" panose="020B0604020202020204" pitchFamily="34" charset="0"/>
              </a:rPr>
              <a:t>Background</a:t>
            </a:r>
          </a:p>
        </p:txBody>
      </p:sp>
      <p:sp>
        <p:nvSpPr>
          <p:cNvPr id="2" name="Slide Number Placeholder 1">
            <a:extLst>
              <a:ext uri="{FF2B5EF4-FFF2-40B4-BE49-F238E27FC236}">
                <a16:creationId xmlns:a16="http://schemas.microsoft.com/office/drawing/2014/main" id="{8D87CCBB-AE15-456A-9A34-C9288F17E59D}"/>
              </a:ext>
            </a:extLst>
          </p:cNvPr>
          <p:cNvSpPr>
            <a:spLocks noGrp="1"/>
          </p:cNvSpPr>
          <p:nvPr>
            <p:ph type="sldNum" sz="quarter" idx="12"/>
          </p:nvPr>
        </p:nvSpPr>
        <p:spPr/>
        <p:txBody>
          <a:bodyPr/>
          <a:lstStyle/>
          <a:p>
            <a:fld id="{B6F15528-21DE-4FAA-801E-634DDDAF4B2B}" type="slidenum">
              <a:rPr lang="en-US" smtClean="0"/>
              <a:pPr/>
              <a:t>7</a:t>
            </a:fld>
            <a:endParaRPr lang="en-US"/>
          </a:p>
        </p:txBody>
      </p:sp>
      <p:sp>
        <p:nvSpPr>
          <p:cNvPr id="7" name="TextBox 8">
            <a:extLst>
              <a:ext uri="{FF2B5EF4-FFF2-40B4-BE49-F238E27FC236}">
                <a16:creationId xmlns:a16="http://schemas.microsoft.com/office/drawing/2014/main" id="{6CF7AF03-5549-4C77-B5A9-4602DDD3EAD7}"/>
              </a:ext>
            </a:extLst>
          </p:cNvPr>
          <p:cNvSpPr txBox="1"/>
          <p:nvPr/>
        </p:nvSpPr>
        <p:spPr>
          <a:xfrm>
            <a:off x="1822213" y="3748634"/>
            <a:ext cx="14630400" cy="4616648"/>
          </a:xfrm>
          <a:prstGeom prst="rect">
            <a:avLst/>
          </a:prstGeom>
        </p:spPr>
        <p:txBody>
          <a:bodyPr wrap="square" lIns="0" tIns="0" rIns="0" bIns="0" rtlCol="0" anchor="t">
            <a:spAutoFit/>
          </a:bodyPr>
          <a:lstStyle/>
          <a:p>
            <a:pPr>
              <a:spcAft>
                <a:spcPts val="2400"/>
              </a:spcAft>
            </a:pPr>
            <a:r>
              <a:rPr lang="en-US" sz="4000" dirty="0">
                <a:solidFill>
                  <a:srgbClr val="000000"/>
                </a:solidFill>
                <a:latin typeface="Arial" panose="020B0604020202020204" pitchFamily="34" charset="0"/>
                <a:cs typeface="Arial" panose="020B0604020202020204" pitchFamily="34" charset="0"/>
              </a:rPr>
              <a:t>Strengthening leadership and management practices:</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Leads to </a:t>
            </a:r>
            <a:r>
              <a:rPr lang="en-US" sz="4000" b="1" dirty="0">
                <a:solidFill>
                  <a:srgbClr val="AD013E"/>
                </a:solidFill>
                <a:latin typeface="Arial" panose="020B0604020202020204" pitchFamily="34" charset="0"/>
                <a:cs typeface="Arial" panose="020B0604020202020204" pitchFamily="34" charset="0"/>
              </a:rPr>
              <a:t>improved health outcomes.</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Applies to all staff at all levels of the health system.</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Addresses </a:t>
            </a:r>
            <a:r>
              <a:rPr lang="en-US" sz="4000" b="1" dirty="0">
                <a:solidFill>
                  <a:srgbClr val="AD013E"/>
                </a:solidFill>
                <a:latin typeface="Arial" panose="020B0604020202020204" pitchFamily="34" charset="0"/>
                <a:cs typeface="Arial" panose="020B0604020202020204" pitchFamily="34" charset="0"/>
              </a:rPr>
              <a:t>diversity, equity, and inclusion </a:t>
            </a:r>
            <a:r>
              <a:rPr lang="en-US" sz="4000" dirty="0">
                <a:solidFill>
                  <a:srgbClr val="000000"/>
                </a:solidFill>
                <a:latin typeface="Arial" panose="020B0604020202020204" pitchFamily="34" charset="0"/>
                <a:cs typeface="Arial" panose="020B0604020202020204" pitchFamily="34" charset="0"/>
              </a:rPr>
              <a:t>by making programs and systems more responsive and effective at reaching the unreached.</a:t>
            </a:r>
          </a:p>
        </p:txBody>
      </p:sp>
    </p:spTree>
    <p:extLst>
      <p:ext uri="{BB962C8B-B14F-4D97-AF65-F5344CB8AC3E}">
        <p14:creationId xmlns:p14="http://schemas.microsoft.com/office/powerpoint/2010/main" val="2911422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Isosceles Triangle 31">
            <a:extLst>
              <a:ext uri="{FF2B5EF4-FFF2-40B4-BE49-F238E27FC236}">
                <a16:creationId xmlns:a16="http://schemas.microsoft.com/office/drawing/2014/main" id="{970133FF-9C7A-4674-B029-496DA904E74F}"/>
              </a:ext>
            </a:extLst>
          </p:cNvPr>
          <p:cNvSpPr/>
          <p:nvPr/>
        </p:nvSpPr>
        <p:spPr>
          <a:xfrm flipV="1">
            <a:off x="8597" y="0"/>
            <a:ext cx="18257632" cy="3141733"/>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AD013E"/>
          </a:solidFill>
          <a:ln>
            <a:solidFill>
              <a:srgbClr val="AD0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12" name="TextBox 9">
            <a:extLst>
              <a:ext uri="{FF2B5EF4-FFF2-40B4-BE49-F238E27FC236}">
                <a16:creationId xmlns:a16="http://schemas.microsoft.com/office/drawing/2014/main" id="{FEAB1666-0B01-4BC5-ACC4-2AF958F978DF}"/>
              </a:ext>
            </a:extLst>
          </p:cNvPr>
          <p:cNvSpPr txBox="1"/>
          <p:nvPr/>
        </p:nvSpPr>
        <p:spPr>
          <a:xfrm>
            <a:off x="685800" y="606901"/>
            <a:ext cx="4096793" cy="771109"/>
          </a:xfrm>
          <a:prstGeom prst="rect">
            <a:avLst/>
          </a:prstGeom>
        </p:spPr>
        <p:txBody>
          <a:bodyPr wrap="square" lIns="0" tIns="0" rIns="0" bIns="0" rtlCol="0" anchor="t">
            <a:spAutoFit/>
          </a:bodyPr>
          <a:lstStyle/>
          <a:p>
            <a:pPr>
              <a:lnSpc>
                <a:spcPts val="6500"/>
              </a:lnSpc>
              <a:spcBef>
                <a:spcPct val="0"/>
              </a:spcBef>
            </a:pPr>
            <a:r>
              <a:rPr lang="en-US" sz="5000" b="1" dirty="0">
                <a:solidFill>
                  <a:schemeClr val="bg1"/>
                </a:solidFill>
                <a:latin typeface="Arial" panose="020B0604020202020204" pitchFamily="34" charset="0"/>
                <a:cs typeface="Arial" panose="020B0604020202020204" pitchFamily="34" charset="0"/>
              </a:rPr>
              <a:t>Background</a:t>
            </a:r>
          </a:p>
        </p:txBody>
      </p:sp>
      <p:sp>
        <p:nvSpPr>
          <p:cNvPr id="2" name="Slide Number Placeholder 1">
            <a:extLst>
              <a:ext uri="{FF2B5EF4-FFF2-40B4-BE49-F238E27FC236}">
                <a16:creationId xmlns:a16="http://schemas.microsoft.com/office/drawing/2014/main" id="{8D87CCBB-AE15-456A-9A34-C9288F17E59D}"/>
              </a:ext>
            </a:extLst>
          </p:cNvPr>
          <p:cNvSpPr>
            <a:spLocks noGrp="1"/>
          </p:cNvSpPr>
          <p:nvPr>
            <p:ph type="sldNum" sz="quarter" idx="12"/>
          </p:nvPr>
        </p:nvSpPr>
        <p:spPr/>
        <p:txBody>
          <a:bodyPr/>
          <a:lstStyle/>
          <a:p>
            <a:fld id="{B6F15528-21DE-4FAA-801E-634DDDAF4B2B}" type="slidenum">
              <a:rPr lang="en-US" smtClean="0"/>
              <a:pPr/>
              <a:t>8</a:t>
            </a:fld>
            <a:endParaRPr lang="en-US"/>
          </a:p>
        </p:txBody>
      </p:sp>
      <p:pic>
        <p:nvPicPr>
          <p:cNvPr id="6" name="Picture 5">
            <a:extLst>
              <a:ext uri="{FF2B5EF4-FFF2-40B4-BE49-F238E27FC236}">
                <a16:creationId xmlns:a16="http://schemas.microsoft.com/office/drawing/2014/main" id="{D8CD109F-6860-D747-9EA8-5E552C1D64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400" y="2781300"/>
            <a:ext cx="14020800" cy="6139019"/>
          </a:xfrm>
          <a:prstGeom prst="rect">
            <a:avLst/>
          </a:prstGeom>
        </p:spPr>
      </p:pic>
    </p:spTree>
    <p:extLst>
      <p:ext uri="{BB962C8B-B14F-4D97-AF65-F5344CB8AC3E}">
        <p14:creationId xmlns:p14="http://schemas.microsoft.com/office/powerpoint/2010/main" val="6556528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Isosceles Triangle 31">
            <a:extLst>
              <a:ext uri="{FF2B5EF4-FFF2-40B4-BE49-F238E27FC236}">
                <a16:creationId xmlns:a16="http://schemas.microsoft.com/office/drawing/2014/main" id="{970133FF-9C7A-4674-B029-496DA904E74F}"/>
              </a:ext>
            </a:extLst>
          </p:cNvPr>
          <p:cNvSpPr/>
          <p:nvPr/>
        </p:nvSpPr>
        <p:spPr>
          <a:xfrm flipV="1">
            <a:off x="8597" y="0"/>
            <a:ext cx="18257632" cy="3141733"/>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AD013E"/>
          </a:solidFill>
          <a:ln>
            <a:solidFill>
              <a:srgbClr val="AD0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12" name="TextBox 9">
            <a:extLst>
              <a:ext uri="{FF2B5EF4-FFF2-40B4-BE49-F238E27FC236}">
                <a16:creationId xmlns:a16="http://schemas.microsoft.com/office/drawing/2014/main" id="{FEAB1666-0B01-4BC5-ACC4-2AF958F978DF}"/>
              </a:ext>
            </a:extLst>
          </p:cNvPr>
          <p:cNvSpPr txBox="1"/>
          <p:nvPr/>
        </p:nvSpPr>
        <p:spPr>
          <a:xfrm>
            <a:off x="685800" y="606901"/>
            <a:ext cx="4096793" cy="771109"/>
          </a:xfrm>
          <a:prstGeom prst="rect">
            <a:avLst/>
          </a:prstGeom>
        </p:spPr>
        <p:txBody>
          <a:bodyPr wrap="square" lIns="0" tIns="0" rIns="0" bIns="0" rtlCol="0" anchor="t">
            <a:spAutoFit/>
          </a:bodyPr>
          <a:lstStyle/>
          <a:p>
            <a:pPr>
              <a:lnSpc>
                <a:spcPts val="6500"/>
              </a:lnSpc>
              <a:spcBef>
                <a:spcPct val="0"/>
              </a:spcBef>
            </a:pPr>
            <a:r>
              <a:rPr lang="en-US" sz="5000" b="1" dirty="0">
                <a:solidFill>
                  <a:schemeClr val="bg1"/>
                </a:solidFill>
                <a:latin typeface="Arial" panose="020B0604020202020204" pitchFamily="34" charset="0"/>
                <a:cs typeface="Arial" panose="020B0604020202020204" pitchFamily="34" charset="0"/>
              </a:rPr>
              <a:t>Background</a:t>
            </a:r>
          </a:p>
        </p:txBody>
      </p:sp>
      <p:sp>
        <p:nvSpPr>
          <p:cNvPr id="2" name="Slide Number Placeholder 1">
            <a:extLst>
              <a:ext uri="{FF2B5EF4-FFF2-40B4-BE49-F238E27FC236}">
                <a16:creationId xmlns:a16="http://schemas.microsoft.com/office/drawing/2014/main" id="{8D87CCBB-AE15-456A-9A34-C9288F17E59D}"/>
              </a:ext>
            </a:extLst>
          </p:cNvPr>
          <p:cNvSpPr>
            <a:spLocks noGrp="1"/>
          </p:cNvSpPr>
          <p:nvPr>
            <p:ph type="sldNum" sz="quarter" idx="12"/>
          </p:nvPr>
        </p:nvSpPr>
        <p:spPr>
          <a:xfrm>
            <a:off x="14432045" y="9554835"/>
            <a:ext cx="767579" cy="302896"/>
          </a:xfrm>
        </p:spPr>
        <p:txBody>
          <a:bodyPr/>
          <a:lstStyle/>
          <a:p>
            <a:fld id="{B6F15528-21DE-4FAA-801E-634DDDAF4B2B}" type="slidenum">
              <a:rPr lang="en-US" smtClean="0"/>
              <a:pPr/>
              <a:t>9</a:t>
            </a:fld>
            <a:endParaRPr lang="en-US"/>
          </a:p>
        </p:txBody>
      </p:sp>
      <p:sp>
        <p:nvSpPr>
          <p:cNvPr id="7" name="TextBox 8">
            <a:extLst>
              <a:ext uri="{FF2B5EF4-FFF2-40B4-BE49-F238E27FC236}">
                <a16:creationId xmlns:a16="http://schemas.microsoft.com/office/drawing/2014/main" id="{6CF7AF03-5549-4C77-B5A9-4602DDD3EAD7}"/>
              </a:ext>
            </a:extLst>
          </p:cNvPr>
          <p:cNvSpPr txBox="1"/>
          <p:nvPr/>
        </p:nvSpPr>
        <p:spPr>
          <a:xfrm>
            <a:off x="1854088" y="4044346"/>
            <a:ext cx="14566649" cy="861774"/>
          </a:xfrm>
          <a:prstGeom prst="rect">
            <a:avLst/>
          </a:prstGeom>
        </p:spPr>
        <p:txBody>
          <a:bodyPr wrap="square" lIns="0" tIns="0" rIns="0" bIns="0" numCol="2" rtlCol="0" anchor="t">
            <a:spAutoFit/>
          </a:bodyPr>
          <a:lstStyle/>
          <a:p>
            <a:pPr>
              <a:spcAft>
                <a:spcPts val="2400"/>
              </a:spcAft>
            </a:pPr>
            <a:endParaRPr lang="en-US" sz="3600" dirty="0">
              <a:solidFill>
                <a:srgbClr val="000000"/>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995FDB38-4ABA-ED4C-B56B-A3AF7F761BBE}"/>
              </a:ext>
            </a:extLst>
          </p:cNvPr>
          <p:cNvSpPr txBox="1"/>
          <p:nvPr/>
        </p:nvSpPr>
        <p:spPr>
          <a:xfrm>
            <a:off x="5334000" y="2263141"/>
            <a:ext cx="8610600" cy="984885"/>
          </a:xfrm>
          <a:prstGeom prst="rect">
            <a:avLst/>
          </a:prstGeom>
          <a:noFill/>
        </p:spPr>
        <p:txBody>
          <a:bodyPr wrap="square" rtlCol="0">
            <a:spAutoFit/>
          </a:bodyPr>
          <a:lstStyle/>
          <a:p>
            <a:r>
              <a:rPr lang="en-US" sz="4000" b="1" dirty="0">
                <a:solidFill>
                  <a:srgbClr val="C00000"/>
                </a:solidFill>
                <a:latin typeface="Arial" panose="020B0604020202020204" pitchFamily="34" charset="0"/>
                <a:cs typeface="Arial" panose="020B0604020202020204" pitchFamily="34" charset="0"/>
              </a:rPr>
              <a:t>Practices for Effective Leadership</a:t>
            </a:r>
          </a:p>
          <a:p>
            <a:endParaRPr lang="en-US" dirty="0"/>
          </a:p>
        </p:txBody>
      </p:sp>
      <p:graphicFrame>
        <p:nvGraphicFramePr>
          <p:cNvPr id="5" name="Table 5">
            <a:extLst>
              <a:ext uri="{FF2B5EF4-FFF2-40B4-BE49-F238E27FC236}">
                <a16:creationId xmlns:a16="http://schemas.microsoft.com/office/drawing/2014/main" id="{8027FD2E-6E2C-AD4D-5588-5E8A7542955E}"/>
              </a:ext>
            </a:extLst>
          </p:cNvPr>
          <p:cNvGraphicFramePr>
            <a:graphicFrameLocks noGrp="1"/>
          </p:cNvGraphicFramePr>
          <p:nvPr>
            <p:extLst>
              <p:ext uri="{D42A27DB-BD31-4B8C-83A1-F6EECF244321}">
                <p14:modId xmlns:p14="http://schemas.microsoft.com/office/powerpoint/2010/main" val="3988919453"/>
              </p:ext>
            </p:extLst>
          </p:nvPr>
        </p:nvGraphicFramePr>
        <p:xfrm>
          <a:off x="3543300" y="3248026"/>
          <a:ext cx="12192000" cy="5557398"/>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4167567398"/>
                    </a:ext>
                  </a:extLst>
                </a:gridCol>
                <a:gridCol w="6096000">
                  <a:extLst>
                    <a:ext uri="{9D8B030D-6E8A-4147-A177-3AD203B41FA5}">
                      <a16:colId xmlns:a16="http://schemas.microsoft.com/office/drawing/2014/main" val="1031565866"/>
                    </a:ext>
                  </a:extLst>
                </a:gridCol>
              </a:tblGrid>
              <a:tr h="1099266">
                <a:tc>
                  <a:txBody>
                    <a:bodyPr/>
                    <a:lstStyle/>
                    <a:p>
                      <a:pPr algn="ctr"/>
                      <a:r>
                        <a:rPr lang="en-US" sz="4000" dirty="0">
                          <a:latin typeface="Arial" panose="020B0604020202020204" pitchFamily="34" charset="0"/>
                          <a:cs typeface="Arial" panose="020B0604020202020204" pitchFamily="34" charset="0"/>
                        </a:rPr>
                        <a:t>Leadership</a:t>
                      </a:r>
                    </a:p>
                  </a:txBody>
                  <a:tcPr/>
                </a:tc>
                <a:tc>
                  <a:txBody>
                    <a:bodyPr/>
                    <a:lstStyle/>
                    <a:p>
                      <a:pPr algn="ctr"/>
                      <a:r>
                        <a:rPr lang="en-US" sz="4000" dirty="0">
                          <a:latin typeface="Arial" panose="020B0604020202020204" pitchFamily="34" charset="0"/>
                          <a:cs typeface="Arial" panose="020B0604020202020204" pitchFamily="34" charset="0"/>
                        </a:rPr>
                        <a:t>Management</a:t>
                      </a:r>
                    </a:p>
                  </a:txBody>
                  <a:tcPr/>
                </a:tc>
                <a:extLst>
                  <a:ext uri="{0D108BD9-81ED-4DB2-BD59-A6C34878D82A}">
                    <a16:rowId xmlns:a16="http://schemas.microsoft.com/office/drawing/2014/main" val="1763676607"/>
                  </a:ext>
                </a:extLst>
              </a:tr>
              <a:tr h="1114533">
                <a:tc>
                  <a:txBody>
                    <a:bodyPr/>
                    <a:lstStyle/>
                    <a:p>
                      <a:r>
                        <a:rPr lang="en-US" sz="4000" dirty="0">
                          <a:latin typeface="Arial" panose="020B0604020202020204" pitchFamily="34" charset="0"/>
                          <a:cs typeface="Arial" panose="020B0604020202020204" pitchFamily="34" charset="0"/>
                        </a:rPr>
                        <a:t>Scanning</a:t>
                      </a:r>
                    </a:p>
                  </a:txBody>
                  <a:tcPr/>
                </a:tc>
                <a:tc>
                  <a:txBody>
                    <a:bodyPr/>
                    <a:lstStyle/>
                    <a:p>
                      <a:r>
                        <a:rPr lang="en-US" sz="4000" dirty="0">
                          <a:latin typeface="Arial" panose="020B0604020202020204" pitchFamily="34" charset="0"/>
                          <a:cs typeface="Arial" panose="020B0604020202020204" pitchFamily="34" charset="0"/>
                        </a:rPr>
                        <a:t>Planning</a:t>
                      </a:r>
                    </a:p>
                  </a:txBody>
                  <a:tcPr/>
                </a:tc>
                <a:extLst>
                  <a:ext uri="{0D108BD9-81ED-4DB2-BD59-A6C34878D82A}">
                    <a16:rowId xmlns:a16="http://schemas.microsoft.com/office/drawing/2014/main" val="690246033"/>
                  </a:ext>
                </a:extLst>
              </a:tr>
              <a:tr h="1114533">
                <a:tc>
                  <a:txBody>
                    <a:bodyPr/>
                    <a:lstStyle/>
                    <a:p>
                      <a:r>
                        <a:rPr lang="en-US" sz="4000" dirty="0">
                          <a:latin typeface="Arial" panose="020B0604020202020204" pitchFamily="34" charset="0"/>
                          <a:cs typeface="Arial" panose="020B0604020202020204" pitchFamily="34" charset="0"/>
                        </a:rPr>
                        <a:t>Focusing</a:t>
                      </a:r>
                    </a:p>
                  </a:txBody>
                  <a:tcPr/>
                </a:tc>
                <a:tc>
                  <a:txBody>
                    <a:bodyPr/>
                    <a:lstStyle/>
                    <a:p>
                      <a:r>
                        <a:rPr lang="en-US" sz="4000" dirty="0">
                          <a:latin typeface="Arial" panose="020B0604020202020204" pitchFamily="34" charset="0"/>
                          <a:cs typeface="Arial" panose="020B0604020202020204" pitchFamily="34" charset="0"/>
                        </a:rPr>
                        <a:t>Organizing</a:t>
                      </a:r>
                    </a:p>
                  </a:txBody>
                  <a:tcPr/>
                </a:tc>
                <a:extLst>
                  <a:ext uri="{0D108BD9-81ED-4DB2-BD59-A6C34878D82A}">
                    <a16:rowId xmlns:a16="http://schemas.microsoft.com/office/drawing/2014/main" val="1611905471"/>
                  </a:ext>
                </a:extLst>
              </a:tr>
              <a:tr h="1114533">
                <a:tc>
                  <a:txBody>
                    <a:bodyPr/>
                    <a:lstStyle/>
                    <a:p>
                      <a:r>
                        <a:rPr lang="en-US" sz="4000" dirty="0">
                          <a:latin typeface="Arial" panose="020B0604020202020204" pitchFamily="34" charset="0"/>
                          <a:cs typeface="Arial" panose="020B0604020202020204" pitchFamily="34" charset="0"/>
                        </a:rPr>
                        <a:t>Aligning and mobilizing</a:t>
                      </a:r>
                    </a:p>
                  </a:txBody>
                  <a:tcPr/>
                </a:tc>
                <a:tc>
                  <a:txBody>
                    <a:bodyPr/>
                    <a:lstStyle/>
                    <a:p>
                      <a:r>
                        <a:rPr lang="en-US" sz="4000" dirty="0">
                          <a:latin typeface="Arial" panose="020B0604020202020204" pitchFamily="34" charset="0"/>
                          <a:cs typeface="Arial" panose="020B0604020202020204" pitchFamily="34" charset="0"/>
                        </a:rPr>
                        <a:t>Implementing</a:t>
                      </a:r>
                    </a:p>
                  </a:txBody>
                  <a:tcPr/>
                </a:tc>
                <a:extLst>
                  <a:ext uri="{0D108BD9-81ED-4DB2-BD59-A6C34878D82A}">
                    <a16:rowId xmlns:a16="http://schemas.microsoft.com/office/drawing/2014/main" val="2676154306"/>
                  </a:ext>
                </a:extLst>
              </a:tr>
              <a:tr h="1114533">
                <a:tc>
                  <a:txBody>
                    <a:bodyPr/>
                    <a:lstStyle/>
                    <a:p>
                      <a:r>
                        <a:rPr lang="en-US" sz="4000" dirty="0">
                          <a:latin typeface="Arial" panose="020B0604020202020204" pitchFamily="34" charset="0"/>
                          <a:cs typeface="Arial" panose="020B0604020202020204" pitchFamily="34" charset="0"/>
                        </a:rPr>
                        <a:t>Inspiring and including</a:t>
                      </a:r>
                    </a:p>
                  </a:txBody>
                  <a:tcPr/>
                </a:tc>
                <a:tc>
                  <a:txBody>
                    <a:bodyPr/>
                    <a:lstStyle/>
                    <a:p>
                      <a:r>
                        <a:rPr lang="en-US" sz="4000" dirty="0">
                          <a:latin typeface="Arial" panose="020B0604020202020204" pitchFamily="34" charset="0"/>
                          <a:cs typeface="Arial" panose="020B0604020202020204" pitchFamily="34" charset="0"/>
                        </a:rPr>
                        <a:t>Monitoring and evaluation</a:t>
                      </a:r>
                    </a:p>
                  </a:txBody>
                  <a:tcPr/>
                </a:tc>
                <a:extLst>
                  <a:ext uri="{0D108BD9-81ED-4DB2-BD59-A6C34878D82A}">
                    <a16:rowId xmlns:a16="http://schemas.microsoft.com/office/drawing/2014/main" val="2161486202"/>
                  </a:ext>
                </a:extLst>
              </a:tr>
            </a:tbl>
          </a:graphicData>
        </a:graphic>
      </p:graphicFrame>
    </p:spTree>
    <p:extLst>
      <p:ext uri="{BB962C8B-B14F-4D97-AF65-F5344CB8AC3E}">
        <p14:creationId xmlns:p14="http://schemas.microsoft.com/office/powerpoint/2010/main" val="11477393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19928</TotalTime>
  <Words>3465</Words>
  <Application>Microsoft Macintosh PowerPoint</Application>
  <PresentationFormat>Custom</PresentationFormat>
  <Paragraphs>268</Paragraphs>
  <Slides>21</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Times New Roman</vt:lpstr>
      <vt:lpstr>Calibri</vt:lpstr>
      <vt:lpstr>Arial</vt:lpstr>
      <vt:lpstr>Proxima Nova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Option</dc:title>
  <cp:lastModifiedBy>Microsoft Office User</cp:lastModifiedBy>
  <cp:revision>505</cp:revision>
  <dcterms:created xsi:type="dcterms:W3CDTF">2006-08-16T00:00:00Z</dcterms:created>
  <dcterms:modified xsi:type="dcterms:W3CDTF">2023-06-28T12:42:58Z</dcterms:modified>
  <dc:identifier>DAEXLFOVi-U</dc:identifier>
</cp:coreProperties>
</file>