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3" r:id="rId1"/>
  </p:sldMasterIdLst>
  <p:notesMasterIdLst>
    <p:notesMasterId r:id="rId23"/>
  </p:notesMasterIdLst>
  <p:sldIdLst>
    <p:sldId id="256" r:id="rId2"/>
    <p:sldId id="328" r:id="rId3"/>
    <p:sldId id="297" r:id="rId4"/>
    <p:sldId id="318" r:id="rId5"/>
    <p:sldId id="326" r:id="rId6"/>
    <p:sldId id="260" r:id="rId7"/>
    <p:sldId id="327" r:id="rId8"/>
    <p:sldId id="314" r:id="rId9"/>
    <p:sldId id="331" r:id="rId10"/>
    <p:sldId id="329" r:id="rId11"/>
    <p:sldId id="303" r:id="rId12"/>
    <p:sldId id="335" r:id="rId13"/>
    <p:sldId id="301" r:id="rId14"/>
    <p:sldId id="302" r:id="rId15"/>
    <p:sldId id="336" r:id="rId16"/>
    <p:sldId id="337" r:id="rId17"/>
    <p:sldId id="338" r:id="rId18"/>
    <p:sldId id="339" r:id="rId19"/>
    <p:sldId id="340" r:id="rId20"/>
    <p:sldId id="308" r:id="rId21"/>
    <p:sldId id="320" r:id="rId22"/>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Proxima Nova" panose="020B060402020202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 id="3" name="Microsoft Office User" initials="MOU" lastIdx="3" clrIdx="2"/>
  <p:cmAuthor id="4" name="Natalie Apcar" initials="NA" lastIdx="1" clrIdx="3">
    <p:extLst>
      <p:ext uri="{19B8F6BF-5375-455C-9EA6-DF929625EA0E}">
        <p15:presenceInfo xmlns:p15="http://schemas.microsoft.com/office/powerpoint/2012/main" userId="S::napcar1@jh.edu::f7870745-a778-4d76-9a9e-8f0b4469d8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073"/>
    <a:srgbClr val="6BBB99"/>
    <a:srgbClr val="054A8E"/>
    <a:srgbClr val="AD013E"/>
    <a:srgbClr val="D99694"/>
    <a:srgbClr val="DD5D00"/>
    <a:srgbClr val="6E81AE"/>
    <a:srgbClr val="F3AE7B"/>
    <a:srgbClr val="00689D"/>
    <a:srgbClr val="E18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2" autoAdjust="0"/>
    <p:restoredTop sz="70543" autoAdjust="0"/>
  </p:normalViewPr>
  <p:slideViewPr>
    <p:cSldViewPr>
      <p:cViewPr varScale="1">
        <p:scale>
          <a:sx n="36" d="100"/>
          <a:sy n="36" d="100"/>
        </p:scale>
        <p:origin x="256"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Apcar" userId="f7870745-a778-4d76-9a9e-8f0b4469d8fd" providerId="ADAL" clId="{7C1D53CC-B329-499C-BC6F-2F940C302DAE}"/>
    <pc:docChg chg="custSel delSld modSld">
      <pc:chgData name="Natalie Apcar" userId="f7870745-a778-4d76-9a9e-8f0b4469d8fd" providerId="ADAL" clId="{7C1D53CC-B329-499C-BC6F-2F940C302DAE}" dt="2023-03-23T18:27:15.663" v="301" actId="1589"/>
      <pc:docMkLst>
        <pc:docMk/>
      </pc:docMkLst>
      <pc:sldChg chg="modSp mod">
        <pc:chgData name="Natalie Apcar" userId="f7870745-a778-4d76-9a9e-8f0b4469d8fd" providerId="ADAL" clId="{7C1D53CC-B329-499C-BC6F-2F940C302DAE}" dt="2023-03-23T18:10:10.853" v="0" actId="1076"/>
        <pc:sldMkLst>
          <pc:docMk/>
          <pc:sldMk cId="0" sldId="256"/>
        </pc:sldMkLst>
        <pc:picChg chg="mod">
          <ac:chgData name="Natalie Apcar" userId="f7870745-a778-4d76-9a9e-8f0b4469d8fd" providerId="ADAL" clId="{7C1D53CC-B329-499C-BC6F-2F940C302DAE}" dt="2023-03-23T18:10:10.853" v="0" actId="1076"/>
          <ac:picMkLst>
            <pc:docMk/>
            <pc:sldMk cId="0" sldId="256"/>
            <ac:picMk id="16" creationId="{BD82CABC-2243-A44B-BABE-AC7A96565DB1}"/>
          </ac:picMkLst>
        </pc:picChg>
      </pc:sldChg>
      <pc:sldChg chg="modSp mod delCm">
        <pc:chgData name="Natalie Apcar" userId="f7870745-a778-4d76-9a9e-8f0b4469d8fd" providerId="ADAL" clId="{7C1D53CC-B329-499C-BC6F-2F940C302DAE}" dt="2023-03-23T18:22:49.756" v="286" actId="20577"/>
        <pc:sldMkLst>
          <pc:docMk/>
          <pc:sldMk cId="3804271983" sldId="303"/>
        </pc:sldMkLst>
        <pc:spChg chg="mod">
          <ac:chgData name="Natalie Apcar" userId="f7870745-a778-4d76-9a9e-8f0b4469d8fd" providerId="ADAL" clId="{7C1D53CC-B329-499C-BC6F-2F940C302DAE}" dt="2023-03-23T18:22:49.756" v="286" actId="20577"/>
          <ac:spMkLst>
            <pc:docMk/>
            <pc:sldMk cId="3804271983" sldId="303"/>
            <ac:spMk id="28" creationId="{6B72E052-BCD2-4ECF-8B90-D2A9416F84A9}"/>
          </ac:spMkLst>
        </pc:spChg>
      </pc:sldChg>
      <pc:sldChg chg="addCm">
        <pc:chgData name="Natalie Apcar" userId="f7870745-a778-4d76-9a9e-8f0b4469d8fd" providerId="ADAL" clId="{7C1D53CC-B329-499C-BC6F-2F940C302DAE}" dt="2023-03-23T18:27:15.663" v="301" actId="1589"/>
        <pc:sldMkLst>
          <pc:docMk/>
          <pc:sldMk cId="851073997" sldId="308"/>
        </pc:sldMkLst>
      </pc:sldChg>
      <pc:sldChg chg="modSp mod">
        <pc:chgData name="Natalie Apcar" userId="f7870745-a778-4d76-9a9e-8f0b4469d8fd" providerId="ADAL" clId="{7C1D53CC-B329-499C-BC6F-2F940C302DAE}" dt="2023-03-23T18:15:01.695" v="8" actId="14100"/>
        <pc:sldMkLst>
          <pc:docMk/>
          <pc:sldMk cId="3061834563" sldId="314"/>
        </pc:sldMkLst>
        <pc:picChg chg="mod">
          <ac:chgData name="Natalie Apcar" userId="f7870745-a778-4d76-9a9e-8f0b4469d8fd" providerId="ADAL" clId="{7C1D53CC-B329-499C-BC6F-2F940C302DAE}" dt="2023-03-23T18:15:01.695" v="8" actId="14100"/>
          <ac:picMkLst>
            <pc:docMk/>
            <pc:sldMk cId="3061834563" sldId="314"/>
            <ac:picMk id="5" creationId="{43DAF01E-7EBB-6B45-9289-DABC35512EA3}"/>
          </ac:picMkLst>
        </pc:picChg>
      </pc:sldChg>
      <pc:sldChg chg="modSp mod modNotesTx">
        <pc:chgData name="Natalie Apcar" userId="f7870745-a778-4d76-9a9e-8f0b4469d8fd" providerId="ADAL" clId="{7C1D53CC-B329-499C-BC6F-2F940C302DAE}" dt="2023-03-23T18:13:30.271" v="6" actId="20577"/>
        <pc:sldMkLst>
          <pc:docMk/>
          <pc:sldMk cId="2911422593" sldId="327"/>
        </pc:sldMkLst>
        <pc:spChg chg="mod">
          <ac:chgData name="Natalie Apcar" userId="f7870745-a778-4d76-9a9e-8f0b4469d8fd" providerId="ADAL" clId="{7C1D53CC-B329-499C-BC6F-2F940C302DAE}" dt="2023-03-23T18:13:18.897" v="4" actId="20577"/>
          <ac:spMkLst>
            <pc:docMk/>
            <pc:sldMk cId="2911422593" sldId="327"/>
            <ac:spMk id="8" creationId="{C91593E0-56F0-49C5-A053-281C62CC4608}"/>
          </ac:spMkLst>
        </pc:spChg>
      </pc:sldChg>
      <pc:sldChg chg="modSp mod">
        <pc:chgData name="Natalie Apcar" userId="f7870745-a778-4d76-9a9e-8f0b4469d8fd" providerId="ADAL" clId="{7C1D53CC-B329-499C-BC6F-2F940C302DAE}" dt="2023-03-23T18:21:23.017" v="282" actId="20577"/>
        <pc:sldMkLst>
          <pc:docMk/>
          <pc:sldMk cId="2643993863" sldId="329"/>
        </pc:sldMkLst>
        <pc:spChg chg="mod">
          <ac:chgData name="Natalie Apcar" userId="f7870745-a778-4d76-9a9e-8f0b4469d8fd" providerId="ADAL" clId="{7C1D53CC-B329-499C-BC6F-2F940C302DAE}" dt="2023-03-23T18:21:23.017" v="282" actId="20577"/>
          <ac:spMkLst>
            <pc:docMk/>
            <pc:sldMk cId="2643993863" sldId="329"/>
            <ac:spMk id="9" creationId="{DF933640-14A6-43A2-8825-4C132BDD58F9}"/>
          </ac:spMkLst>
        </pc:spChg>
      </pc:sldChg>
      <pc:sldChg chg="modSp mod">
        <pc:chgData name="Natalie Apcar" userId="f7870745-a778-4d76-9a9e-8f0b4469d8fd" providerId="ADAL" clId="{7C1D53CC-B329-499C-BC6F-2F940C302DAE}" dt="2023-03-23T18:15:26.669" v="13" actId="20577"/>
        <pc:sldMkLst>
          <pc:docMk/>
          <pc:sldMk cId="528246149" sldId="331"/>
        </pc:sldMkLst>
        <pc:spChg chg="mod">
          <ac:chgData name="Natalie Apcar" userId="f7870745-a778-4d76-9a9e-8f0b4469d8fd" providerId="ADAL" clId="{7C1D53CC-B329-499C-BC6F-2F940C302DAE}" dt="2023-03-23T18:15:26.669" v="13" actId="20577"/>
          <ac:spMkLst>
            <pc:docMk/>
            <pc:sldMk cId="528246149" sldId="331"/>
            <ac:spMk id="10" creationId="{00000000-0000-0000-0000-000000000000}"/>
          </ac:spMkLst>
        </pc:spChg>
      </pc:sldChg>
      <pc:sldChg chg="modSp del mod">
        <pc:chgData name="Natalie Apcar" userId="f7870745-a778-4d76-9a9e-8f0b4469d8fd" providerId="ADAL" clId="{7C1D53CC-B329-499C-BC6F-2F940C302DAE}" dt="2023-03-23T18:11:21.928" v="2" actId="2696"/>
        <pc:sldMkLst>
          <pc:docMk/>
          <pc:sldMk cId="240417094" sldId="334"/>
        </pc:sldMkLst>
        <pc:grpChg chg="mod">
          <ac:chgData name="Natalie Apcar" userId="f7870745-a778-4d76-9a9e-8f0b4469d8fd" providerId="ADAL" clId="{7C1D53CC-B329-499C-BC6F-2F940C302DAE}" dt="2023-03-23T18:10:59.034" v="1" actId="1076"/>
          <ac:grpSpMkLst>
            <pc:docMk/>
            <pc:sldMk cId="240417094" sldId="334"/>
            <ac:grpSpMk id="4" creationId="{00000000-0000-0000-0000-000000000000}"/>
          </ac:grpSpMkLst>
        </pc:grpChg>
      </pc:sldChg>
      <pc:sldChg chg="modSp mod">
        <pc:chgData name="Natalie Apcar" userId="f7870745-a778-4d76-9a9e-8f0b4469d8fd" providerId="ADAL" clId="{7C1D53CC-B329-499C-BC6F-2F940C302DAE}" dt="2023-03-23T18:24:43.386" v="289" actId="20577"/>
        <pc:sldMkLst>
          <pc:docMk/>
          <pc:sldMk cId="2218171623" sldId="335"/>
        </pc:sldMkLst>
        <pc:spChg chg="mod">
          <ac:chgData name="Natalie Apcar" userId="f7870745-a778-4d76-9a9e-8f0b4469d8fd" providerId="ADAL" clId="{7C1D53CC-B329-499C-BC6F-2F940C302DAE}" dt="2023-03-23T18:24:43.386" v="289" actId="20577"/>
          <ac:spMkLst>
            <pc:docMk/>
            <pc:sldMk cId="2218171623" sldId="335"/>
            <ac:spMk id="28" creationId="{6B72E052-BCD2-4ECF-8B90-D2A9416F84A9}"/>
          </ac:spMkLst>
        </pc:spChg>
      </pc:sldChg>
      <pc:sldChg chg="modSp mod">
        <pc:chgData name="Natalie Apcar" userId="f7870745-a778-4d76-9a9e-8f0b4469d8fd" providerId="ADAL" clId="{7C1D53CC-B329-499C-BC6F-2F940C302DAE}" dt="2023-03-23T18:25:00.761" v="292" actId="20577"/>
        <pc:sldMkLst>
          <pc:docMk/>
          <pc:sldMk cId="398106504" sldId="336"/>
        </pc:sldMkLst>
        <pc:spChg chg="mod">
          <ac:chgData name="Natalie Apcar" userId="f7870745-a778-4d76-9a9e-8f0b4469d8fd" providerId="ADAL" clId="{7C1D53CC-B329-499C-BC6F-2F940C302DAE}" dt="2023-03-23T18:25:00.761" v="292" actId="20577"/>
          <ac:spMkLst>
            <pc:docMk/>
            <pc:sldMk cId="398106504" sldId="336"/>
            <ac:spMk id="28" creationId="{6B72E052-BCD2-4ECF-8B90-D2A9416F84A9}"/>
          </ac:spMkLst>
        </pc:spChg>
      </pc:sldChg>
      <pc:sldChg chg="modSp mod">
        <pc:chgData name="Natalie Apcar" userId="f7870745-a778-4d76-9a9e-8f0b4469d8fd" providerId="ADAL" clId="{7C1D53CC-B329-499C-BC6F-2F940C302DAE}" dt="2023-03-23T18:26:10.922" v="294" actId="20577"/>
        <pc:sldMkLst>
          <pc:docMk/>
          <pc:sldMk cId="4103992194" sldId="338"/>
        </pc:sldMkLst>
        <pc:spChg chg="mod">
          <ac:chgData name="Natalie Apcar" userId="f7870745-a778-4d76-9a9e-8f0b4469d8fd" providerId="ADAL" clId="{7C1D53CC-B329-499C-BC6F-2F940C302DAE}" dt="2023-03-23T18:26:10.922" v="294" actId="20577"/>
          <ac:spMkLst>
            <pc:docMk/>
            <pc:sldMk cId="4103992194" sldId="338"/>
            <ac:spMk id="28" creationId="{6B72E052-BCD2-4ECF-8B90-D2A9416F84A9}"/>
          </ac:spMkLst>
        </pc:spChg>
      </pc:sldChg>
      <pc:sldChg chg="modSp mod">
        <pc:chgData name="Natalie Apcar" userId="f7870745-a778-4d76-9a9e-8f0b4469d8fd" providerId="ADAL" clId="{7C1D53CC-B329-499C-BC6F-2F940C302DAE}" dt="2023-03-23T18:26:18.558" v="297" actId="20577"/>
        <pc:sldMkLst>
          <pc:docMk/>
          <pc:sldMk cId="2173472140" sldId="339"/>
        </pc:sldMkLst>
        <pc:spChg chg="mod">
          <ac:chgData name="Natalie Apcar" userId="f7870745-a778-4d76-9a9e-8f0b4469d8fd" providerId="ADAL" clId="{7C1D53CC-B329-499C-BC6F-2F940C302DAE}" dt="2023-03-23T18:26:18.558" v="297" actId="20577"/>
          <ac:spMkLst>
            <pc:docMk/>
            <pc:sldMk cId="2173472140" sldId="339"/>
            <ac:spMk id="28" creationId="{6B72E052-BCD2-4ECF-8B90-D2A9416F84A9}"/>
          </ac:spMkLst>
        </pc:spChg>
      </pc:sldChg>
      <pc:sldChg chg="modSp mod">
        <pc:chgData name="Natalie Apcar" userId="f7870745-a778-4d76-9a9e-8f0b4469d8fd" providerId="ADAL" clId="{7C1D53CC-B329-499C-BC6F-2F940C302DAE}" dt="2023-03-23T18:26:33.796" v="300" actId="20577"/>
        <pc:sldMkLst>
          <pc:docMk/>
          <pc:sldMk cId="4287808832" sldId="340"/>
        </pc:sldMkLst>
        <pc:spChg chg="mod">
          <ac:chgData name="Natalie Apcar" userId="f7870745-a778-4d76-9a9e-8f0b4469d8fd" providerId="ADAL" clId="{7C1D53CC-B329-499C-BC6F-2F940C302DAE}" dt="2023-03-23T18:26:33.796" v="300" actId="20577"/>
          <ac:spMkLst>
            <pc:docMk/>
            <pc:sldMk cId="4287808832" sldId="340"/>
            <ac:spMk id="28" creationId="{6B72E052-BCD2-4ECF-8B90-D2A9416F84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6/28/23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who.int/woman_child_accountability/ierg/reports/2012_15S_MassMediaEvidenceBase.pdf"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healthcommcapacity.org/family-planning-evidence-database/" TargetMode="External"/><Relationship Id="rId4" Type="http://schemas.openxmlformats.org/officeDocument/2006/relationships/hyperlink" Target="https://healthcommcapacity.org/i-kits-sbccimplementationkit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brief describes the evidence on and experience with mass media programming in family planning. The distinguishing characteristic of mass media programs, relative to other social and behavior change (SBC) interventions, is that they reach a large audience—often national in scope—with consistent, high-quality messages, primarily through TV and radio (e.g., public service announcements or advertisements, talk shows, or serial dramas).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Photo credit: </a:t>
            </a:r>
            <a:r>
              <a:rPr lang="en-US" sz="1200" b="0" i="0" kern="1200" dirty="0">
                <a:solidFill>
                  <a:schemeClr val="tx1"/>
                </a:solidFill>
                <a:effectLst/>
                <a:latin typeface="+mn-lt"/>
                <a:ea typeface="+mn-ea"/>
                <a:cs typeface="+mn-cs"/>
              </a:rPr>
              <a:t>Akintunde </a:t>
            </a:r>
            <a:r>
              <a:rPr lang="en-US" sz="1200" b="0" i="0" kern="1200" dirty="0" err="1">
                <a:solidFill>
                  <a:schemeClr val="tx1"/>
                </a:solidFill>
                <a:effectLst/>
                <a:latin typeface="+mn-lt"/>
                <a:ea typeface="+mn-ea"/>
                <a:cs typeface="+mn-cs"/>
              </a:rPr>
              <a:t>Akinleye</a:t>
            </a:r>
            <a:r>
              <a:rPr lang="en-US" sz="1200" b="0" i="0" kern="1200" dirty="0">
                <a:solidFill>
                  <a:schemeClr val="tx1"/>
                </a:solidFill>
                <a:effectLst/>
                <a:latin typeface="+mn-lt"/>
                <a:ea typeface="+mn-ea"/>
                <a:cs typeface="+mn-cs"/>
              </a:rPr>
              <a:t>/NURHI, Courtesy of </a:t>
            </a:r>
            <a:r>
              <a:rPr lang="en-US" sz="1200" b="0" i="0" kern="1200" dirty="0" err="1">
                <a:solidFill>
                  <a:schemeClr val="tx1"/>
                </a:solidFill>
                <a:effectLst/>
                <a:latin typeface="+mn-lt"/>
                <a:ea typeface="+mn-ea"/>
                <a:cs typeface="+mn-cs"/>
              </a:rPr>
              <a:t>Photoshare</a:t>
            </a:r>
            <a:endParaRPr lang="en-US" sz="1200" b="0" i="0" u="none" strike="noStrike" kern="1200" baseline="0" dirty="0">
              <a:solidFill>
                <a:srgbClr val="1E1E1E"/>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REVISED: 3/23</a:t>
            </a: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Mass media interventions </a:t>
            </a:r>
            <a:r>
              <a:rPr lang="en-US" sz="1200" b="1" dirty="0">
                <a:solidFill>
                  <a:srgbClr val="3E9073"/>
                </a:solidFill>
                <a:latin typeface="Arial" panose="020B0604020202020204" pitchFamily="34" charset="0"/>
                <a:cs typeface="Arial" panose="020B0604020202020204" pitchFamily="34" charset="0"/>
              </a:rPr>
              <a:t>contribute to increased contraceptive use.</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Studies reporting odds ratios found that those exposed to mass media were 25% to 2 times more likely to use modern contraception than those not exposed.</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Based on studies that included demographic information on the study population, mass media programs were more likely to reach individuals with higher socioeconomic status, younger age, lower parity, and urban residence.</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Table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211D1E"/>
                </a:solidFill>
                <a:latin typeface="Arial" panose="020B0604020202020204" pitchFamily="34" charset="0"/>
                <a:cs typeface="Arial" panose="020B0604020202020204" pitchFamily="34" charset="0"/>
              </a:rPr>
              <a:t>/briefs/mass-media/</a:t>
            </a:r>
            <a:endParaRPr lang="en-US" sz="1200" u="sng"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3615515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b="1" dirty="0">
                <a:solidFill>
                  <a:srgbClr val="3E9073"/>
                </a:solidFill>
                <a:latin typeface="Arial" panose="020B0604020202020204" pitchFamily="34" charset="0"/>
                <a:cs typeface="Arial" panose="020B0604020202020204" pitchFamily="34" charset="0"/>
              </a:rPr>
              <a:t>Invest in formative research to support development of focused messaging </a:t>
            </a:r>
            <a:r>
              <a:rPr lang="en-US" sz="1200" dirty="0">
                <a:solidFill>
                  <a:srgbClr val="000000"/>
                </a:solidFill>
                <a:latin typeface="Arial" panose="020B0604020202020204" pitchFamily="34" charset="0"/>
                <a:cs typeface="Arial" panose="020B0604020202020204" pitchFamily="34" charset="0"/>
              </a:rPr>
              <a:t>and to inform channel selection, program format, and broadcast schedules.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High-quality formative research serves to </a:t>
            </a:r>
            <a:r>
              <a:rPr lang="en-US" sz="1200" b="1" dirty="0">
                <a:solidFill>
                  <a:srgbClr val="000000"/>
                </a:solidFill>
                <a:latin typeface="Arial" panose="020B0604020202020204" pitchFamily="34" charset="0"/>
                <a:cs typeface="Arial" panose="020B0604020202020204" pitchFamily="34" charset="0"/>
              </a:rPr>
              <a:t>reinforce the legitimacy and importance of mass media programming for donors and host country governments.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Once formative research has been conducted, implementers must </a:t>
            </a:r>
            <a:r>
              <a:rPr lang="en-US" sz="1200" b="1" dirty="0">
                <a:solidFill>
                  <a:srgbClr val="000000"/>
                </a:solidFill>
                <a:latin typeface="Arial" panose="020B0604020202020204" pitchFamily="34" charset="0"/>
                <a:cs typeface="Arial" panose="020B0604020202020204" pitchFamily="34" charset="0"/>
              </a:rPr>
              <a:t>consider how best to present findings</a:t>
            </a:r>
            <a:r>
              <a:rPr lang="en-US" sz="1200" dirty="0">
                <a:solidFill>
                  <a:srgbClr val="000000"/>
                </a:solidFill>
                <a:latin typeface="Arial" panose="020B0604020202020204" pitchFamily="34" charset="0"/>
                <a:cs typeface="Arial" panose="020B0604020202020204" pitchFamily="34" charset="0"/>
              </a:rPr>
              <a:t> to the creative professionals responsible for developing the brand, campaign, show concept, scripts, and other media outputs.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Typically a creative brief is developed through interactive workshops, allowing creative professionals to understand the data and translate it into key program elements.</a:t>
            </a: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2933033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b="1" dirty="0">
                <a:solidFill>
                  <a:srgbClr val="3E9073"/>
                </a:solidFill>
                <a:latin typeface="Arial" panose="020B0604020202020204" pitchFamily="34" charset="0"/>
                <a:cs typeface="Arial" panose="020B0604020202020204" pitchFamily="34" charset="0"/>
              </a:rPr>
              <a:t>Partner with local creative professionals </a:t>
            </a:r>
            <a:r>
              <a:rPr lang="en-US" sz="1200" dirty="0">
                <a:solidFill>
                  <a:srgbClr val="000000"/>
                </a:solidFill>
                <a:latin typeface="Arial" panose="020B0604020202020204" pitchFamily="34" charset="0"/>
                <a:cs typeface="Arial" panose="020B0604020202020204" pitchFamily="34" charset="0"/>
              </a:rPr>
              <a:t>to create </a:t>
            </a:r>
            <a:r>
              <a:rPr lang="en-US" sz="1200" b="1" dirty="0">
                <a:solidFill>
                  <a:srgbClr val="3E9073"/>
                </a:solidFill>
                <a:latin typeface="Arial" panose="020B0604020202020204" pitchFamily="34" charset="0"/>
                <a:cs typeface="Arial" panose="020B0604020202020204" pitchFamily="34" charset="0"/>
              </a:rPr>
              <a:t>culturally specific</a:t>
            </a:r>
            <a:r>
              <a:rPr lang="en-US" sz="1200" dirty="0">
                <a:solidFill>
                  <a:srgbClr val="000000"/>
                </a:solidFill>
                <a:latin typeface="Arial" panose="020B0604020202020204" pitchFamily="34" charset="0"/>
                <a:cs typeface="Arial" panose="020B0604020202020204" pitchFamily="34" charset="0"/>
              </a:rPr>
              <a:t> programming.</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Evidence suggests that mass media is most effective when it </a:t>
            </a:r>
            <a:r>
              <a:rPr lang="en-US" sz="1200" b="1" dirty="0">
                <a:solidFill>
                  <a:srgbClr val="3E9073"/>
                </a:solidFill>
                <a:latin typeface="Arial" panose="020B0604020202020204" pitchFamily="34" charset="0"/>
                <a:cs typeface="Arial" panose="020B0604020202020204" pitchFamily="34" charset="0"/>
              </a:rPr>
              <a:t>closely parallels the lived reality of target audiences.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Using </a:t>
            </a:r>
            <a:r>
              <a:rPr lang="en-US" sz="1200" b="1" dirty="0">
                <a:solidFill>
                  <a:srgbClr val="3E9073"/>
                </a:solidFill>
                <a:latin typeface="Arial" panose="020B0604020202020204" pitchFamily="34" charset="0"/>
                <a:cs typeface="Arial" panose="020B0604020202020204" pitchFamily="34" charset="0"/>
              </a:rPr>
              <a:t>local language(s) to ensure deep understanding of content </a:t>
            </a:r>
            <a:r>
              <a:rPr lang="en-US" sz="1200" dirty="0">
                <a:solidFill>
                  <a:srgbClr val="000000"/>
                </a:solidFill>
                <a:latin typeface="Arial" panose="020B0604020202020204" pitchFamily="34" charset="0"/>
                <a:cs typeface="Arial" panose="020B0604020202020204" pitchFamily="34" charset="0"/>
              </a:rPr>
              <a:t>by priority audiences may be more effective than relying upon a market language or other regional lingua franca.</a:t>
            </a:r>
          </a:p>
          <a:p>
            <a:pPr marL="1085850" lvl="2"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Some implementers have chosen to address this need by developing creative concepts, scripts, or script “briefs” at the national level, then engaging state-level, regional, or provincial groups to develop and record them for the local context.</a:t>
            </a: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1718702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a:t>
            </a:r>
            <a:r>
              <a:rPr lang="en-US" b="0" dirty="0">
                <a:latin typeface="Arial" panose="020B0604020202020204" pitchFamily="34" charset="0"/>
                <a:cs typeface="Arial" panose="020B0604020202020204" pitchFamily="34" charset="0"/>
              </a:rPr>
              <a:t>implementation tips for Mass Media</a:t>
            </a:r>
            <a:r>
              <a:rPr lang="en-US" dirty="0">
                <a:latin typeface="Arial" panose="020B0604020202020204" pitchFamily="34" charset="0"/>
                <a:cs typeface="Arial" panose="020B0604020202020204" pitchFamily="34" charset="0"/>
              </a:rPr>
              <a:t>, 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References from the literature on this HIP can be found here (copy and paste this link into your web browser): </a:t>
            </a:r>
            <a:r>
              <a:rPr lang="en-US" sz="1200" u="sng" kern="1200" dirty="0">
                <a:solidFill>
                  <a:schemeClr val="tx1"/>
                </a:solidFill>
                <a:effectLst/>
                <a:latin typeface="+mn-lt"/>
                <a:ea typeface="+mn-ea"/>
                <a:cs typeface="+mn-cs"/>
              </a:rPr>
              <a:t>https://</a:t>
            </a:r>
            <a:r>
              <a:rPr lang="en-US" sz="1200" u="sng" kern="1200" dirty="0" err="1">
                <a:solidFill>
                  <a:schemeClr val="tx1"/>
                </a:solidFill>
                <a:effectLst/>
                <a:latin typeface="+mn-lt"/>
                <a:ea typeface="+mn-ea"/>
                <a:cs typeface="+mn-cs"/>
              </a:rPr>
              <a:t>www.fphighimpactpractices.org</a:t>
            </a:r>
            <a:r>
              <a:rPr lang="en-US" sz="1200" u="sng" kern="1200" dirty="0">
                <a:solidFill>
                  <a:schemeClr val="tx1"/>
                </a:solidFill>
                <a:effectLst/>
                <a:latin typeface="+mn-lt"/>
                <a:ea typeface="+mn-ea"/>
                <a:cs typeface="+mn-cs"/>
              </a:rPr>
              <a:t>/briefs/mass-media/</a:t>
            </a: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Consider the nature of priority behaviors when selecting a format.</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Some evidence suggests that </a:t>
            </a:r>
            <a:r>
              <a:rPr lang="en-US" sz="1200" b="1" dirty="0">
                <a:solidFill>
                  <a:srgbClr val="3E9073"/>
                </a:solidFill>
                <a:latin typeface="Arial" panose="020B0604020202020204" pitchFamily="34" charset="0"/>
                <a:cs typeface="Arial" panose="020B0604020202020204" pitchFamily="34" charset="0"/>
              </a:rPr>
              <a:t>one-time or periodic behaviors </a:t>
            </a:r>
            <a:r>
              <a:rPr lang="en-US" sz="1200" dirty="0">
                <a:solidFill>
                  <a:srgbClr val="000000"/>
                </a:solidFill>
                <a:latin typeface="Arial" panose="020B0604020202020204" pitchFamily="34" charset="0"/>
                <a:cs typeface="Arial" panose="020B0604020202020204" pitchFamily="34" charset="0"/>
              </a:rPr>
              <a:t>(e.g., immunization, antenatal care) </a:t>
            </a:r>
            <a:r>
              <a:rPr lang="en-US" sz="1200" b="1" dirty="0">
                <a:solidFill>
                  <a:srgbClr val="3E9073"/>
                </a:solidFill>
                <a:latin typeface="Arial" panose="020B0604020202020204" pitchFamily="34" charset="0"/>
                <a:cs typeface="Arial" panose="020B0604020202020204" pitchFamily="34" charset="0"/>
              </a:rPr>
              <a:t>may be more amenable to change via mass media than habitual behaviors </a:t>
            </a:r>
            <a:r>
              <a:rPr lang="en-US" sz="1200" dirty="0">
                <a:solidFill>
                  <a:srgbClr val="000000"/>
                </a:solidFill>
                <a:latin typeface="Arial" panose="020B0604020202020204" pitchFamily="34" charset="0"/>
                <a:cs typeface="Arial" panose="020B0604020202020204" pitchFamily="34" charset="0"/>
              </a:rPr>
              <a:t>(e.g., exercise, dietary habits, and feeding practices).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In considering whether to invest in mass media and what format to use, implementers and donors should </a:t>
            </a:r>
            <a:r>
              <a:rPr lang="en-US" sz="1200" b="1" dirty="0">
                <a:solidFill>
                  <a:srgbClr val="3E9073"/>
                </a:solidFill>
                <a:latin typeface="Arial" panose="020B0604020202020204" pitchFamily="34" charset="0"/>
                <a:cs typeface="Arial" panose="020B0604020202020204" pitchFamily="34" charset="0"/>
              </a:rPr>
              <a:t>review the nature of the behaviors to be addressed</a:t>
            </a:r>
            <a:r>
              <a:rPr lang="en-US" sz="1200" dirty="0">
                <a:solidFill>
                  <a:srgbClr val="000000"/>
                </a:solidFill>
                <a:latin typeface="Arial" panose="020B0604020202020204" pitchFamily="34" charset="0"/>
                <a:cs typeface="Arial" panose="020B0604020202020204" pitchFamily="34" charset="0"/>
              </a:rPr>
              <a:t> and </a:t>
            </a:r>
            <a:r>
              <a:rPr lang="en-US" sz="1200" b="1" dirty="0">
                <a:solidFill>
                  <a:srgbClr val="3E9073"/>
                </a:solidFill>
                <a:latin typeface="Arial" panose="020B0604020202020204" pitchFamily="34" charset="0"/>
                <a:cs typeface="Arial" panose="020B0604020202020204" pitchFamily="34" charset="0"/>
              </a:rPr>
              <a:t>what is known about their drivers in the local context.</a:t>
            </a: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2020755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4159649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3919446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Use pretesting, monitoring, and other mechanisms to allow for continued </a:t>
            </a:r>
            <a:r>
              <a:rPr lang="en-US" sz="1200" b="1" dirty="0">
                <a:solidFill>
                  <a:srgbClr val="000000"/>
                </a:solidFill>
                <a:latin typeface="Arial" panose="020B0604020202020204" pitchFamily="34" charset="0"/>
                <a:cs typeface="Arial" panose="020B0604020202020204" pitchFamily="34" charset="0"/>
              </a:rPr>
              <a:t>validation, revision, and development </a:t>
            </a:r>
            <a:r>
              <a:rPr lang="en-US" sz="1200" dirty="0">
                <a:solidFill>
                  <a:srgbClr val="000000"/>
                </a:solidFill>
                <a:latin typeface="Arial" panose="020B0604020202020204" pitchFamily="34" charset="0"/>
                <a:cs typeface="Arial" panose="020B0604020202020204" pitchFamily="34" charset="0"/>
              </a:rPr>
              <a:t>of mass media content.</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Mass media outputs should be tested for </a:t>
            </a:r>
            <a:r>
              <a:rPr lang="en-US" sz="1200" b="1" dirty="0">
                <a:solidFill>
                  <a:srgbClr val="000000"/>
                </a:solidFill>
                <a:latin typeface="Arial" panose="020B0604020202020204" pitchFamily="34" charset="0"/>
                <a:cs typeface="Arial" panose="020B0604020202020204" pitchFamily="34" charset="0"/>
              </a:rPr>
              <a:t>comprehension, appeal, and effectiveness </a:t>
            </a:r>
            <a:r>
              <a:rPr lang="en-US" sz="1200" dirty="0">
                <a:solidFill>
                  <a:srgbClr val="000000"/>
                </a:solidFill>
                <a:latin typeface="Arial" panose="020B0604020202020204" pitchFamily="34" charset="0"/>
                <a:cs typeface="Arial" panose="020B0604020202020204" pitchFamily="34" charset="0"/>
              </a:rPr>
              <a:t>at several points during their development, including the early concept phase and following production of initial drafts, storyboards, or pilot episodes.</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Monitoring of mass media should include not only measures of reach among priority audiences but also </a:t>
            </a:r>
            <a:r>
              <a:rPr lang="en-US" sz="1200" b="1" i="0" kern="1200" dirty="0">
                <a:solidFill>
                  <a:schemeClr val="tx1"/>
                </a:solidFill>
                <a:effectLst/>
                <a:latin typeface="+mn-lt"/>
                <a:ea typeface="+mn-ea"/>
                <a:cs typeface="+mn-cs"/>
              </a:rPr>
              <a:t>message recall and intended behavior change</a:t>
            </a:r>
            <a:r>
              <a:rPr lang="en-US" sz="1200" b="0" i="0" kern="1200" dirty="0">
                <a:solidFill>
                  <a:schemeClr val="tx1"/>
                </a:solidFill>
                <a:effectLst/>
                <a:latin typeface="+mn-lt"/>
                <a:ea typeface="+mn-ea"/>
                <a:cs typeface="+mn-cs"/>
              </a:rPr>
              <a:t>. </a:t>
            </a:r>
          </a:p>
          <a:p>
            <a:pPr marL="1085850" lvl="2"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Tools such as media omnibus surveys, available in many countries, can enable implementers to gather this information on a routine basis at relatively low cost</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Across all pretesting and monitoring activities, implementers should </a:t>
            </a:r>
            <a:r>
              <a:rPr lang="en-US" sz="1200" b="1" i="0" kern="1200" dirty="0">
                <a:solidFill>
                  <a:schemeClr val="tx1"/>
                </a:solidFill>
                <a:effectLst/>
                <a:latin typeface="+mn-lt"/>
                <a:ea typeface="+mn-ea"/>
                <a:cs typeface="+mn-cs"/>
              </a:rPr>
              <a:t>ensure that media content does not unintentionally reinforce social inequities or harmful norms</a:t>
            </a:r>
            <a:r>
              <a:rPr lang="en-US" sz="1200" b="0" i="0" kern="1200" dirty="0">
                <a:solidFill>
                  <a:schemeClr val="tx1"/>
                </a:solidFill>
                <a:effectLst/>
                <a:latin typeface="+mn-lt"/>
                <a:ea typeface="+mn-ea"/>
                <a:cs typeface="+mn-cs"/>
              </a:rPr>
              <a:t>.</a:t>
            </a: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747327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164446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This presentation is divided in </a:t>
            </a:r>
            <a:r>
              <a:rPr lang="en-US" sz="1200" b="1" dirty="0">
                <a:solidFill>
                  <a:schemeClr val="tx1"/>
                </a:solidFill>
                <a:latin typeface="Arial" panose="020B0604020202020204" pitchFamily="34" charset="0"/>
                <a:cs typeface="Arial" panose="020B0604020202020204" pitchFamily="34" charset="0"/>
              </a:rPr>
              <a:t>three parts</a:t>
            </a:r>
            <a:r>
              <a:rPr lang="en-US" sz="1200" dirty="0">
                <a:solidFill>
                  <a:schemeClr val="tx1"/>
                </a:solidFill>
                <a:latin typeface="Arial" panose="020B0604020202020204" pitchFamily="34" charset="0"/>
                <a:cs typeface="Arial" panose="020B0604020202020204" pitchFamily="34" charset="0"/>
              </a:rPr>
              <a:t>: an Introduction to the High Impact Practices (HIPs) in Family Planning, Mass Media, and Extra Slides.</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Mass Media: The Evidence Base</a:t>
            </a:r>
            <a:r>
              <a:rPr lang="en-US" sz="1200" b="0" i="0" kern="1200" dirty="0">
                <a:solidFill>
                  <a:schemeClr val="tx1"/>
                </a:solidFill>
                <a:effectLst/>
                <a:latin typeface="+mn-lt"/>
                <a:ea typeface="+mn-ea"/>
                <a:cs typeface="+mn-cs"/>
              </a:rPr>
              <a:t> provides mass media campaign examples and makes the case for investment in quality mass media based on outcome modeling.</a:t>
            </a:r>
            <a:r>
              <a:rPr lang="en-US" sz="1200" b="0" i="0" u="none" strike="noStrike" baseline="0" dirty="0">
                <a:solidFill>
                  <a:srgbClr val="1E1E1E"/>
                </a:solidFill>
                <a:latin typeface="Arial" panose="020B0604020202020204" pitchFamily="34" charset="0"/>
                <a:cs typeface="Arial" panose="020B0604020202020204" pitchFamily="34" charset="0"/>
              </a:rPr>
              <a:t> Available from: </a:t>
            </a:r>
            <a:r>
              <a:rPr lang="en-US" sz="1200" b="0" i="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http://www.who.int/woman_child_accountability/ierg/reports/2012_15S_MassMediaEvidenceBase.pdf</a:t>
            </a:r>
            <a:endParaRPr lang="en-US" sz="1200" b="0" i="0" u="none" strike="noStrike" baseline="0" dirty="0">
              <a:solidFill>
                <a:schemeClr val="tx1"/>
              </a:solidFill>
              <a:latin typeface="Arial" panose="020B0604020202020204" pitchFamily="34" charset="0"/>
              <a:cs typeface="Arial" panose="020B0604020202020204" pitchFamily="34" charset="0"/>
            </a:endParaRPr>
          </a:p>
          <a:p>
            <a:endParaRPr lang="en-US" sz="1200" b="0" i="0" u="none" strike="noStrike" baseline="0" dirty="0">
              <a:solidFill>
                <a:srgbClr val="000000"/>
              </a:solidFill>
              <a:latin typeface="Arial" panose="020B0604020202020204" pitchFamily="34" charset="0"/>
              <a:cs typeface="Arial" panose="020B0604020202020204" pitchFamily="34" charset="0"/>
            </a:endParaRPr>
          </a:p>
          <a:p>
            <a:r>
              <a:rPr lang="en-US" sz="1200" b="1" i="0" kern="1200" dirty="0">
                <a:solidFill>
                  <a:schemeClr val="tx1"/>
                </a:solidFill>
                <a:effectLst/>
                <a:latin typeface="+mn-lt"/>
                <a:ea typeface="+mn-ea"/>
                <a:cs typeface="+mn-cs"/>
              </a:rPr>
              <a:t>HC3 Implementation Kits</a:t>
            </a:r>
            <a:r>
              <a:rPr lang="en-US" sz="1200" b="0" i="0" kern="1200" dirty="0">
                <a:solidFill>
                  <a:schemeClr val="tx1"/>
                </a:solidFill>
                <a:effectLst/>
                <a:latin typeface="+mn-lt"/>
                <a:ea typeface="+mn-ea"/>
                <a:cs typeface="+mn-cs"/>
              </a:rPr>
              <a:t> provide step-by-step approaches and tools, including how-to guides, campaign spotlights, and implementation guides, to integrate SBC strategies into programs</a:t>
            </a:r>
            <a:r>
              <a:rPr lang="en-US" sz="1200" b="1" i="1" u="none" strike="noStrike" kern="1200" baseline="0" dirty="0">
                <a:solidFill>
                  <a:srgbClr val="1E1E1E"/>
                </a:solidFill>
                <a:effectLst/>
                <a:latin typeface="Arial" panose="020B0604020202020204" pitchFamily="34" charset="0"/>
                <a:ea typeface="+mn-ea"/>
                <a:cs typeface="Arial" panose="020B0604020202020204" pitchFamily="34" charset="0"/>
              </a:rPr>
              <a:t>.</a:t>
            </a:r>
            <a:r>
              <a:rPr lang="en-US" sz="1200" b="0" i="0" u="none" strike="noStrike" baseline="0" dirty="0">
                <a:solidFill>
                  <a:srgbClr val="1E1E1E"/>
                </a:solidFill>
                <a:latin typeface="Arial" panose="020B0604020202020204" pitchFamily="34" charset="0"/>
                <a:cs typeface="Arial" panose="020B0604020202020204" pitchFamily="34" charset="0"/>
              </a:rPr>
              <a:t> Available from: </a:t>
            </a:r>
            <a:r>
              <a:rPr lang="en-US" sz="1200" b="0" i="0"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https://healthcommcapacity.org/i-kits-sbccimplementationkits/</a:t>
            </a:r>
            <a:r>
              <a:rPr lang="en-US" sz="1200" b="0" i="0" u="none" strike="noStrike" baseline="0" dirty="0">
                <a:solidFill>
                  <a:schemeClr val="tx1"/>
                </a:solidFill>
                <a:latin typeface="Arial" panose="020B0604020202020204" pitchFamily="34" charset="0"/>
                <a:cs typeface="Arial" panose="020B0604020202020204" pitchFamily="34" charset="0"/>
              </a:rPr>
              <a:t> </a:t>
            </a:r>
          </a:p>
          <a:p>
            <a:endParaRPr lang="en-US" sz="1200" b="0" i="0" u="none" strike="noStrike" baseline="0" dirty="0">
              <a:solidFill>
                <a:srgbClr val="000000"/>
              </a:solidFill>
              <a:latin typeface="Arial" panose="020B0604020202020204" pitchFamily="34" charset="0"/>
              <a:cs typeface="Arial" panose="020B0604020202020204" pitchFamily="34" charset="0"/>
            </a:endParaRPr>
          </a:p>
          <a:p>
            <a:r>
              <a:rPr lang="en-US" sz="1200" b="1" i="0" kern="1200" dirty="0">
                <a:solidFill>
                  <a:schemeClr val="tx1"/>
                </a:solidFill>
                <a:effectLst/>
                <a:latin typeface="+mn-lt"/>
                <a:ea typeface="+mn-ea"/>
                <a:cs typeface="+mn-cs"/>
              </a:rPr>
              <a:t>HC3 Family Planning Evidence Database </a:t>
            </a:r>
            <a:r>
              <a:rPr lang="en-US" sz="1200" b="0" i="0" kern="1200" dirty="0">
                <a:solidFill>
                  <a:schemeClr val="tx1"/>
                </a:solidFill>
                <a:effectLst/>
                <a:latin typeface="+mn-lt"/>
                <a:ea typeface="+mn-ea"/>
                <a:cs typeface="+mn-cs"/>
              </a:rPr>
              <a:t>presents a collection of 249 articles describing interventions or studies that address family planning challenges through SBC approaches.</a:t>
            </a:r>
            <a:r>
              <a:rPr lang="en-US" sz="1200" b="0" i="0" u="none" strike="noStrike" baseline="0" dirty="0">
                <a:solidFill>
                  <a:srgbClr val="1E1E1E"/>
                </a:solidFill>
                <a:latin typeface="Arial" panose="020B0604020202020204" pitchFamily="34" charset="0"/>
                <a:cs typeface="Arial" panose="020B0604020202020204" pitchFamily="34" charset="0"/>
              </a:rPr>
              <a:t> Available from: </a:t>
            </a:r>
            <a:r>
              <a:rPr lang="en-US" sz="1200" b="0" i="0"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https://healthcommcapacity.org/family-planning-evidence-database/</a:t>
            </a:r>
            <a:endParaRPr lang="en-US" sz="1200" b="0" i="0" u="none" strike="noStrike"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20</a:t>
            </a:fld>
            <a:endParaRPr lang="en-US"/>
          </a:p>
        </p:txBody>
      </p:sp>
    </p:spTree>
    <p:extLst>
      <p:ext uri="{BB962C8B-B14F-4D97-AF65-F5344CB8AC3E}">
        <p14:creationId xmlns:p14="http://schemas.microsoft.com/office/powerpoint/2010/main" val="1737394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Subscribe to the </a:t>
            </a:r>
            <a:r>
              <a:rPr lang="en-US" b="1" dirty="0">
                <a:latin typeface="Arial" panose="020B0604020202020204" pitchFamily="34" charset="0"/>
                <a:cs typeface="Arial" panose="020B0604020202020204" pitchFamily="34" charset="0"/>
              </a:rPr>
              <a:t>HIPs Newsletter </a:t>
            </a:r>
            <a:r>
              <a:rPr lang="en-US" dirty="0">
                <a:latin typeface="Arial" panose="020B0604020202020204" pitchFamily="34" charset="0"/>
                <a:cs typeface="Arial" panose="020B0604020202020204" pitchFamily="34" charset="0"/>
              </a:rPr>
              <a:t>here (copy and paste this link into your web browser): </a:t>
            </a:r>
            <a:r>
              <a:rPr lang="en-US" u="sng" dirty="0">
                <a:latin typeface="Arial" panose="020B0604020202020204" pitchFamily="34" charset="0"/>
                <a:cs typeface="Arial" panose="020B0604020202020204" pitchFamily="34" charset="0"/>
              </a:rPr>
              <a:t>https://mailchi.mp/76703a3652c9/hips-newsletter-sign-up</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Please visit the </a:t>
            </a:r>
            <a:r>
              <a:rPr lang="en-US" b="0" dirty="0">
                <a:latin typeface="Arial" panose="020B0604020202020204" pitchFamily="34" charset="0"/>
                <a:cs typeface="Arial" panose="020B0604020202020204" pitchFamily="34" charset="0"/>
              </a:rPr>
              <a:t>five areas of our website </a:t>
            </a:r>
            <a:r>
              <a:rPr lang="en-US" dirty="0">
                <a:latin typeface="Arial" panose="020B0604020202020204" pitchFamily="34" charset="0"/>
                <a:cs typeface="Arial" panose="020B0604020202020204" pitchFamily="34" charset="0"/>
              </a:rPr>
              <a:t>to learn more about the HIPs: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HIP Products (copy and paste this link into your web browser): </a:t>
            </a:r>
            <a:r>
              <a:rPr lang="en-US" u="sng" dirty="0">
                <a:latin typeface="Arial" panose="020B0604020202020204" pitchFamily="34" charset="0"/>
                <a:cs typeface="Arial" panose="020B0604020202020204" pitchFamily="34" charset="0"/>
              </a:rPr>
              <a:t>https://www.fphighimpactpractices.org/hip-products/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Resources (copy and paste this link into your web browser): </a:t>
            </a:r>
            <a:r>
              <a:rPr lang="en-US" u="sng" dirty="0">
                <a:latin typeface="Arial" panose="020B0604020202020204" pitchFamily="34" charset="0"/>
                <a:cs typeface="Arial" panose="020B0604020202020204" pitchFamily="34" charset="0"/>
              </a:rPr>
              <a:t>https://www.fphighimpactpractices.org/resources/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Engage (copy and paste this link into your web browser): </a:t>
            </a:r>
            <a:r>
              <a:rPr lang="en-US" u="sng" dirty="0">
                <a:latin typeface="Arial" panose="020B0604020202020204" pitchFamily="34" charset="0"/>
                <a:cs typeface="Arial" panose="020B0604020202020204" pitchFamily="34" charset="0"/>
              </a:rPr>
              <a:t>https://www.fphighimpactpractices.org/engage-with-the-hips/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Overview (copy and paste this link into your web browser): </a:t>
            </a:r>
            <a:r>
              <a:rPr lang="en-US" u="sng" dirty="0">
                <a:latin typeface="Arial" panose="020B0604020202020204" pitchFamily="34" charset="0"/>
                <a:cs typeface="Arial" panose="020B0604020202020204" pitchFamily="34" charset="0"/>
              </a:rPr>
              <a:t>https://www.fphighimpactpractices.org/overview/</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About Us (copy and paste this link into your web browser): </a:t>
            </a:r>
            <a:r>
              <a:rPr lang="en-US" u="sng" dirty="0">
                <a:latin typeface="Arial" panose="020B0604020202020204" pitchFamily="34" charset="0"/>
                <a:cs typeface="Arial" panose="020B0604020202020204" pitchFamily="34" charset="0"/>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21</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solidFill>
                  <a:schemeClr val="tx1"/>
                </a:solidFill>
                <a:latin typeface="Arial" panose="020B0604020202020204" pitchFamily="34" charset="0"/>
                <a:cs typeface="Arial" panose="020B0604020202020204" pitchFamily="34" charset="0"/>
              </a:rPr>
            </a:br>
            <a:r>
              <a:rPr lang="en-US" sz="1200" b="0" i="0" dirty="0">
                <a:solidFill>
                  <a:schemeClr val="tx1"/>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chemeClr val="tx1"/>
              </a:solidFill>
              <a:effectLst/>
              <a:latin typeface="Arial" panose="020B0604020202020204" pitchFamily="34" charset="0"/>
              <a:cs typeface="Arial" panose="020B0604020202020204" pitchFamily="34" charset="0"/>
            </a:endParaRPr>
          </a:p>
          <a:p>
            <a:pPr algn="l"/>
            <a:r>
              <a:rPr lang="en-US" sz="1200" b="0" i="0" u="none" strike="noStrike" baseline="0" dirty="0">
                <a:solidFill>
                  <a:schemeClr val="tx1"/>
                </a:solidFill>
                <a:latin typeface="Arial" panose="020B0604020202020204" pitchFamily="34" charset="0"/>
                <a:cs typeface="Arial" panose="020B0604020202020204" pitchFamily="34" charset="0"/>
              </a:rPr>
              <a:t>HIPs are identified based on demonstrated magnitude of </a:t>
            </a:r>
            <a:r>
              <a:rPr lang="en-US" sz="1200" b="0" i="1" u="none" strike="noStrike" baseline="0" dirty="0">
                <a:solidFill>
                  <a:schemeClr val="tx1"/>
                </a:solidFill>
                <a:latin typeface="Arial" panose="020B0604020202020204" pitchFamily="34" charset="0"/>
                <a:cs typeface="Arial" panose="020B0604020202020204" pitchFamily="34" charset="0"/>
              </a:rPr>
              <a:t>impact </a:t>
            </a:r>
            <a:r>
              <a:rPr lang="en-US" sz="1200" b="0" i="0" u="none" strike="noStrike" baseline="0" dirty="0">
                <a:solidFill>
                  <a:schemeClr val="tx1"/>
                </a:solidFill>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b="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chemeClr val="tx1"/>
                </a:solidFill>
                <a:latin typeface="Arial" panose="020B0604020202020204" pitchFamily="34" charset="0"/>
                <a:cs typeface="Arial" panose="020B0604020202020204" pitchFamily="34" charset="0"/>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latin typeface="Arial" panose="020B0604020202020204" pitchFamily="34" charset="0"/>
                <a:cs typeface="Arial" panose="020B0604020202020204" pitchFamily="34" charset="0"/>
              </a:rPr>
              <a:t>A 2-pager overview of the HIPs is available in an online and a downloadable PDF format here (</a:t>
            </a:r>
            <a:r>
              <a:rPr lang="en-US" sz="1200" dirty="0">
                <a:solidFill>
                  <a:schemeClr val="tx1"/>
                </a:solidFill>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There are </a:t>
            </a: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three categories of HIPs</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Enabling Environment, Service Delivery and Social and Behavioral Change. Mass Media is a Social and Behavior Change HIP. This information came from the HIP List (copy and paste this link into your web browser): </a:t>
            </a:r>
            <a:r>
              <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 </a:t>
            </a:r>
            <a:r>
              <a:rPr lang="en-US" sz="1200" b="1" i="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HIP Enhancement </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For more information about the HIP Categories and Enhancements, please copy and paste this link into your web browser: </a:t>
            </a:r>
            <a:r>
              <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1600"/>
              </a:spcBef>
              <a:buSzPts val="1800"/>
              <a:buFont typeface="Arial" panose="020B0604020202020204" pitchFamily="34" charset="0"/>
              <a:buNone/>
            </a:pPr>
            <a:r>
              <a:rPr lang="en-US" sz="1200" b="0" dirty="0">
                <a:solidFill>
                  <a:schemeClr val="tx1"/>
                </a:solidFill>
                <a:latin typeface="Arial" panose="020B0604020202020204" pitchFamily="34" charset="0"/>
                <a:ea typeface="Proxima Nova"/>
                <a:cs typeface="Arial" panose="020B0604020202020204" pitchFamily="34" charset="0"/>
                <a:sym typeface="Proxima Nova"/>
              </a:rPr>
              <a:t>Here are a few examples of HIPs from each category:</a:t>
            </a:r>
          </a:p>
          <a:p>
            <a:pPr marL="0" indent="0">
              <a:lnSpc>
                <a:spcPct val="100000"/>
              </a:lnSpc>
              <a:spcBef>
                <a:spcPts val="1600"/>
              </a:spcBef>
              <a:buSzPts val="1800"/>
              <a:buFont typeface="Arial" panose="020B0604020202020204" pitchFamily="34" charset="0"/>
              <a:buNone/>
            </a:pPr>
            <a:r>
              <a:rPr lang="en-US" sz="1200" b="1" dirty="0">
                <a:solidFill>
                  <a:schemeClr val="tx1"/>
                </a:solidFill>
                <a:latin typeface="Arial" panose="020B0604020202020204" pitchFamily="34" charset="0"/>
                <a:ea typeface="Proxima Nova"/>
                <a:cs typeface="Arial" panose="020B0604020202020204" pitchFamily="34" charset="0"/>
                <a:sym typeface="Proxima Nova"/>
              </a:rPr>
              <a:t>Service Delivery:</a:t>
            </a:r>
            <a:r>
              <a:rPr lang="en-US" sz="1200" dirty="0">
                <a:solidFill>
                  <a:schemeClr val="tx1"/>
                </a:solidFill>
                <a:latin typeface="Arial" panose="020B0604020202020204" pitchFamily="34" charset="0"/>
                <a:ea typeface="Proxima Nova"/>
                <a:cs typeface="Arial" panose="020B0604020202020204" pitchFamily="34" charset="0"/>
                <a:sym typeface="Proxima Nova"/>
              </a:rPr>
              <a:t> </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Immediate Postpartum Family Planning</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Mobile Outreach Services</a:t>
            </a:r>
          </a:p>
          <a:p>
            <a:pPr marL="171450" indent="-171450">
              <a:lnSpc>
                <a:spcPct val="100000"/>
              </a:lnSpc>
              <a:spcBef>
                <a:spcPts val="1600"/>
              </a:spcBef>
              <a:buSzPts val="1800"/>
              <a:buFont typeface="Arial" panose="020B0604020202020204" pitchFamily="34" charset="0"/>
              <a:buChar char="•"/>
            </a:pPr>
            <a:r>
              <a:rPr lang="en-US" sz="1200" dirty="0" err="1">
                <a:solidFill>
                  <a:schemeClr val="tx1"/>
                </a:solidFill>
                <a:latin typeface="Arial" panose="020B0604020202020204" pitchFamily="34" charset="0"/>
                <a:ea typeface="Proxima Nova"/>
                <a:cs typeface="Arial" panose="020B0604020202020204" pitchFamily="34" charset="0"/>
                <a:sym typeface="Proxima Nova"/>
              </a:rPr>
              <a:t>Postabortion</a:t>
            </a:r>
            <a:r>
              <a:rPr lang="en-US" sz="1200" dirty="0">
                <a:solidFill>
                  <a:schemeClr val="tx1"/>
                </a:solidFill>
                <a:latin typeface="Arial" panose="020B0604020202020204" pitchFamily="34" charset="0"/>
                <a:ea typeface="Proxima Nova"/>
                <a:cs typeface="Arial" panose="020B0604020202020204" pitchFamily="34" charset="0"/>
                <a:sym typeface="Proxima Nova"/>
              </a:rPr>
              <a:t> Family Planning</a:t>
            </a:r>
          </a:p>
          <a:p>
            <a:pPr indent="-50800">
              <a:spcBef>
                <a:spcPts val="0"/>
              </a:spcBef>
              <a:buClr>
                <a:schemeClr val="dk1"/>
              </a:buClr>
              <a:buSzPts val="2800"/>
              <a:buFont typeface="Arial"/>
              <a:buNone/>
            </a:pPr>
            <a:endParaRPr lang="en-US" sz="1200" dirty="0">
              <a:solidFill>
                <a:schemeClr val="tx1"/>
              </a:solidFill>
              <a:latin typeface="Arial" panose="020B0604020202020204" pitchFamily="34" charset="0"/>
              <a:cs typeface="Arial" panose="020B0604020202020204" pitchFamily="34" charset="0"/>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chemeClr val="tx1"/>
                </a:solidFill>
                <a:latin typeface="Arial" panose="020B0604020202020204" pitchFamily="34" charset="0"/>
                <a:ea typeface="Proxima Nova"/>
                <a:cs typeface="Arial" panose="020B0604020202020204" pitchFamily="34" charset="0"/>
                <a:sym typeface="Proxima Nova"/>
              </a:rPr>
              <a:t>Enabling Environment: </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Domestic Public Financing</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Educating Girls</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Supply Chain Management</a:t>
            </a:r>
          </a:p>
          <a:p>
            <a:pPr marL="101600" marR="0" lvl="0" indent="0" algn="l" rtl="0">
              <a:lnSpc>
                <a:spcPct val="100000"/>
              </a:lnSpc>
              <a:spcBef>
                <a:spcPts val="0"/>
              </a:spcBef>
              <a:spcAft>
                <a:spcPts val="0"/>
              </a:spcAft>
              <a:buClr>
                <a:srgbClr val="000000"/>
              </a:buClr>
              <a:buSzPts val="2000"/>
              <a:buFont typeface="Proxima Nova"/>
              <a:buNone/>
            </a:pPr>
            <a:endParaRPr lang="en-US" sz="1000" b="1"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chemeClr val="tx1"/>
                </a:solidFill>
                <a:latin typeface="Arial" panose="020B0604020202020204" pitchFamily="34" charset="0"/>
                <a:ea typeface="Proxima Nova"/>
                <a:cs typeface="Arial" panose="020B0604020202020204" pitchFamily="34" charset="0"/>
                <a:sym typeface="Proxima Nova"/>
              </a:rPr>
              <a:t>Social and Behavior Change: </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Community Group Engagement</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Digital Health for SBC</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Mass Media</a:t>
            </a:r>
          </a:p>
          <a:p>
            <a:pPr marL="101600" marR="0" lvl="0" indent="0" algn="l" rtl="0">
              <a:lnSpc>
                <a:spcPct val="100000"/>
              </a:lnSpc>
              <a:spcBef>
                <a:spcPts val="0"/>
              </a:spcBef>
              <a:spcAft>
                <a:spcPts val="0"/>
              </a:spcAft>
              <a:buClr>
                <a:srgbClr val="212121"/>
              </a:buClr>
              <a:buSzPts val="2000"/>
              <a:buFont typeface="Proxima Nova"/>
              <a:buNone/>
            </a:pPr>
            <a:endPar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indent="0">
              <a:lnSpc>
                <a:spcPct val="100000"/>
              </a:lnSpc>
              <a:spcBef>
                <a:spcPts val="1600"/>
              </a:spcBef>
              <a:buSzPts val="1800"/>
              <a:buFont typeface="Arial" panose="020B0604020202020204" pitchFamily="34" charset="0"/>
              <a:buNone/>
            </a:pPr>
            <a:r>
              <a:rPr lang="en-US" sz="1200" b="1" dirty="0">
                <a:solidFill>
                  <a:schemeClr val="tx1"/>
                </a:solidFill>
                <a:latin typeface="Arial" panose="020B0604020202020204" pitchFamily="34" charset="0"/>
                <a:ea typeface="Proxima Nova"/>
                <a:cs typeface="Arial" panose="020B0604020202020204" pitchFamily="34" charset="0"/>
                <a:sym typeface="Proxima Nova"/>
              </a:rPr>
              <a:t>Enhancements:</a:t>
            </a:r>
            <a:r>
              <a:rPr lang="en-US" sz="1200" dirty="0">
                <a:solidFill>
                  <a:schemeClr val="tx1"/>
                </a:solidFill>
                <a:latin typeface="Arial" panose="020B0604020202020204" pitchFamily="34" charset="0"/>
                <a:ea typeface="Proxima Nova"/>
                <a:cs typeface="Arial" panose="020B0604020202020204" pitchFamily="34" charset="0"/>
                <a:sym typeface="Proxima Nova"/>
              </a:rPr>
              <a:t> </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Digital Health for Systems</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Adolescent-Responsive Contraceptive Services</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Family Planning Vouchers</a:t>
            </a:r>
            <a:endParaRPr lang="en-US" sz="1200" b="0" i="0" u="none" strike="noStrike" cap="none" dirty="0">
              <a:solidFill>
                <a:schemeClr val="tx1"/>
              </a:solidFill>
              <a:effectLst/>
              <a:latin typeface="Arial" panose="020B0604020202020204" pitchFamily="34" charset="0"/>
              <a:ea typeface="Proxima Nova"/>
              <a:cs typeface="Arial" panose="020B0604020202020204" pitchFamily="34" charset="0"/>
              <a:sym typeface="Proxima Nova"/>
            </a:endParaRPr>
          </a:p>
          <a:p>
            <a:pPr marL="171450" indent="-171450">
              <a:lnSpc>
                <a:spcPct val="100000"/>
              </a:lnSpc>
              <a:spcBef>
                <a:spcPts val="1600"/>
              </a:spcBef>
              <a:buSzPts val="1800"/>
              <a:buFont typeface="Arial" panose="020B0604020202020204" pitchFamily="34" charset="0"/>
              <a:buChar char="•"/>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All HIPs are Available in English, Spanish, French, and Portuguese.</a:t>
            </a: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Expert Groups – Write new HIP briefs and ensure they are up-to-date.</a:t>
            </a: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For more information about the HIP Partnership, please copy and paste this link into your web browser: </a:t>
            </a:r>
            <a:r>
              <a:rPr lang="en-US"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https://www.fphighimpactpractices.org/partnership-structure</a:t>
            </a:r>
            <a:r>
              <a:rPr lang="en-US"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brief describes the evidence on and experience with mass media programming in family planning. The distinguishing characteristic of mass media programs, relative to other social and behavior change (SBC) interventions, is that they reach a large audience—often national in scope—with consistent, high-quality messages, primarily through TV and radio (e.g., public service announcements or advertisements, talk shows, or serial dramas).</a:t>
            </a: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1" dirty="0">
                <a:solidFill>
                  <a:srgbClr val="000000"/>
                </a:solidFill>
                <a:latin typeface="Arial" panose="020B0604020202020204" pitchFamily="34" charset="0"/>
                <a:cs typeface="Arial" panose="020B0604020202020204" pitchFamily="34" charset="0"/>
              </a:rPr>
              <a:t>Mass media programs reach a large audience </a:t>
            </a:r>
            <a:r>
              <a:rPr lang="en-US" sz="1200" dirty="0">
                <a:solidFill>
                  <a:srgbClr val="000000"/>
                </a:solidFill>
                <a:latin typeface="Arial" panose="020B0604020202020204" pitchFamily="34" charset="0"/>
                <a:cs typeface="Arial" panose="020B0604020202020204" pitchFamily="34" charset="0"/>
              </a:rPr>
              <a:t>– often national in scope – with </a:t>
            </a:r>
            <a:r>
              <a:rPr lang="en-US" sz="1200" b="1" dirty="0">
                <a:solidFill>
                  <a:srgbClr val="000000"/>
                </a:solidFill>
                <a:latin typeface="Arial" panose="020B0604020202020204" pitchFamily="34" charset="0"/>
                <a:cs typeface="Arial" panose="020B0604020202020204" pitchFamily="34" charset="0"/>
              </a:rPr>
              <a:t>consistent high-quality messages</a:t>
            </a:r>
            <a:r>
              <a:rPr lang="en-US" sz="1200" dirty="0">
                <a:solidFill>
                  <a:srgbClr val="000000"/>
                </a:solidFill>
                <a:latin typeface="Arial" panose="020B0604020202020204" pitchFamily="34" charset="0"/>
                <a:cs typeface="Arial" panose="020B0604020202020204" pitchFamily="34" charset="0"/>
              </a:rPr>
              <a:t>, primarily through TV and radio. Some mass media programs also use ancillary print materials.</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Mass media programming in reproductive health can influence individual behaviors by </a:t>
            </a:r>
            <a:r>
              <a:rPr lang="en-US" sz="1200" b="1" dirty="0">
                <a:solidFill>
                  <a:srgbClr val="3E9073"/>
                </a:solidFill>
                <a:latin typeface="Arial" panose="020B0604020202020204" pitchFamily="34" charset="0"/>
                <a:cs typeface="Arial" panose="020B0604020202020204" pitchFamily="34" charset="0"/>
              </a:rPr>
              <a:t>providing accurate information</a:t>
            </a:r>
            <a:r>
              <a:rPr lang="en-US" sz="1200" dirty="0">
                <a:solidFill>
                  <a:srgbClr val="000000"/>
                </a:solidFill>
                <a:latin typeface="Arial" panose="020B0604020202020204" pitchFamily="34" charset="0"/>
                <a:cs typeface="Arial" panose="020B0604020202020204" pitchFamily="34" charset="0"/>
              </a:rPr>
              <a:t>, </a:t>
            </a:r>
            <a:r>
              <a:rPr lang="en-US" sz="1200" b="1" dirty="0">
                <a:solidFill>
                  <a:srgbClr val="3E9073"/>
                </a:solidFill>
                <a:latin typeface="Arial" panose="020B0604020202020204" pitchFamily="34" charset="0"/>
                <a:cs typeface="Arial" panose="020B0604020202020204" pitchFamily="34" charset="0"/>
              </a:rPr>
              <a:t>building self-efficacy</a:t>
            </a:r>
            <a:r>
              <a:rPr lang="en-US" sz="1200" dirty="0">
                <a:solidFill>
                  <a:srgbClr val="000000"/>
                </a:solidFill>
                <a:latin typeface="Arial" panose="020B0604020202020204" pitchFamily="34" charset="0"/>
                <a:cs typeface="Arial" panose="020B0604020202020204" pitchFamily="34" charset="0"/>
              </a:rPr>
              <a:t>, and </a:t>
            </a:r>
            <a:r>
              <a:rPr lang="en-US" sz="1200" b="1" dirty="0">
                <a:solidFill>
                  <a:srgbClr val="3E9073"/>
                </a:solidFill>
                <a:latin typeface="Arial" panose="020B0604020202020204" pitchFamily="34" charset="0"/>
                <a:cs typeface="Arial" panose="020B0604020202020204" pitchFamily="34" charset="0"/>
              </a:rPr>
              <a:t>promoting attitudes and social norms that support healthy reproductive behaviors.</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Mass media programming can be designed to overcome lack of knowledge about fertility and contraception, correct misperceptions about one’s risk for unintended pregnancy, allay concerns about side effects of contraceptive methods, increase self-efficacy or confidence to take action, and/or change perceived norms that discourage family planning and contraceptive use.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Mass media should be linked with other SBC approaches</a:t>
            </a:r>
            <a:r>
              <a:rPr lang="en-US" sz="1200" b="0" i="0" kern="1200" dirty="0">
                <a:solidFill>
                  <a:schemeClr val="tx1"/>
                </a:solidFill>
                <a:effectLst/>
                <a:latin typeface="+mn-lt"/>
                <a:ea typeface="+mn-ea"/>
                <a:cs typeface="+mn-cs"/>
              </a:rPr>
              <a:t>, such as interpersonal communication or community group engagement, and/or investments in service delivery improvement for greater impact.</a:t>
            </a:r>
            <a:endParaRPr lang="en-US" sz="120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/briefs/mass-media/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211D1E"/>
                </a:solidFill>
                <a:latin typeface="Arial" panose="020B0604020202020204" pitchFamily="34" charset="0"/>
                <a:cs typeface="Arial" panose="020B0604020202020204" pitchFamily="34" charset="0"/>
              </a:rPr>
              <a:t>View Figure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211D1E"/>
                </a:solidFill>
                <a:latin typeface="Arial" panose="020B0604020202020204" pitchFamily="34" charset="0"/>
                <a:cs typeface="Arial" panose="020B0604020202020204" pitchFamily="34" charset="0"/>
              </a:rPr>
              <a:t>/briefs/mass-media/</a:t>
            </a:r>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335115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Mass media programming contributes to </a:t>
            </a:r>
            <a:r>
              <a:rPr lang="en-US" sz="1200" b="1" dirty="0">
                <a:solidFill>
                  <a:srgbClr val="3E9073"/>
                </a:solidFill>
                <a:latin typeface="Arial" panose="020B0604020202020204" pitchFamily="34" charset="0"/>
                <a:cs typeface="Arial" panose="020B0604020202020204" pitchFamily="34" charset="0"/>
              </a:rPr>
              <a:t>improving sexual and reproductive health knowledge</a:t>
            </a:r>
            <a:r>
              <a:rPr lang="en-US" sz="1200" dirty="0">
                <a:solidFill>
                  <a:srgbClr val="000000"/>
                </a:solidFill>
                <a:latin typeface="Arial" panose="020B0604020202020204" pitchFamily="34" charset="0"/>
                <a:cs typeface="Arial" panose="020B0604020202020204" pitchFamily="34" charset="0"/>
              </a:rPr>
              <a:t> and </a:t>
            </a:r>
            <a:r>
              <a:rPr lang="en-US" sz="1200" b="1" dirty="0">
                <a:solidFill>
                  <a:srgbClr val="3E9073"/>
                </a:solidFill>
                <a:latin typeface="Arial" panose="020B0604020202020204" pitchFamily="34" charset="0"/>
                <a:cs typeface="Arial" panose="020B0604020202020204" pitchFamily="34" charset="0"/>
              </a:rPr>
              <a:t>increasing self-efficacy </a:t>
            </a:r>
            <a:r>
              <a:rPr lang="en-US" sz="1200" dirty="0">
                <a:solidFill>
                  <a:srgbClr val="000000"/>
                </a:solidFill>
                <a:latin typeface="Arial" panose="020B0604020202020204" pitchFamily="34" charset="0"/>
                <a:cs typeface="Arial" panose="020B0604020202020204" pitchFamily="34" charset="0"/>
              </a:rPr>
              <a:t>in support of healthy reproductive behaviors.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Exposure to mass media content was associated with higher levels of knowledge and/or positive attitudes about contraception.</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Studies in Tanzania and Uganda have shown that exposure to well-designed mass media programming can improve self-efficacy for contraceptive use.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Mass media can </a:t>
            </a:r>
            <a:r>
              <a:rPr lang="en-US" sz="1200" b="1" dirty="0">
                <a:solidFill>
                  <a:srgbClr val="3E9073"/>
                </a:solidFill>
                <a:latin typeface="Arial" panose="020B0604020202020204" pitchFamily="34" charset="0"/>
                <a:cs typeface="Arial" panose="020B0604020202020204" pitchFamily="34" charset="0"/>
              </a:rPr>
              <a:t>influence attitudes, beliefs, and expectations</a:t>
            </a:r>
            <a:r>
              <a:rPr lang="en-US" sz="1200" dirty="0">
                <a:solidFill>
                  <a:srgbClr val="000000"/>
                </a:solidFill>
                <a:latin typeface="Arial" panose="020B0604020202020204" pitchFamily="34" charset="0"/>
                <a:cs typeface="Arial" panose="020B0604020202020204" pitchFamily="34" charset="0"/>
              </a:rPr>
              <a:t> that support healthy reproductive behaviors.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Method-specific beliefs and outcome expectations may stem from misinformation about methods, as well as cultural or gender norms.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In Nigeria, individuals exposed to mass media programming exhibited more positive attitudes and outcome expectations, as well as greater communication about and advocacy for family planning, compared with those unexposed.</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Mass media </a:t>
            </a:r>
            <a:r>
              <a:rPr lang="en-US" sz="1200" b="1" dirty="0">
                <a:solidFill>
                  <a:srgbClr val="3E9073"/>
                </a:solidFill>
                <a:latin typeface="Arial" panose="020B0604020202020204" pitchFamily="34" charset="0"/>
                <a:cs typeface="Arial" panose="020B0604020202020204" pitchFamily="34" charset="0"/>
              </a:rPr>
              <a:t>can shift norms </a:t>
            </a:r>
            <a:r>
              <a:rPr lang="en-US" sz="1200" dirty="0">
                <a:solidFill>
                  <a:srgbClr val="000000"/>
                </a:solidFill>
                <a:latin typeface="Arial" panose="020B0604020202020204" pitchFamily="34" charset="0"/>
                <a:cs typeface="Arial" panose="020B0604020202020204" pitchFamily="34" charset="0"/>
              </a:rPr>
              <a:t>and </a:t>
            </a:r>
            <a:r>
              <a:rPr lang="en-US" sz="1200" b="1" dirty="0">
                <a:solidFill>
                  <a:srgbClr val="3E9073"/>
                </a:solidFill>
                <a:latin typeface="Arial" panose="020B0604020202020204" pitchFamily="34" charset="0"/>
                <a:cs typeface="Arial" panose="020B0604020202020204" pitchFamily="34" charset="0"/>
              </a:rPr>
              <a:t>increase social support for healthy reproductive behaviors.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Norms around family size and composition, such as preference for a large family or for at least one son, may contribute to higher ideal family sizes and non-use of contraception.</a:t>
            </a:r>
            <a:endParaRPr lang="en-US" sz="1200" b="0" i="0" kern="1200" baseline="30000" dirty="0">
              <a:solidFill>
                <a:schemeClr val="tx1"/>
              </a:solidFill>
              <a:effectLst/>
              <a:latin typeface="+mn-lt"/>
              <a:ea typeface="+mn-ea"/>
              <a:cs typeface="+mn-cs"/>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Gender norms also influence sexual and reproductive health behaviors. </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For example, some gender norms idealize sexual ignorance for girls and limit girls’ and women’s decision making about their own health.</a:t>
            </a: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1452805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979E66-FF2D-4679-8BF1-CF563CFC6F82}"/>
              </a:ext>
            </a:extLst>
          </p:cNvPr>
          <p:cNvSpPr/>
          <p:nvPr userDrawn="1"/>
        </p:nvSpPr>
        <p:spPr>
          <a:xfrm>
            <a:off x="1143000" y="8877300"/>
            <a:ext cx="12513531" cy="1247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674516" y="5186362"/>
            <a:ext cx="9222084" cy="2243138"/>
          </a:xfrm>
          <a:prstGeom prst="rect">
            <a:avLst/>
          </a:prstGeom>
        </p:spPr>
        <p:txBody>
          <a:bodyPr>
            <a:noAutofit/>
          </a:bodyPr>
          <a:lstStyle>
            <a:lvl1pPr>
              <a:defRPr sz="8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74516" y="7586073"/>
            <a:ext cx="9222084" cy="638761"/>
          </a:xfrm>
        </p:spPr>
        <p:txBody>
          <a:bodyPr/>
          <a:lstStyle>
            <a:lvl1pPr marL="0" indent="0" algn="l">
              <a:buNone/>
              <a:defRPr b="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2">
            <a:extLst>
              <a:ext uri="{FF2B5EF4-FFF2-40B4-BE49-F238E27FC236}">
                <a16:creationId xmlns:a16="http://schemas.microsoft.com/office/drawing/2014/main" id="{D7E2C038-2715-4E70-B344-CC0D5CFB03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86014"/>
            <a:ext cx="3221692" cy="3221692"/>
          </a:xfrm>
          <a:prstGeom prst="rect">
            <a:avLst/>
          </a:prstGeom>
        </p:spPr>
      </p:pic>
      <p:pic>
        <p:nvPicPr>
          <p:cNvPr id="8" name="Picture 7">
            <a:extLst>
              <a:ext uri="{FF2B5EF4-FFF2-40B4-BE49-F238E27FC236}">
                <a16:creationId xmlns:a16="http://schemas.microsoft.com/office/drawing/2014/main" id="{99CC206E-D70E-40C3-9B19-14B828E242B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51231" y="3155109"/>
            <a:ext cx="7151453" cy="7151453"/>
          </a:xfrm>
          <a:prstGeom prst="rect">
            <a:avLst/>
          </a:prstGeom>
        </p:spPr>
      </p:pic>
      <p:pic>
        <p:nvPicPr>
          <p:cNvPr id="11" name="Picture 8">
            <a:extLst>
              <a:ext uri="{FF2B5EF4-FFF2-40B4-BE49-F238E27FC236}">
                <a16:creationId xmlns:a16="http://schemas.microsoft.com/office/drawing/2014/main" id="{C29AB540-8219-4DD0-AF8A-2C46E7AFDB84}"/>
              </a:ext>
            </a:extLst>
          </p:cNvPr>
          <p:cNvPicPr>
            <a:picLocks noChangeAspect="1"/>
          </p:cNvPicPr>
          <p:nvPr userDrawn="1"/>
        </p:nvPicPr>
        <p:blipFill>
          <a:blip r:embed="rId6"/>
          <a:srcRect/>
          <a:stretch>
            <a:fillRect/>
          </a:stretch>
        </p:blipFill>
        <p:spPr>
          <a:xfrm>
            <a:off x="1674516" y="3921699"/>
            <a:ext cx="4451409" cy="111285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93795"/>
            <a:ext cx="8229600" cy="1897062"/>
          </a:xfrm>
          <a:prstGeom prst="rect">
            <a:avLst/>
          </a:prstGeom>
        </p:spPr>
        <p:txBody>
          <a:bodyPr>
            <a:noAutofit/>
          </a:bodyPr>
          <a:lstStyle>
            <a:lvl1pPr>
              <a:defRPr sz="6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988219" y="2857500"/>
            <a:ext cx="15089981" cy="6096000"/>
          </a:xfrm>
        </p:spPr>
        <p:txBody>
          <a:bodyPr/>
          <a:lstStyle>
            <a:lvl1pPr>
              <a:defRPr sz="4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924300"/>
            <a:ext cx="7772400" cy="1362075"/>
          </a:xfrm>
          <a:prstGeom prst="rect">
            <a:avLst/>
          </a:prstGeom>
        </p:spPr>
        <p:txBody>
          <a:bodyPr anchor="t">
            <a:noAutofit/>
          </a:bodyPr>
          <a:lstStyle>
            <a:lvl1pPr algn="l">
              <a:defRPr sz="6000" b="1" cap="none">
                <a:latin typeface="Arial" panose="020B0604020202020204" pitchFamily="34" charset="0"/>
                <a:cs typeface="Arial" panose="020B0604020202020204" pitchFamily="34" charset="0"/>
              </a:defRPr>
            </a:lvl1pPr>
          </a:lstStyle>
          <a:p>
            <a:r>
              <a:rPr lang="en-US" dirty="0"/>
              <a:t>High Impact Practice</a:t>
            </a:r>
          </a:p>
        </p:txBody>
      </p:sp>
      <p:sp>
        <p:nvSpPr>
          <p:cNvPr id="3" name="Text Placeholder 2"/>
          <p:cNvSpPr>
            <a:spLocks noGrp="1"/>
          </p:cNvSpPr>
          <p:nvPr>
            <p:ph type="body" idx="1"/>
          </p:nvPr>
        </p:nvSpPr>
        <p:spPr>
          <a:xfrm>
            <a:off x="1066800" y="5448300"/>
            <a:ext cx="7772400" cy="1500187"/>
          </a:xfrm>
        </p:spPr>
        <p:txBody>
          <a:bodyPr anchor="t">
            <a:normAutofit/>
          </a:bodyPr>
          <a:lstStyle>
            <a:lvl1pPr marL="0" indent="0">
              <a:buNone/>
              <a:defRPr sz="32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DCA1195B-8837-4813-9F5B-418BDFEE6AF3}"/>
              </a:ext>
            </a:extLst>
          </p:cNvPr>
          <p:cNvGrpSpPr/>
          <p:nvPr userDrawn="1"/>
        </p:nvGrpSpPr>
        <p:grpSpPr>
          <a:xfrm flipH="1">
            <a:off x="10515600" y="0"/>
            <a:ext cx="7772400" cy="10287000"/>
            <a:chOff x="0" y="-14289"/>
            <a:chExt cx="8982646" cy="8997039"/>
          </a:xfrm>
          <a:solidFill>
            <a:srgbClr val="3E9073"/>
          </a:solidFill>
        </p:grpSpPr>
        <p:grpSp>
          <p:nvGrpSpPr>
            <p:cNvPr id="8" name="Group 2">
              <a:extLst>
                <a:ext uri="{FF2B5EF4-FFF2-40B4-BE49-F238E27FC236}">
                  <a16:creationId xmlns:a16="http://schemas.microsoft.com/office/drawing/2014/main" id="{8FC9C960-EE86-4A6C-BB60-6F3BB9E74705}"/>
                </a:ext>
              </a:extLst>
            </p:cNvPr>
            <p:cNvGrpSpPr/>
            <p:nvPr/>
          </p:nvGrpSpPr>
          <p:grpSpPr>
            <a:xfrm rot="5400000">
              <a:off x="-7196" y="-7091"/>
              <a:ext cx="8997039" cy="8982644"/>
              <a:chOff x="0" y="0"/>
              <a:chExt cx="6350000" cy="6339840"/>
            </a:xfrm>
            <a:grpFill/>
          </p:grpSpPr>
          <p:sp>
            <p:nvSpPr>
              <p:cNvPr id="10" name="Freeform 3">
                <a:extLst>
                  <a:ext uri="{FF2B5EF4-FFF2-40B4-BE49-F238E27FC236}">
                    <a16:creationId xmlns:a16="http://schemas.microsoft.com/office/drawing/2014/main" id="{4D1C6CCF-0591-4F13-826B-F3708D1E025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grpFill/>
              <a:ln>
                <a:noFill/>
              </a:ln>
            </p:spPr>
          </p:sp>
        </p:grpSp>
        <p:sp>
          <p:nvSpPr>
            <p:cNvPr id="9" name="Right Triangle 8">
              <a:extLst>
                <a:ext uri="{FF2B5EF4-FFF2-40B4-BE49-F238E27FC236}">
                  <a16:creationId xmlns:a16="http://schemas.microsoft.com/office/drawing/2014/main" id="{08EA33CA-4C7B-4900-B75A-8594411EF803}"/>
                </a:ext>
              </a:extLst>
            </p:cNvPr>
            <p:cNvSpPr/>
            <p:nvPr/>
          </p:nvSpPr>
          <p:spPr>
            <a:xfrm>
              <a:off x="0" y="-1"/>
              <a:ext cx="4343400" cy="448372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a:extLst>
              <a:ext uri="{FF2B5EF4-FFF2-40B4-BE49-F238E27FC236}">
                <a16:creationId xmlns:a16="http://schemas.microsoft.com/office/drawing/2014/main" id="{E9F3A335-C1F7-4ADC-AC21-FF0F5AD0BECD}"/>
              </a:ext>
            </a:extLst>
          </p:cNvPr>
          <p:cNvSpPr/>
          <p:nvPr userDrawn="1"/>
        </p:nvSpPr>
        <p:spPr>
          <a:xfrm>
            <a:off x="0" y="6515100"/>
            <a:ext cx="18288000" cy="3771900"/>
          </a:xfrm>
          <a:prstGeom prst="rect">
            <a:avLst/>
          </a:pr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6" name="Graphic 5" descr="World outline">
            <a:extLst>
              <a:ext uri="{FF2B5EF4-FFF2-40B4-BE49-F238E27FC236}">
                <a16:creationId xmlns:a16="http://schemas.microsoft.com/office/drawing/2014/main" id="{10D2A0DC-B6F6-468D-B5E8-0AB81C7B5E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84373" y="7834205"/>
            <a:ext cx="1133690" cy="1133690"/>
          </a:xfrm>
          <a:prstGeom prst="rect">
            <a:avLst/>
          </a:prstGeom>
        </p:spPr>
      </p:pic>
      <p:pic>
        <p:nvPicPr>
          <p:cNvPr id="7" name="Picture 22">
            <a:extLst>
              <a:ext uri="{FF2B5EF4-FFF2-40B4-BE49-F238E27FC236}">
                <a16:creationId xmlns:a16="http://schemas.microsoft.com/office/drawing/2014/main" id="{FDB5DEAF-34D2-4ABE-A0AF-E54C2554ABC1}"/>
              </a:ext>
            </a:extLst>
          </p:cNvPr>
          <p:cNvPicPr>
            <a:picLocks noChangeAspect="1"/>
          </p:cNvPicPr>
          <p:nvPr userDrawn="1"/>
        </p:nvPicPr>
        <p:blipFill>
          <a:blip r:embed="rId4"/>
          <a:srcRect/>
          <a:stretch>
            <a:fillRect/>
          </a:stretch>
        </p:blipFill>
        <p:spPr>
          <a:xfrm>
            <a:off x="2707225" y="1918596"/>
            <a:ext cx="12873550" cy="321838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00200" y="2462282"/>
            <a:ext cx="14478000" cy="637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3656531" y="9523719"/>
            <a:ext cx="2133600" cy="365125"/>
          </a:xfrm>
          <a:prstGeom prst="rect">
            <a:avLst/>
          </a:prstGeom>
        </p:spPr>
        <p:txBody>
          <a:bodyPr vert="horz" lIns="91440" tIns="45720" rIns="91440" bIns="45720" rtlCol="0" anchor="ctr"/>
          <a:lstStyle>
            <a:lvl1pPr algn="r">
              <a:defRPr sz="1800" b="1">
                <a:solidFill>
                  <a:schemeClr val="tx1"/>
                </a:solidFill>
                <a:latin typeface="Arial" panose="020B0604020202020204" pitchFamily="34" charset="0"/>
                <a:cs typeface="Arial" panose="020B0604020202020204" pitchFamily="34" charset="0"/>
              </a:defRPr>
            </a:lvl1p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65382462-46B5-4FCD-8EC9-B7CE0CCC4630}"/>
              </a:ext>
            </a:extLst>
          </p:cNvPr>
          <p:cNvGrpSpPr/>
          <p:nvPr userDrawn="1"/>
        </p:nvGrpSpPr>
        <p:grpSpPr>
          <a:xfrm>
            <a:off x="1752600" y="9182100"/>
            <a:ext cx="14325600" cy="833948"/>
            <a:chOff x="1752600" y="9182100"/>
            <a:chExt cx="14325600" cy="833948"/>
          </a:xfrm>
        </p:grpSpPr>
        <p:pic>
          <p:nvPicPr>
            <p:cNvPr id="8" name="Picture 22">
              <a:extLst>
                <a:ext uri="{FF2B5EF4-FFF2-40B4-BE49-F238E27FC236}">
                  <a16:creationId xmlns:a16="http://schemas.microsoft.com/office/drawing/2014/main" id="{82B691AC-2429-4D45-98C9-7A5CBAE4EA8B}"/>
                </a:ext>
              </a:extLst>
            </p:cNvPr>
            <p:cNvPicPr>
              <a:picLocks noChangeAspect="1"/>
            </p:cNvPicPr>
            <p:nvPr/>
          </p:nvPicPr>
          <p:blipFill>
            <a:blip r:embed="rId6"/>
            <a:srcRect/>
            <a:stretch>
              <a:fillRect/>
            </a:stretch>
          </p:blipFill>
          <p:spPr>
            <a:xfrm>
              <a:off x="2469294" y="9396516"/>
              <a:ext cx="2478129" cy="619532"/>
            </a:xfrm>
            <a:prstGeom prst="rect">
              <a:avLst/>
            </a:prstGeom>
          </p:spPr>
        </p:pic>
        <p:sp>
          <p:nvSpPr>
            <p:cNvPr id="9" name="TextBox 23">
              <a:extLst>
                <a:ext uri="{FF2B5EF4-FFF2-40B4-BE49-F238E27FC236}">
                  <a16:creationId xmlns:a16="http://schemas.microsoft.com/office/drawing/2014/main" id="{D1186D91-41C3-47CA-BEDB-E25EF27CE84E}"/>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Mass Media</a:t>
              </a:r>
            </a:p>
          </p:txBody>
        </p:sp>
        <p:cxnSp>
          <p:nvCxnSpPr>
            <p:cNvPr id="11" name="Straight Connector 10">
              <a:extLst>
                <a:ext uri="{FF2B5EF4-FFF2-40B4-BE49-F238E27FC236}">
                  <a16:creationId xmlns:a16="http://schemas.microsoft.com/office/drawing/2014/main" id="{F779CBD7-3566-4868-8C32-0DE881CB7DE7}"/>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Placeholder 1">
            <a:extLst>
              <a:ext uri="{FF2B5EF4-FFF2-40B4-BE49-F238E27FC236}">
                <a16:creationId xmlns:a16="http://schemas.microsoft.com/office/drawing/2014/main" id="{B2C1F27B-CD79-4EDB-865E-9547EDA30F4A}"/>
              </a:ext>
            </a:extLst>
          </p:cNvPr>
          <p:cNvSpPr>
            <a:spLocks noGrp="1"/>
          </p:cNvSpPr>
          <p:nvPr>
            <p:ph type="title"/>
          </p:nvPr>
        </p:nvSpPr>
        <p:spPr>
          <a:xfrm>
            <a:off x="909637" y="564684"/>
            <a:ext cx="7548563" cy="1683183"/>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hdr="0" ftr="0" dt="0"/>
  <p:txStyles>
    <p:titleStyle>
      <a:lvl1pPr algn="l" defTabSz="914400" rtl="0" eaLnBrk="1" latinLnBrk="0" hangingPunct="1">
        <a:spcBef>
          <a:spcPct val="0"/>
        </a:spcBef>
        <a:buNone/>
        <a:defRPr sz="6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hyperlink" Target="https://www.fphighimpactpractices.org/briefs/mass-media/"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healthcommcapacity.org/family-planning-evidence-database/" TargetMode="External"/><Relationship Id="rId5" Type="http://schemas.openxmlformats.org/officeDocument/2006/relationships/hyperlink" Target="https://healthcommcapacity.org/i-kits-sbccimplementationkits/" TargetMode="External"/><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hyperlink" Target="https://www.fphighimpactpractices.org/"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D82CABC-2243-A44B-BABE-AC7A96565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945" y="-11915"/>
            <a:ext cx="11253055" cy="7505700"/>
          </a:xfrm>
          <a:prstGeom prst="rect">
            <a:avLst/>
          </a:prstGeom>
        </p:spPr>
      </p:pic>
      <p:grpSp>
        <p:nvGrpSpPr>
          <p:cNvPr id="4" name="Group 4"/>
          <p:cNvGrpSpPr/>
          <p:nvPr/>
        </p:nvGrpSpPr>
        <p:grpSpPr>
          <a:xfrm rot="18705092">
            <a:off x="7666531" y="-312935"/>
            <a:ext cx="4053517" cy="10924783"/>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grpSp>
        <p:nvGrpSpPr>
          <p:cNvPr id="10" name="Group 4">
            <a:extLst>
              <a:ext uri="{FF2B5EF4-FFF2-40B4-BE49-F238E27FC236}">
                <a16:creationId xmlns:a16="http://schemas.microsoft.com/office/drawing/2014/main" id="{96467B4C-B9C5-4DAF-A4C8-53FF49F9AD2B}"/>
              </a:ext>
            </a:extLst>
          </p:cNvPr>
          <p:cNvGrpSpPr/>
          <p:nvPr/>
        </p:nvGrpSpPr>
        <p:grpSpPr>
          <a:xfrm rot="18705092">
            <a:off x="3400015" y="220381"/>
            <a:ext cx="4448895" cy="10047622"/>
            <a:chOff x="0" y="0"/>
            <a:chExt cx="35276568" cy="15213202"/>
          </a:xfrm>
        </p:grpSpPr>
        <p:sp>
          <p:nvSpPr>
            <p:cNvPr id="11" name="Freeform 5">
              <a:extLst>
                <a:ext uri="{FF2B5EF4-FFF2-40B4-BE49-F238E27FC236}">
                  <a16:creationId xmlns:a16="http://schemas.microsoft.com/office/drawing/2014/main" id="{063AF8E7-6655-4ADF-8534-D3317F24A569}"/>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sp>
        <p:nvSpPr>
          <p:cNvPr id="6" name="TextBox 6"/>
          <p:cNvSpPr txBox="1"/>
          <p:nvPr/>
        </p:nvSpPr>
        <p:spPr>
          <a:xfrm>
            <a:off x="1610846" y="5290392"/>
            <a:ext cx="12105154" cy="1218282"/>
          </a:xfrm>
          <a:prstGeom prst="rect">
            <a:avLst/>
          </a:prstGeom>
        </p:spPr>
        <p:txBody>
          <a:bodyPr wrap="square" lIns="0" tIns="0" rIns="0" bIns="0" rtlCol="0" anchor="t">
            <a:spAutoFit/>
          </a:bodyPr>
          <a:lstStyle/>
          <a:p>
            <a:pPr>
              <a:lnSpc>
                <a:spcPts val="9500"/>
              </a:lnSpc>
            </a:pPr>
            <a:r>
              <a:rPr lang="en-US" sz="8000" b="1" spc="-95" dirty="0">
                <a:solidFill>
                  <a:srgbClr val="000000"/>
                </a:solidFill>
                <a:latin typeface="Arial" panose="020B0604020202020204" pitchFamily="34" charset="0"/>
                <a:cs typeface="Arial" panose="020B0604020202020204" pitchFamily="34" charset="0"/>
              </a:rPr>
              <a:t>Mass Media</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51231" y="3135547"/>
            <a:ext cx="7151453" cy="7151453"/>
          </a:xfrm>
          <a:prstGeom prst="rect">
            <a:avLst/>
          </a:prstGeom>
        </p:spPr>
      </p:pic>
      <p:grpSp>
        <p:nvGrpSpPr>
          <p:cNvPr id="12" name="Group 4">
            <a:extLst>
              <a:ext uri="{FF2B5EF4-FFF2-40B4-BE49-F238E27FC236}">
                <a16:creationId xmlns:a16="http://schemas.microsoft.com/office/drawing/2014/main" id="{B2439C9D-2F81-4A5F-B670-1E5FDEF71EFD}"/>
              </a:ext>
            </a:extLst>
          </p:cNvPr>
          <p:cNvGrpSpPr/>
          <p:nvPr/>
        </p:nvGrpSpPr>
        <p:grpSpPr>
          <a:xfrm rot="16200000">
            <a:off x="2787890" y="-117080"/>
            <a:ext cx="4053517" cy="4272380"/>
            <a:chOff x="0" y="0"/>
            <a:chExt cx="35276568" cy="15213202"/>
          </a:xfrm>
        </p:grpSpPr>
        <p:sp>
          <p:nvSpPr>
            <p:cNvPr id="13" name="Freeform 5">
              <a:extLst>
                <a:ext uri="{FF2B5EF4-FFF2-40B4-BE49-F238E27FC236}">
                  <a16:creationId xmlns:a16="http://schemas.microsoft.com/office/drawing/2014/main" id="{6FBCF90D-30F6-4168-BD28-4AF7EC8DCBE0}"/>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pic>
        <p:nvPicPr>
          <p:cNvPr id="8" name="Picture 8"/>
          <p:cNvPicPr>
            <a:picLocks noChangeAspect="1"/>
          </p:cNvPicPr>
          <p:nvPr/>
        </p:nvPicPr>
        <p:blipFill>
          <a:blip r:embed="rId6"/>
          <a:srcRect/>
          <a:stretch>
            <a:fillRect/>
          </a:stretch>
        </p:blipFill>
        <p:spPr>
          <a:xfrm>
            <a:off x="1674516" y="3921699"/>
            <a:ext cx="4451409" cy="1112852"/>
          </a:xfrm>
          <a:prstGeom prst="rect">
            <a:avLst/>
          </a:prstGeom>
        </p:spPr>
      </p:pic>
      <p:sp>
        <p:nvSpPr>
          <p:cNvPr id="9" name="TextBox 9"/>
          <p:cNvSpPr txBox="1"/>
          <p:nvPr/>
        </p:nvSpPr>
        <p:spPr>
          <a:xfrm>
            <a:off x="1674516" y="6744436"/>
            <a:ext cx="9462031" cy="1103315"/>
          </a:xfrm>
          <a:prstGeom prst="rect">
            <a:avLst/>
          </a:prstGeom>
        </p:spPr>
        <p:txBody>
          <a:bodyPr lIns="0" tIns="0" rIns="0" bIns="0" rtlCol="0" anchor="t">
            <a:spAutoFit/>
          </a:bodyPr>
          <a:lstStyle/>
          <a:p>
            <a:pPr marL="0" lvl="0" indent="0" algn="l">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Reaching audiences far and wide with messages to support healthy reproductive behaviors.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3C942365-22E8-436F-B4AE-D0E2A2F69673}"/>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p:txBody>
      </p:sp>
      <p:sp>
        <p:nvSpPr>
          <p:cNvPr id="2" name="Slide Number Placeholder 1">
            <a:extLst>
              <a:ext uri="{FF2B5EF4-FFF2-40B4-BE49-F238E27FC236}">
                <a16:creationId xmlns:a16="http://schemas.microsoft.com/office/drawing/2014/main" id="{70EAA17F-1957-4565-83CA-DA480E16CD50}"/>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9" name="TextBox 8">
            <a:extLst>
              <a:ext uri="{FF2B5EF4-FFF2-40B4-BE49-F238E27FC236}">
                <a16:creationId xmlns:a16="http://schemas.microsoft.com/office/drawing/2014/main" id="{DF933640-14A6-43A2-8825-4C132BDD58F9}"/>
              </a:ext>
            </a:extLst>
          </p:cNvPr>
          <p:cNvSpPr txBox="1"/>
          <p:nvPr/>
        </p:nvSpPr>
        <p:spPr>
          <a:xfrm>
            <a:off x="1510677" y="3211080"/>
            <a:ext cx="15213355" cy="553997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Mass media interventions </a:t>
            </a:r>
            <a:r>
              <a:rPr lang="en-US" sz="4000" b="1" dirty="0">
                <a:solidFill>
                  <a:srgbClr val="3E9073"/>
                </a:solidFill>
                <a:latin typeface="Arial" panose="020B0604020202020204" pitchFamily="34" charset="0"/>
                <a:cs typeface="Arial" panose="020B0604020202020204" pitchFamily="34" charset="0"/>
              </a:rPr>
              <a:t>contribute to increased contraceptive use.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Studies reporting odds ratios found that those exposed to mass media were 25% to 2 times more likely to use modern contraception than those not exposed.</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In Bangladesh, for example, married male and female TV viewers of reproductive age increased contraceptive use by a percentage point increase of 10.5.</a:t>
            </a:r>
          </a:p>
        </p:txBody>
      </p:sp>
    </p:spTree>
    <p:extLst>
      <p:ext uri="{BB962C8B-B14F-4D97-AF65-F5344CB8AC3E}">
        <p14:creationId xmlns:p14="http://schemas.microsoft.com/office/powerpoint/2010/main" val="2643993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117762"/>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230655" y="2935198"/>
            <a:ext cx="15773400" cy="6155531"/>
          </a:xfrm>
          <a:prstGeom prst="rect">
            <a:avLst/>
          </a:prstGeom>
        </p:spPr>
        <p:txBody>
          <a:bodyPr wrap="square" lIns="0" tIns="0" rIns="0" bIns="0" rtlCol="0" anchor="t">
            <a:spAutoFit/>
          </a:bodyPr>
          <a:lstStyle/>
          <a:p>
            <a:pPr>
              <a:spcAft>
                <a:spcPts val="2400"/>
              </a:spcAft>
            </a:pPr>
            <a:r>
              <a:rPr lang="en-US" sz="4000" b="1" dirty="0">
                <a:solidFill>
                  <a:srgbClr val="3E9073"/>
                </a:solidFill>
                <a:latin typeface="Arial" panose="020B0604020202020204" pitchFamily="34" charset="0"/>
                <a:cs typeface="Arial" panose="020B0604020202020204" pitchFamily="34" charset="0"/>
              </a:rPr>
              <a:t>Invest in formative research to support development of focused messaging </a:t>
            </a:r>
            <a:r>
              <a:rPr lang="en-US" sz="4000" dirty="0">
                <a:solidFill>
                  <a:srgbClr val="000000"/>
                </a:solidFill>
                <a:latin typeface="Arial" panose="020B0604020202020204" pitchFamily="34" charset="0"/>
                <a:cs typeface="Arial" panose="020B0604020202020204" pitchFamily="34" charset="0"/>
              </a:rPr>
              <a:t>and to inform channel selection, program format, and broadcast schedules.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High-quality formative research serves to </a:t>
            </a:r>
            <a:r>
              <a:rPr lang="en-US" sz="4000" b="1" dirty="0">
                <a:solidFill>
                  <a:srgbClr val="3E9073"/>
                </a:solidFill>
                <a:latin typeface="Arial" panose="020B0604020202020204" pitchFamily="34" charset="0"/>
                <a:cs typeface="Arial" panose="020B0604020202020204" pitchFamily="34" charset="0"/>
              </a:rPr>
              <a:t>reinforce the legitimacy and importance</a:t>
            </a:r>
            <a:r>
              <a:rPr lang="en-US" sz="4000" dirty="0">
                <a:solidFill>
                  <a:srgbClr val="000000"/>
                </a:solidFill>
                <a:latin typeface="Arial" panose="020B0604020202020204" pitchFamily="34" charset="0"/>
                <a:cs typeface="Arial" panose="020B0604020202020204" pitchFamily="34" charset="0"/>
              </a:rPr>
              <a:t> of mass media programming for donors and host country governments.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Implementers must </a:t>
            </a:r>
            <a:r>
              <a:rPr lang="en-US" sz="4000" b="1" dirty="0">
                <a:solidFill>
                  <a:srgbClr val="3E9073"/>
                </a:solidFill>
                <a:latin typeface="Arial" panose="020B0604020202020204" pitchFamily="34" charset="0"/>
                <a:cs typeface="Arial" panose="020B0604020202020204" pitchFamily="34" charset="0"/>
              </a:rPr>
              <a:t>consider how best to present findings </a:t>
            </a:r>
            <a:r>
              <a:rPr lang="en-US" sz="4000" dirty="0">
                <a:solidFill>
                  <a:srgbClr val="000000"/>
                </a:solidFill>
                <a:latin typeface="Arial" panose="020B0604020202020204" pitchFamily="34" charset="0"/>
                <a:cs typeface="Arial" panose="020B0604020202020204" pitchFamily="34" charset="0"/>
              </a:rPr>
              <a:t>to the creative professionals responsible for developing the brand, campaign, show concept, scripts, and other media outputs.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804271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5539978"/>
          </a:xfrm>
          <a:prstGeom prst="rect">
            <a:avLst/>
          </a:prstGeom>
        </p:spPr>
        <p:txBody>
          <a:bodyPr wrap="square" lIns="0" tIns="0" rIns="0" bIns="0" rtlCol="0" anchor="t">
            <a:spAutoFit/>
          </a:bodyPr>
          <a:lstStyle/>
          <a:p>
            <a:pPr>
              <a:spcAft>
                <a:spcPts val="2400"/>
              </a:spcAft>
            </a:pPr>
            <a:r>
              <a:rPr lang="en-US" sz="4000" b="1" dirty="0">
                <a:solidFill>
                  <a:srgbClr val="3E9073"/>
                </a:solidFill>
                <a:latin typeface="Arial" panose="020B0604020202020204" pitchFamily="34" charset="0"/>
                <a:cs typeface="Arial" panose="020B0604020202020204" pitchFamily="34" charset="0"/>
              </a:rPr>
              <a:t>Partner with local creative professionals </a:t>
            </a:r>
            <a:r>
              <a:rPr lang="en-US" sz="4000" dirty="0">
                <a:solidFill>
                  <a:srgbClr val="000000"/>
                </a:solidFill>
                <a:latin typeface="Arial" panose="020B0604020202020204" pitchFamily="34" charset="0"/>
                <a:cs typeface="Arial" panose="020B0604020202020204" pitchFamily="34" charset="0"/>
              </a:rPr>
              <a:t>to create </a:t>
            </a:r>
            <a:r>
              <a:rPr lang="en-US" sz="4000" b="1" dirty="0">
                <a:solidFill>
                  <a:srgbClr val="3E9073"/>
                </a:solidFill>
                <a:latin typeface="Arial" panose="020B0604020202020204" pitchFamily="34" charset="0"/>
                <a:cs typeface="Arial" panose="020B0604020202020204" pitchFamily="34" charset="0"/>
              </a:rPr>
              <a:t>culturally specific</a:t>
            </a:r>
            <a:r>
              <a:rPr lang="en-US" sz="4000" dirty="0">
                <a:solidFill>
                  <a:srgbClr val="000000"/>
                </a:solidFill>
                <a:latin typeface="Arial" panose="020B0604020202020204" pitchFamily="34" charset="0"/>
                <a:cs typeface="Arial" panose="020B0604020202020204" pitchFamily="34" charset="0"/>
              </a:rPr>
              <a:t> programming.</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Evidence suggests that mass media is most effective when it </a:t>
            </a:r>
            <a:r>
              <a:rPr lang="en-US" sz="4000" b="1" dirty="0">
                <a:solidFill>
                  <a:srgbClr val="3E9073"/>
                </a:solidFill>
                <a:latin typeface="Arial" panose="020B0604020202020204" pitchFamily="34" charset="0"/>
                <a:cs typeface="Arial" panose="020B0604020202020204" pitchFamily="34" charset="0"/>
              </a:rPr>
              <a:t>closely parallels the lived reality of target audiences.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Using </a:t>
            </a:r>
            <a:r>
              <a:rPr lang="en-US" sz="4000" b="1" dirty="0">
                <a:solidFill>
                  <a:srgbClr val="3E9073"/>
                </a:solidFill>
                <a:latin typeface="Arial" panose="020B0604020202020204" pitchFamily="34" charset="0"/>
                <a:cs typeface="Arial" panose="020B0604020202020204" pitchFamily="34" charset="0"/>
              </a:rPr>
              <a:t>local language(s) to ensure deep understanding of content </a:t>
            </a:r>
            <a:r>
              <a:rPr lang="en-US" sz="4000" dirty="0">
                <a:solidFill>
                  <a:srgbClr val="000000"/>
                </a:solidFill>
                <a:latin typeface="Arial" panose="020B0604020202020204" pitchFamily="34" charset="0"/>
                <a:cs typeface="Arial" panose="020B0604020202020204" pitchFamily="34" charset="0"/>
              </a:rPr>
              <a:t>by priority audiences may be more effective than relying upon a market language or other regional lingua franca.</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218171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3E907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3E9073"/>
                  </a:solidFill>
                  <a:latin typeface="Arial" panose="020B0604020202020204" pitchFamily="34" charset="0"/>
                  <a:cs typeface="Arial" panose="020B0604020202020204" pitchFamily="34" charset="0"/>
                </a:rPr>
                <a:t> </a:t>
              </a:r>
              <a:r>
                <a:rPr lang="en-US" sz="4400" dirty="0">
                  <a:solidFill>
                    <a:srgbClr val="000000"/>
                  </a:solidFill>
                  <a:latin typeface="Arial" panose="020B0604020202020204" pitchFamily="34" charset="0"/>
                  <a:cs typeface="Arial" panose="020B0604020202020204" pitchFamily="34" charset="0"/>
                </a:rPr>
                <a:t>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sp>
        <p:nvSpPr>
          <p:cNvPr id="8" name="Slide Number Placeholder 7">
            <a:extLst>
              <a:ext uri="{FF2B5EF4-FFF2-40B4-BE49-F238E27FC236}">
                <a16:creationId xmlns:a16="http://schemas.microsoft.com/office/drawing/2014/main" id="{448B887B-6D7C-45D1-A3C2-5A3B945E4003}"/>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94550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0"/>
          </a:xfrm>
        </p:grpSpPr>
        <p:sp>
          <p:nvSpPr>
            <p:cNvPr id="5" name="TextBox 5"/>
            <p:cNvSpPr txBox="1"/>
            <p:nvPr/>
          </p:nvSpPr>
          <p:spPr>
            <a:xfrm>
              <a:off x="-1161686" y="2139220"/>
              <a:ext cx="13501365" cy="1709869"/>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&amp;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sp>
        <p:nvSpPr>
          <p:cNvPr id="8" name="Slide Number Placeholder 7">
            <a:extLst>
              <a:ext uri="{FF2B5EF4-FFF2-40B4-BE49-F238E27FC236}">
                <a16:creationId xmlns:a16="http://schemas.microsoft.com/office/drawing/2014/main" id="{E201FA81-9235-4F9D-817C-DDD3F1330C37}"/>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086545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5621000" cy="553997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Consider the nature of priority behaviors when selecting a format.</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Some evidence suggests that </a:t>
            </a:r>
            <a:r>
              <a:rPr lang="en-US" sz="4000" b="1" dirty="0">
                <a:solidFill>
                  <a:srgbClr val="3E9073"/>
                </a:solidFill>
                <a:latin typeface="Arial" panose="020B0604020202020204" pitchFamily="34" charset="0"/>
                <a:cs typeface="Arial" panose="020B0604020202020204" pitchFamily="34" charset="0"/>
              </a:rPr>
              <a:t>one-time or periodic behaviors may be more amenable to change via mass media than habitual behaviors.</a:t>
            </a:r>
            <a:endParaRPr lang="en-US" sz="4000" dirty="0">
              <a:solidFill>
                <a:srgbClr val="000000"/>
              </a:solidFill>
              <a:latin typeface="Arial" panose="020B0604020202020204" pitchFamily="34" charset="0"/>
              <a:cs typeface="Arial" panose="020B0604020202020204" pitchFamily="34" charset="0"/>
            </a:endParaRP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In considering whether to invest in mass media and what format to use, implementers and donors should </a:t>
            </a:r>
            <a:r>
              <a:rPr lang="en-US" sz="4000" b="1" dirty="0">
                <a:solidFill>
                  <a:srgbClr val="3E9073"/>
                </a:solidFill>
                <a:latin typeface="Arial" panose="020B0604020202020204" pitchFamily="34" charset="0"/>
                <a:cs typeface="Arial" panose="020B0604020202020204" pitchFamily="34" charset="0"/>
              </a:rPr>
              <a:t>review the nature of the behaviors to be addressed</a:t>
            </a:r>
            <a:r>
              <a:rPr lang="en-US" sz="4000" dirty="0">
                <a:solidFill>
                  <a:srgbClr val="000000"/>
                </a:solidFill>
                <a:latin typeface="Arial" panose="020B0604020202020204" pitchFamily="34" charset="0"/>
                <a:cs typeface="Arial" panose="020B0604020202020204" pitchFamily="34" charset="0"/>
              </a:rPr>
              <a:t> and </a:t>
            </a:r>
            <a:r>
              <a:rPr lang="en-US" sz="4000" b="1" dirty="0">
                <a:solidFill>
                  <a:srgbClr val="3E9073"/>
                </a:solidFill>
                <a:latin typeface="Arial" panose="020B0604020202020204" pitchFamily="34" charset="0"/>
                <a:cs typeface="Arial" panose="020B0604020202020204" pitchFamily="34" charset="0"/>
              </a:rPr>
              <a:t>what is known about their drivers in the local context.</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98106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553997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Promote </a:t>
            </a:r>
            <a:r>
              <a:rPr lang="en-US" sz="4000" b="1" dirty="0">
                <a:solidFill>
                  <a:srgbClr val="3E9073"/>
                </a:solidFill>
                <a:latin typeface="Arial" panose="020B0604020202020204" pitchFamily="34" charset="0"/>
                <a:cs typeface="Arial" panose="020B0604020202020204" pitchFamily="34" charset="0"/>
              </a:rPr>
              <a:t>audience engagement and interaction.</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Engaging audiences and provoking discussion are not only expected in today’s communication environment, they are </a:t>
            </a:r>
            <a:r>
              <a:rPr lang="en-US" sz="4000" b="1" dirty="0">
                <a:solidFill>
                  <a:srgbClr val="3E9073"/>
                </a:solidFill>
                <a:latin typeface="Arial" panose="020B0604020202020204" pitchFamily="34" charset="0"/>
                <a:cs typeface="Arial" panose="020B0604020202020204" pitchFamily="34" charset="0"/>
              </a:rPr>
              <a:t>essential to achieving normative change.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With the rise of mobile phones and social media, there are now </a:t>
            </a:r>
            <a:r>
              <a:rPr lang="en-US" sz="4000" b="1" dirty="0">
                <a:solidFill>
                  <a:srgbClr val="3E9073"/>
                </a:solidFill>
                <a:latin typeface="Arial" panose="020B0604020202020204" pitchFamily="34" charset="0"/>
                <a:cs typeface="Arial" panose="020B0604020202020204" pitchFamily="34" charset="0"/>
              </a:rPr>
              <a:t>new opportunities to solicit feedback from audience members </a:t>
            </a:r>
            <a:r>
              <a:rPr lang="en-US" sz="4000" dirty="0">
                <a:solidFill>
                  <a:srgbClr val="000000"/>
                </a:solidFill>
                <a:latin typeface="Arial" panose="020B0604020202020204" pitchFamily="34" charset="0"/>
                <a:cs typeface="Arial" panose="020B0604020202020204" pitchFamily="34" charset="0"/>
              </a:rPr>
              <a:t>and/or </a:t>
            </a:r>
            <a:r>
              <a:rPr lang="en-US" sz="4000" b="1" dirty="0">
                <a:solidFill>
                  <a:srgbClr val="3E9073"/>
                </a:solidFill>
                <a:latin typeface="Arial" panose="020B0604020202020204" pitchFamily="34" charset="0"/>
                <a:cs typeface="Arial" panose="020B0604020202020204" pitchFamily="34" charset="0"/>
              </a:rPr>
              <a:t>encourage discussion </a:t>
            </a:r>
            <a:r>
              <a:rPr lang="en-US" sz="4000" dirty="0">
                <a:solidFill>
                  <a:srgbClr val="000000"/>
                </a:solidFill>
                <a:latin typeface="Arial" panose="020B0604020202020204" pitchFamily="34" charset="0"/>
                <a:cs typeface="Arial" panose="020B0604020202020204" pitchFamily="34" charset="0"/>
              </a:rPr>
              <a:t>of media content among peers.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288766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001095"/>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Ensure </a:t>
            </a:r>
            <a:r>
              <a:rPr lang="en-US" sz="4000" b="1" dirty="0">
                <a:solidFill>
                  <a:srgbClr val="3E9073"/>
                </a:solidFill>
                <a:latin typeface="Arial" panose="020B0604020202020204" pitchFamily="34" charset="0"/>
                <a:cs typeface="Arial" panose="020B0604020202020204" pitchFamily="34" charset="0"/>
              </a:rPr>
              <a:t>sufficient reach and frequency of exposure </a:t>
            </a:r>
            <a:r>
              <a:rPr lang="en-US" sz="4000" dirty="0">
                <a:solidFill>
                  <a:srgbClr val="000000"/>
                </a:solidFill>
                <a:latin typeface="Arial" panose="020B0604020202020204" pitchFamily="34" charset="0"/>
                <a:cs typeface="Arial" panose="020B0604020202020204" pitchFamily="34" charset="0"/>
              </a:rPr>
              <a:t>among priority audiences.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In designing mass media interventions, implementers must consider what communication channels, radio or TV stations or networks, broadcast schedule, and program format will best enable them to reach priority audiences.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4103992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5697200" cy="553997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Use pretesting, monitoring, and other mechanisms to allow for continued </a:t>
            </a:r>
            <a:r>
              <a:rPr lang="en-US" sz="4000" b="1" dirty="0">
                <a:solidFill>
                  <a:srgbClr val="3E9073"/>
                </a:solidFill>
                <a:latin typeface="Arial" panose="020B0604020202020204" pitchFamily="34" charset="0"/>
                <a:cs typeface="Arial" panose="020B0604020202020204" pitchFamily="34" charset="0"/>
              </a:rPr>
              <a:t>validation, revision, and development </a:t>
            </a:r>
            <a:r>
              <a:rPr lang="en-US" sz="4000" dirty="0">
                <a:solidFill>
                  <a:srgbClr val="000000"/>
                </a:solidFill>
                <a:latin typeface="Arial" panose="020B0604020202020204" pitchFamily="34" charset="0"/>
                <a:cs typeface="Arial" panose="020B0604020202020204" pitchFamily="34" charset="0"/>
              </a:rPr>
              <a:t>of mass media content.</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Mass media outputs should be tested for </a:t>
            </a:r>
            <a:r>
              <a:rPr lang="en-US" sz="4000" b="1" dirty="0">
                <a:solidFill>
                  <a:srgbClr val="3E9073"/>
                </a:solidFill>
                <a:latin typeface="Arial" panose="020B0604020202020204" pitchFamily="34" charset="0"/>
                <a:cs typeface="Arial" panose="020B0604020202020204" pitchFamily="34" charset="0"/>
              </a:rPr>
              <a:t>comprehension, appeal, and effectiveness</a:t>
            </a:r>
            <a:r>
              <a:rPr lang="en-US" sz="4000" dirty="0">
                <a:solidFill>
                  <a:srgbClr val="000000"/>
                </a:solidFill>
                <a:latin typeface="Arial" panose="020B0604020202020204" pitchFamily="34" charset="0"/>
                <a:cs typeface="Arial" panose="020B0604020202020204" pitchFamily="34" charset="0"/>
              </a:rPr>
              <a:t> at several points during their development.</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Across all pretesting and monitoring activities, implementers should </a:t>
            </a:r>
            <a:r>
              <a:rPr lang="en-US" sz="4000" b="1" dirty="0">
                <a:solidFill>
                  <a:srgbClr val="3E9073"/>
                </a:solidFill>
                <a:latin typeface="Arial" panose="020B0604020202020204" pitchFamily="34" charset="0"/>
                <a:cs typeface="Arial" panose="020B0604020202020204" pitchFamily="34" charset="0"/>
              </a:rPr>
              <a:t>ensure that media content does not unintentionally reinforce social inequities or harmful norms.</a:t>
            </a:r>
            <a:endParaRPr lang="en-US" sz="4000" dirty="0">
              <a:solidFill>
                <a:srgbClr val="000000"/>
              </a:solidFill>
              <a:latin typeface="Arial" panose="020B0604020202020204" pitchFamily="34" charset="0"/>
              <a:cs typeface="Arial" panose="020B0604020202020204" pitchFamily="34" charset="0"/>
            </a:endParaRP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173472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5316200" cy="553997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When possible, plan for evaluation that </a:t>
            </a:r>
            <a:r>
              <a:rPr lang="en-US" sz="4000" b="1" dirty="0">
                <a:solidFill>
                  <a:srgbClr val="3E9073"/>
                </a:solidFill>
                <a:latin typeface="Arial" panose="020B0604020202020204" pitchFamily="34" charset="0"/>
                <a:cs typeface="Arial" panose="020B0604020202020204" pitchFamily="34" charset="0"/>
              </a:rPr>
              <a:t>measures behavioral outcomes and allows for cost-benefit analysis.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Evaluations of mass media programming, should measure changes to behavioral outcomes and not only intermediary factors such as knowledge and attitudes.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Evaluations should also include measures of costs and benefits to </a:t>
            </a:r>
            <a:r>
              <a:rPr lang="en-US" sz="4000" b="1" dirty="0">
                <a:solidFill>
                  <a:srgbClr val="3E9073"/>
                </a:solidFill>
                <a:latin typeface="Arial" panose="020B0604020202020204" pitchFamily="34" charset="0"/>
                <a:cs typeface="Arial" panose="020B0604020202020204" pitchFamily="34" charset="0"/>
              </a:rPr>
              <a:t>support strategic selection of channels and approaches in future programming.</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4287808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sosceles Triangle 31">
            <a:extLst>
              <a:ext uri="{FF2B5EF4-FFF2-40B4-BE49-F238E27FC236}">
                <a16:creationId xmlns:a16="http://schemas.microsoft.com/office/drawing/2014/main" id="{0A1DDB12-6E6F-4F98-A3FA-8B31D4E04569}"/>
              </a:ext>
            </a:extLst>
          </p:cNvPr>
          <p:cNvSpPr/>
          <p:nvPr/>
        </p:nvSpPr>
        <p:spPr>
          <a:xfrm flipV="1">
            <a:off x="-11461" y="-2"/>
            <a:ext cx="18257632" cy="313965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8" name="Group 7">
            <a:extLst>
              <a:ext uri="{FF2B5EF4-FFF2-40B4-BE49-F238E27FC236}">
                <a16:creationId xmlns:a16="http://schemas.microsoft.com/office/drawing/2014/main" id="{85BF55FC-FF4D-4CB2-89A8-182F3F836A63}"/>
              </a:ext>
            </a:extLst>
          </p:cNvPr>
          <p:cNvGrpSpPr/>
          <p:nvPr/>
        </p:nvGrpSpPr>
        <p:grpSpPr>
          <a:xfrm>
            <a:off x="4099560" y="4672333"/>
            <a:ext cx="11978640" cy="2672594"/>
            <a:chOff x="5475050" y="4457914"/>
            <a:chExt cx="10635426" cy="2672594"/>
          </a:xfrm>
        </p:grpSpPr>
        <p:grpSp>
          <p:nvGrpSpPr>
            <p:cNvPr id="38" name="Group 37">
              <a:extLst>
                <a:ext uri="{FF2B5EF4-FFF2-40B4-BE49-F238E27FC236}">
                  <a16:creationId xmlns:a16="http://schemas.microsoft.com/office/drawing/2014/main" id="{95CCC46C-7496-46F8-9891-6E9AEEAF8777}"/>
                </a:ext>
              </a:extLst>
            </p:cNvPr>
            <p:cNvGrpSpPr/>
            <p:nvPr/>
          </p:nvGrpSpPr>
          <p:grpSpPr>
            <a:xfrm>
              <a:off x="5475050" y="4457914"/>
              <a:ext cx="5228424" cy="2672112"/>
              <a:chOff x="9421078" y="5937947"/>
              <a:chExt cx="4774466" cy="2672112"/>
            </a:xfrm>
            <a:solidFill>
              <a:srgbClr val="054A8E"/>
            </a:solidFill>
          </p:grpSpPr>
          <p:sp>
            <p:nvSpPr>
              <p:cNvPr id="58" name="Rectangle 57">
                <a:extLst>
                  <a:ext uri="{FF2B5EF4-FFF2-40B4-BE49-F238E27FC236}">
                    <a16:creationId xmlns:a16="http://schemas.microsoft.com/office/drawing/2014/main" id="{D479DEE7-CB0E-4274-A6D2-6D30BEC30ED2}"/>
                  </a:ext>
                </a:extLst>
              </p:cNvPr>
              <p:cNvSpPr/>
              <p:nvPr/>
            </p:nvSpPr>
            <p:spPr>
              <a:xfrm>
                <a:off x="9421078" y="5937947"/>
                <a:ext cx="4774466" cy="267211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59" name="TextBox 12">
                <a:extLst>
                  <a:ext uri="{FF2B5EF4-FFF2-40B4-BE49-F238E27FC236}">
                    <a16:creationId xmlns:a16="http://schemas.microsoft.com/office/drawing/2014/main" id="{14F74A8A-CE09-4B1E-A882-32749BE5007D}"/>
                  </a:ext>
                </a:extLst>
              </p:cNvPr>
              <p:cNvSpPr txBox="1"/>
              <p:nvPr/>
            </p:nvSpPr>
            <p:spPr>
              <a:xfrm>
                <a:off x="9624849" y="6339452"/>
                <a:ext cx="4133850" cy="447238"/>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Mass Media</a:t>
                </a:r>
              </a:p>
            </p:txBody>
          </p:sp>
        </p:grpSp>
        <p:grpSp>
          <p:nvGrpSpPr>
            <p:cNvPr id="5" name="Group 4">
              <a:extLst>
                <a:ext uri="{FF2B5EF4-FFF2-40B4-BE49-F238E27FC236}">
                  <a16:creationId xmlns:a16="http://schemas.microsoft.com/office/drawing/2014/main" id="{369ABC19-D6BF-4605-8EE0-D8C3E911C808}"/>
                </a:ext>
              </a:extLst>
            </p:cNvPr>
            <p:cNvGrpSpPr/>
            <p:nvPr/>
          </p:nvGrpSpPr>
          <p:grpSpPr>
            <a:xfrm>
              <a:off x="10703474" y="4458395"/>
              <a:ext cx="5407002" cy="2672113"/>
              <a:chOff x="6822162" y="4864175"/>
              <a:chExt cx="5228424" cy="2672113"/>
            </a:xfrm>
          </p:grpSpPr>
          <p:sp>
            <p:nvSpPr>
              <p:cNvPr id="39" name="Rectangle 38">
                <a:extLst>
                  <a:ext uri="{FF2B5EF4-FFF2-40B4-BE49-F238E27FC236}">
                    <a16:creationId xmlns:a16="http://schemas.microsoft.com/office/drawing/2014/main" id="{651FC611-B05C-4E3B-8E6C-F455FE13659F}"/>
                  </a:ext>
                </a:extLst>
              </p:cNvPr>
              <p:cNvSpPr/>
              <p:nvPr/>
            </p:nvSpPr>
            <p:spPr>
              <a:xfrm>
                <a:off x="6822162" y="4864175"/>
                <a:ext cx="5228424" cy="2672113"/>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57" name="TextBox 12">
                <a:extLst>
                  <a:ext uri="{FF2B5EF4-FFF2-40B4-BE49-F238E27FC236}">
                    <a16:creationId xmlns:a16="http://schemas.microsoft.com/office/drawing/2014/main" id="{A6EF187F-2A3E-4B90-8463-A179ABF52824}"/>
                  </a:ext>
                </a:extLst>
              </p:cNvPr>
              <p:cNvSpPr txBox="1"/>
              <p:nvPr/>
            </p:nvSpPr>
            <p:spPr>
              <a:xfrm>
                <a:off x="7221085" y="5005897"/>
                <a:ext cx="4526899" cy="2387705"/>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Theory of Change</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What challenges can this HIP help address?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Evidence of Impact</a:t>
                </a:r>
                <a:endParaRPr lang="en-US" sz="2500" dirty="0">
                  <a:latin typeface="Arial" panose="020B0604020202020204" pitchFamily="34" charset="0"/>
                  <a:cs typeface="Arial" panose="020B0604020202020204" pitchFamily="34" charset="0"/>
                </a:endParaRPr>
              </a:p>
            </p:txBody>
          </p:sp>
        </p:grpSp>
      </p:grpSp>
      <p:grpSp>
        <p:nvGrpSpPr>
          <p:cNvPr id="9" name="Group 8">
            <a:extLst>
              <a:ext uri="{FF2B5EF4-FFF2-40B4-BE49-F238E27FC236}">
                <a16:creationId xmlns:a16="http://schemas.microsoft.com/office/drawing/2014/main" id="{3D6FDF6E-A25A-49FF-AC4A-60E676ACB701}"/>
              </a:ext>
            </a:extLst>
          </p:cNvPr>
          <p:cNvGrpSpPr/>
          <p:nvPr/>
        </p:nvGrpSpPr>
        <p:grpSpPr>
          <a:xfrm>
            <a:off x="4099560" y="7525285"/>
            <a:ext cx="11978640" cy="1429338"/>
            <a:chOff x="5430154" y="7476088"/>
            <a:chExt cx="10698651" cy="1429338"/>
          </a:xfrm>
        </p:grpSpPr>
        <p:grpSp>
          <p:nvGrpSpPr>
            <p:cNvPr id="33" name="Group 32">
              <a:extLst>
                <a:ext uri="{FF2B5EF4-FFF2-40B4-BE49-F238E27FC236}">
                  <a16:creationId xmlns:a16="http://schemas.microsoft.com/office/drawing/2014/main" id="{C2153D94-0171-44FC-BCE6-0E5F39E4D345}"/>
                </a:ext>
              </a:extLst>
            </p:cNvPr>
            <p:cNvGrpSpPr/>
            <p:nvPr/>
          </p:nvGrpSpPr>
          <p:grpSpPr>
            <a:xfrm>
              <a:off x="5430154" y="7476088"/>
              <a:ext cx="5245907" cy="1429337"/>
              <a:chOff x="14020800" y="4321508"/>
              <a:chExt cx="4447322" cy="2418295"/>
            </a:xfrm>
          </p:grpSpPr>
          <p:sp>
            <p:nvSpPr>
              <p:cNvPr id="36" name="Rectangle 35">
                <a:extLst>
                  <a:ext uri="{FF2B5EF4-FFF2-40B4-BE49-F238E27FC236}">
                    <a16:creationId xmlns:a16="http://schemas.microsoft.com/office/drawing/2014/main" id="{55DECA5C-2EE0-47F2-8527-E95F3F6B6CC0}"/>
                  </a:ext>
                </a:extLst>
              </p:cNvPr>
              <p:cNvSpPr/>
              <p:nvPr/>
            </p:nvSpPr>
            <p:spPr>
              <a:xfrm>
                <a:off x="14020800" y="4321508"/>
                <a:ext cx="4447322" cy="241829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7" name="TextBox 12">
                <a:extLst>
                  <a:ext uri="{FF2B5EF4-FFF2-40B4-BE49-F238E27FC236}">
                    <a16:creationId xmlns:a16="http://schemas.microsoft.com/office/drawing/2014/main" id="{15A678BD-C1EA-4ACE-8BC9-DC1782EFC078}"/>
                  </a:ext>
                </a:extLst>
              </p:cNvPr>
              <p:cNvSpPr txBox="1"/>
              <p:nvPr/>
            </p:nvSpPr>
            <p:spPr>
              <a:xfrm>
                <a:off x="14219544" y="4801341"/>
                <a:ext cx="3852139" cy="756682"/>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3" name="Group 2">
              <a:extLst>
                <a:ext uri="{FF2B5EF4-FFF2-40B4-BE49-F238E27FC236}">
                  <a16:creationId xmlns:a16="http://schemas.microsoft.com/office/drawing/2014/main" id="{7FA32A9E-268D-4CCC-8C7D-1E60A377C08E}"/>
                </a:ext>
              </a:extLst>
            </p:cNvPr>
            <p:cNvGrpSpPr/>
            <p:nvPr/>
          </p:nvGrpSpPr>
          <p:grpSpPr>
            <a:xfrm>
              <a:off x="10676062" y="7476089"/>
              <a:ext cx="5452743" cy="1429337"/>
              <a:chOff x="12030950" y="5400146"/>
              <a:chExt cx="5675191" cy="1429337"/>
            </a:xfrm>
          </p:grpSpPr>
          <p:sp>
            <p:nvSpPr>
              <p:cNvPr id="34" name="Rectangle 33">
                <a:extLst>
                  <a:ext uri="{FF2B5EF4-FFF2-40B4-BE49-F238E27FC236}">
                    <a16:creationId xmlns:a16="http://schemas.microsoft.com/office/drawing/2014/main" id="{EFD71162-C75F-47AC-A1DF-A011A41D5CE0}"/>
                  </a:ext>
                </a:extLst>
              </p:cNvPr>
              <p:cNvSpPr/>
              <p:nvPr/>
            </p:nvSpPr>
            <p:spPr>
              <a:xfrm>
                <a:off x="12030950" y="5400146"/>
                <a:ext cx="5675191" cy="1429337"/>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5" name="TextBox 12">
                <a:extLst>
                  <a:ext uri="{FF2B5EF4-FFF2-40B4-BE49-F238E27FC236}">
                    <a16:creationId xmlns:a16="http://schemas.microsoft.com/office/drawing/2014/main" id="{3586CC19-1596-4B4A-BDFD-AC399F691F15}"/>
                  </a:ext>
                </a:extLst>
              </p:cNvPr>
              <p:cNvSpPr txBox="1"/>
              <p:nvPr/>
            </p:nvSpPr>
            <p:spPr>
              <a:xfrm>
                <a:off x="12477033" y="5683751"/>
                <a:ext cx="5123605" cy="925831"/>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&amp; Resources</a:t>
                </a:r>
                <a:endParaRPr lang="en-US" sz="2500" dirty="0">
                  <a:latin typeface="Arial" panose="020B0604020202020204" pitchFamily="34" charset="0"/>
                  <a:cs typeface="Arial" panose="020B0604020202020204" pitchFamily="34" charset="0"/>
                </a:endParaRPr>
              </a:p>
            </p:txBody>
          </p:sp>
        </p:grpSp>
      </p:grpSp>
      <p:grpSp>
        <p:nvGrpSpPr>
          <p:cNvPr id="7" name="Group 6">
            <a:extLst>
              <a:ext uri="{FF2B5EF4-FFF2-40B4-BE49-F238E27FC236}">
                <a16:creationId xmlns:a16="http://schemas.microsoft.com/office/drawing/2014/main" id="{E8066EE2-ED53-439B-9570-F1D03D72081B}"/>
              </a:ext>
            </a:extLst>
          </p:cNvPr>
          <p:cNvGrpSpPr/>
          <p:nvPr/>
        </p:nvGrpSpPr>
        <p:grpSpPr>
          <a:xfrm>
            <a:off x="4099560" y="2773395"/>
            <a:ext cx="11978640" cy="1692656"/>
            <a:chOff x="5475050" y="2377793"/>
            <a:chExt cx="10635426" cy="1692656"/>
          </a:xfrm>
        </p:grpSpPr>
        <p:grpSp>
          <p:nvGrpSpPr>
            <p:cNvPr id="63" name="Group 62">
              <a:extLst>
                <a:ext uri="{FF2B5EF4-FFF2-40B4-BE49-F238E27FC236}">
                  <a16:creationId xmlns:a16="http://schemas.microsoft.com/office/drawing/2014/main" id="{4838E6E6-5C5C-4399-A259-48CCE612A130}"/>
                </a:ext>
              </a:extLst>
            </p:cNvPr>
            <p:cNvGrpSpPr/>
            <p:nvPr/>
          </p:nvGrpSpPr>
          <p:grpSpPr>
            <a:xfrm>
              <a:off x="5475050" y="2378497"/>
              <a:ext cx="5228424" cy="1691952"/>
              <a:chOff x="9421078" y="6433254"/>
              <a:chExt cx="4937538" cy="1691952"/>
            </a:xfrm>
          </p:grpSpPr>
          <p:sp>
            <p:nvSpPr>
              <p:cNvPr id="64" name="Rectangle 63">
                <a:extLst>
                  <a:ext uri="{FF2B5EF4-FFF2-40B4-BE49-F238E27FC236}">
                    <a16:creationId xmlns:a16="http://schemas.microsoft.com/office/drawing/2014/main" id="{84B38D19-8969-42A4-AA74-C226EC4363BD}"/>
                  </a:ext>
                </a:extLst>
              </p:cNvPr>
              <p:cNvSpPr/>
              <p:nvPr/>
            </p:nvSpPr>
            <p:spPr>
              <a:xfrm>
                <a:off x="9421078" y="6433254"/>
                <a:ext cx="4937538" cy="16919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65" name="TextBox 12">
                <a:extLst>
                  <a:ext uri="{FF2B5EF4-FFF2-40B4-BE49-F238E27FC236}">
                    <a16:creationId xmlns:a16="http://schemas.microsoft.com/office/drawing/2014/main" id="{4F217EFB-E245-4CDC-8611-15B654610477}"/>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6" name="Group 5">
              <a:extLst>
                <a:ext uri="{FF2B5EF4-FFF2-40B4-BE49-F238E27FC236}">
                  <a16:creationId xmlns:a16="http://schemas.microsoft.com/office/drawing/2014/main" id="{A3342DC9-1D7D-4F60-8316-2EE26BC8F0F0}"/>
                </a:ext>
              </a:extLst>
            </p:cNvPr>
            <p:cNvGrpSpPr/>
            <p:nvPr/>
          </p:nvGrpSpPr>
          <p:grpSpPr>
            <a:xfrm>
              <a:off x="10703474" y="2377793"/>
              <a:ext cx="5407002" cy="1692561"/>
              <a:chOff x="1049183" y="4874827"/>
              <a:chExt cx="5407002" cy="1282081"/>
            </a:xfrm>
          </p:grpSpPr>
          <p:sp>
            <p:nvSpPr>
              <p:cNvPr id="62" name="Rectangle 61">
                <a:extLst>
                  <a:ext uri="{FF2B5EF4-FFF2-40B4-BE49-F238E27FC236}">
                    <a16:creationId xmlns:a16="http://schemas.microsoft.com/office/drawing/2014/main" id="{16E1C93F-6985-4AA7-8F26-60A146ECD08F}"/>
                  </a:ext>
                </a:extLst>
              </p:cNvPr>
              <p:cNvSpPr/>
              <p:nvPr/>
            </p:nvSpPr>
            <p:spPr>
              <a:xfrm>
                <a:off x="1049183" y="4874827"/>
                <a:ext cx="5407002" cy="1282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1E6A3D21-2A8A-418C-947B-2E0B9DCDF9F9}"/>
                  </a:ext>
                </a:extLst>
              </p:cNvPr>
              <p:cNvSpPr txBox="1"/>
              <p:nvPr/>
            </p:nvSpPr>
            <p:spPr>
              <a:xfrm>
                <a:off x="1399946" y="4948356"/>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
        <p:nvSpPr>
          <p:cNvPr id="2" name="Slide Number Placeholder 1">
            <a:extLst>
              <a:ext uri="{FF2B5EF4-FFF2-40B4-BE49-F238E27FC236}">
                <a16:creationId xmlns:a16="http://schemas.microsoft.com/office/drawing/2014/main" id="{D6E725B6-E692-47E6-924F-FCB8538B2193}"/>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96768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sosceles Triangle 31">
            <a:extLst>
              <a:ext uri="{FF2B5EF4-FFF2-40B4-BE49-F238E27FC236}">
                <a16:creationId xmlns:a16="http://schemas.microsoft.com/office/drawing/2014/main" id="{7BA01BD4-78DA-4A20-AC71-B26A9AD6AB48}"/>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2134279C-CC1B-442B-8EFE-CB47D5604024}"/>
              </a:ext>
            </a:extLst>
          </p:cNvPr>
          <p:cNvSpPr txBox="1"/>
          <p:nvPr/>
        </p:nvSpPr>
        <p:spPr>
          <a:xfrm>
            <a:off x="612797" y="600344"/>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3200" y="600344"/>
            <a:ext cx="914400" cy="914400"/>
          </a:xfrm>
          <a:prstGeom prst="rect">
            <a:avLst/>
          </a:prstGeom>
        </p:spPr>
      </p:pic>
      <p:sp>
        <p:nvSpPr>
          <p:cNvPr id="2" name="Slide Number Placeholder 1">
            <a:extLst>
              <a:ext uri="{FF2B5EF4-FFF2-40B4-BE49-F238E27FC236}">
                <a16:creationId xmlns:a16="http://schemas.microsoft.com/office/drawing/2014/main" id="{A4C15D74-EE8D-4E91-BC03-4CA2FED8AE98}"/>
              </a:ext>
            </a:extLst>
          </p:cNvPr>
          <p:cNvSpPr>
            <a:spLocks noGrp="1"/>
          </p:cNvSpPr>
          <p:nvPr>
            <p:ph type="sldNum" sz="quarter" idx="12"/>
          </p:nvPr>
        </p:nvSpPr>
        <p:spPr/>
        <p:txBody>
          <a:bodyPr/>
          <a:lstStyle/>
          <a:p>
            <a:fld id="{B6F15528-21DE-4FAA-801E-634DDDAF4B2B}" type="slidenum">
              <a:rPr lang="en-US" smtClean="0"/>
              <a:pPr/>
              <a:t>20</a:t>
            </a:fld>
            <a:endParaRPr lang="en-US"/>
          </a:p>
        </p:txBody>
      </p:sp>
      <p:grpSp>
        <p:nvGrpSpPr>
          <p:cNvPr id="4" name="Group 3">
            <a:extLst>
              <a:ext uri="{FF2B5EF4-FFF2-40B4-BE49-F238E27FC236}">
                <a16:creationId xmlns:a16="http://schemas.microsoft.com/office/drawing/2014/main" id="{4FDDC292-B279-4095-AEE0-9F915B29C582}"/>
              </a:ext>
            </a:extLst>
          </p:cNvPr>
          <p:cNvGrpSpPr/>
          <p:nvPr/>
        </p:nvGrpSpPr>
        <p:grpSpPr>
          <a:xfrm>
            <a:off x="5268982" y="6362028"/>
            <a:ext cx="3080430" cy="2447323"/>
            <a:chOff x="6786529" y="4906549"/>
            <a:chExt cx="4948271" cy="1999541"/>
          </a:xfrm>
        </p:grpSpPr>
        <p:sp>
          <p:nvSpPr>
            <p:cNvPr id="29" name="AutoShape 2">
              <a:extLst>
                <a:ext uri="{FF2B5EF4-FFF2-40B4-BE49-F238E27FC236}">
                  <a16:creationId xmlns:a16="http://schemas.microsoft.com/office/drawing/2014/main" id="{71DB51EC-656F-41EC-BE7A-7BB9A76240EE}"/>
                </a:ext>
              </a:extLst>
            </p:cNvPr>
            <p:cNvSpPr/>
            <p:nvPr/>
          </p:nvSpPr>
          <p:spPr>
            <a:xfrm>
              <a:off x="6786529" y="4906549"/>
              <a:ext cx="4948271" cy="1999541"/>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38" name="TextBox 8">
              <a:extLst>
                <a:ext uri="{FF2B5EF4-FFF2-40B4-BE49-F238E27FC236}">
                  <a16:creationId xmlns:a16="http://schemas.microsoft.com/office/drawing/2014/main" id="{EE69D0FC-B7E5-48D2-8F10-BC110566B73E}"/>
                </a:ext>
              </a:extLst>
            </p:cNvPr>
            <p:cNvSpPr txBox="1"/>
            <p:nvPr/>
          </p:nvSpPr>
          <p:spPr>
            <a:xfrm>
              <a:off x="6997983" y="5090350"/>
              <a:ext cx="4476460" cy="1163267"/>
            </a:xfrm>
            <a:prstGeom prst="rect">
              <a:avLst/>
            </a:prstGeom>
          </p:spPr>
          <p:txBody>
            <a:bodyPr lIns="0" tIns="0" rIns="0" bIns="0" rtlCol="0" anchor="t">
              <a:spAutoFit/>
            </a:bodyPr>
            <a:lstStyle/>
            <a:p>
              <a:pPr marL="0" lvl="0" indent="0" algn="ctr">
                <a:lnSpc>
                  <a:spcPts val="3079"/>
                </a:lnSpc>
                <a:spcBef>
                  <a:spcPct val="0"/>
                </a:spcBef>
              </a:pPr>
              <a:r>
                <a:rPr lang="en-US" sz="2400" b="1" dirty="0">
                  <a:solidFill>
                    <a:srgbClr val="3E9073"/>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HC3 Implementation Kits</a:t>
              </a:r>
              <a:endParaRPr lang="en-US" sz="2400" b="1" dirty="0">
                <a:solidFill>
                  <a:srgbClr val="3E9073"/>
                </a:solidFill>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0FA44BD5-A7E7-5E4C-9242-5CDD63D92B32}"/>
              </a:ext>
            </a:extLst>
          </p:cNvPr>
          <p:cNvGrpSpPr/>
          <p:nvPr/>
        </p:nvGrpSpPr>
        <p:grpSpPr>
          <a:xfrm>
            <a:off x="9390233" y="2365422"/>
            <a:ext cx="3080430" cy="6443928"/>
            <a:chOff x="9390233" y="2365422"/>
            <a:chExt cx="3080430" cy="6443928"/>
          </a:xfrm>
        </p:grpSpPr>
        <p:grpSp>
          <p:nvGrpSpPr>
            <p:cNvPr id="6" name="Group 5">
              <a:extLst>
                <a:ext uri="{FF2B5EF4-FFF2-40B4-BE49-F238E27FC236}">
                  <a16:creationId xmlns:a16="http://schemas.microsoft.com/office/drawing/2014/main" id="{5669E45E-F5E9-47E1-B117-C863D173917F}"/>
                </a:ext>
              </a:extLst>
            </p:cNvPr>
            <p:cNvGrpSpPr/>
            <p:nvPr/>
          </p:nvGrpSpPr>
          <p:grpSpPr>
            <a:xfrm>
              <a:off x="9390233" y="6362028"/>
              <a:ext cx="3080430" cy="2447322"/>
              <a:chOff x="9834192" y="4376813"/>
              <a:chExt cx="3477656" cy="2447322"/>
            </a:xfrm>
          </p:grpSpPr>
          <p:sp>
            <p:nvSpPr>
              <p:cNvPr id="50" name="AutoShape 2">
                <a:extLst>
                  <a:ext uri="{FF2B5EF4-FFF2-40B4-BE49-F238E27FC236}">
                    <a16:creationId xmlns:a16="http://schemas.microsoft.com/office/drawing/2014/main" id="{91888C44-BCB4-4414-8274-65AD02B76C27}"/>
                  </a:ext>
                </a:extLst>
              </p:cNvPr>
              <p:cNvSpPr/>
              <p:nvPr/>
            </p:nvSpPr>
            <p:spPr>
              <a:xfrm>
                <a:off x="9834192" y="4376813"/>
                <a:ext cx="3477656" cy="2447322"/>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36" name="TextBox 8">
                <a:extLst>
                  <a:ext uri="{FF2B5EF4-FFF2-40B4-BE49-F238E27FC236}">
                    <a16:creationId xmlns:a16="http://schemas.microsoft.com/office/drawing/2014/main" id="{1272B05A-29A6-49EE-9B31-CB1A679AE3D9}"/>
                  </a:ext>
                </a:extLst>
              </p:cNvPr>
              <p:cNvSpPr txBox="1"/>
              <p:nvPr/>
            </p:nvSpPr>
            <p:spPr>
              <a:xfrm>
                <a:off x="10192039" y="4601774"/>
                <a:ext cx="2839761" cy="1157433"/>
              </a:xfrm>
              <a:prstGeom prst="rect">
                <a:avLst/>
              </a:prstGeom>
            </p:spPr>
            <p:txBody>
              <a:bodyPr wrap="square" lIns="0" tIns="0" rIns="0" bIns="0" rtlCol="0" anchor="t">
                <a:spAutoFit/>
              </a:bodyPr>
              <a:lstStyle/>
              <a:p>
                <a:pPr marL="0" lvl="0" indent="0" algn="ctr">
                  <a:lnSpc>
                    <a:spcPts val="3079"/>
                  </a:lnSpc>
                  <a:spcBef>
                    <a:spcPct val="0"/>
                  </a:spcBef>
                </a:pPr>
                <a:r>
                  <a:rPr lang="en-US" sz="2200" b="1" u="sng" dirty="0">
                    <a:solidFill>
                      <a:srgbClr val="3E9073"/>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HC3 Family Planning Evidence Database</a:t>
                </a:r>
                <a:endParaRPr lang="en-US" sz="2200" b="1" u="sng" dirty="0">
                  <a:solidFill>
                    <a:srgbClr val="3E9073"/>
                  </a:solidFill>
                  <a:latin typeface="Arial" panose="020B0604020202020204" pitchFamily="34" charset="0"/>
                  <a:cs typeface="Arial" panose="020B0604020202020204" pitchFamily="34" charset="0"/>
                </a:endParaRPr>
              </a:p>
            </p:txBody>
          </p:sp>
        </p:grpSp>
        <p:pic>
          <p:nvPicPr>
            <p:cNvPr id="14" name="Picture 13">
              <a:extLst>
                <a:ext uri="{FF2B5EF4-FFF2-40B4-BE49-F238E27FC236}">
                  <a16:creationId xmlns:a16="http://schemas.microsoft.com/office/drawing/2014/main" id="{6EE12733-A759-3644-9BFA-56725CF2C3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67532" y="2365422"/>
              <a:ext cx="2725832" cy="3759896"/>
            </a:xfrm>
            <a:prstGeom prst="rect">
              <a:avLst/>
            </a:prstGeom>
            <a:ln>
              <a:solidFill>
                <a:schemeClr val="tx1"/>
              </a:solidFill>
            </a:ln>
          </p:spPr>
        </p:pic>
      </p:grpSp>
      <p:pic>
        <p:nvPicPr>
          <p:cNvPr id="7" name="Picture 6">
            <a:extLst>
              <a:ext uri="{FF2B5EF4-FFF2-40B4-BE49-F238E27FC236}">
                <a16:creationId xmlns:a16="http://schemas.microsoft.com/office/drawing/2014/main" id="{FB71F60D-5D2E-2A44-ACE6-618082DAC0BA}"/>
              </a:ext>
            </a:extLst>
          </p:cNvPr>
          <p:cNvPicPr>
            <a:picLocks noChangeAspect="1"/>
          </p:cNvPicPr>
          <p:nvPr/>
        </p:nvPicPr>
        <p:blipFill rotWithShape="1">
          <a:blip r:embed="rId8">
            <a:extLst>
              <a:ext uri="{28A0092B-C50C-407E-A947-70E740481C1C}">
                <a14:useLocalDpi xmlns:a14="http://schemas.microsoft.com/office/drawing/2010/main" val="0"/>
              </a:ext>
            </a:extLst>
          </a:blip>
          <a:srcRect l="-200" t="630" r="200" b="1448"/>
          <a:stretch/>
        </p:blipFill>
        <p:spPr>
          <a:xfrm>
            <a:off x="5431059" y="2365422"/>
            <a:ext cx="2725832" cy="3759896"/>
          </a:xfrm>
          <a:prstGeom prst="rect">
            <a:avLst/>
          </a:prstGeom>
          <a:ln>
            <a:solidFill>
              <a:schemeClr val="tx1"/>
            </a:solidFill>
          </a:ln>
        </p:spPr>
      </p:pic>
    </p:spTree>
    <p:extLst>
      <p:ext uri="{BB962C8B-B14F-4D97-AF65-F5344CB8AC3E}">
        <p14:creationId xmlns:p14="http://schemas.microsoft.com/office/powerpoint/2010/main" val="851073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E12B14-D66F-4E8A-A19A-37F83FCF3DF8}"/>
              </a:ext>
            </a:extLst>
          </p:cNvPr>
          <p:cNvSpPr txBox="1"/>
          <p:nvPr/>
        </p:nvSpPr>
        <p:spPr>
          <a:xfrm>
            <a:off x="3962400" y="7893219"/>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26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sosceles Triangle 31">
            <a:extLst>
              <a:ext uri="{FF2B5EF4-FFF2-40B4-BE49-F238E27FC236}">
                <a16:creationId xmlns:a16="http://schemas.microsoft.com/office/drawing/2014/main" id="{744EB261-56A3-49FC-895B-6F3EC026FF0E}"/>
              </a:ext>
            </a:extLst>
          </p:cNvPr>
          <p:cNvSpPr/>
          <p:nvPr/>
        </p:nvSpPr>
        <p:spPr>
          <a:xfrm flipV="1">
            <a:off x="-11461" y="-2"/>
            <a:ext cx="18257632" cy="37671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a:solidFill>
            <a:srgbClr val="3E9073"/>
          </a:solidFill>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grp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a:solidFill>
                    <a:srgbClr val="3E9073"/>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a:noFill/>
            <a:ln>
              <a:noFill/>
            </a:ln>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61555"/>
            <a:chOff x="12457646" y="3356648"/>
            <a:chExt cx="3804423" cy="4587426"/>
          </a:xfrm>
          <a:solidFill>
            <a:srgbClr val="3E9073"/>
          </a:solidFill>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a:grpFill/>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a:grpFill/>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a:solidFill>
                    <a:srgbClr val="3E9073"/>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82760"/>
            </a:xfrm>
            <a:prstGeom prst="rect">
              <a:avLst/>
            </a:prstGeom>
            <a:noFill/>
            <a:ln>
              <a:noFill/>
            </a:ln>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a:solidFill>
            <a:srgbClr val="3E9073"/>
          </a:solidFill>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a:noFill/>
            <a:ln>
              <a:noFill/>
            </a:ln>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a:grpFill/>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a:grpFill/>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a:solidFill>
                    <a:srgbClr val="3E9073"/>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
        <p:nvSpPr>
          <p:cNvPr id="4" name="Slide Number Placeholder 3">
            <a:extLst>
              <a:ext uri="{FF2B5EF4-FFF2-40B4-BE49-F238E27FC236}">
                <a16:creationId xmlns:a16="http://schemas.microsoft.com/office/drawing/2014/main" id="{0BBF6BB8-C65D-44AC-A5F4-79F80F991812}"/>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Isosceles Triangle 31">
            <a:extLst>
              <a:ext uri="{FF2B5EF4-FFF2-40B4-BE49-F238E27FC236}">
                <a16:creationId xmlns:a16="http://schemas.microsoft.com/office/drawing/2014/main" id="{6E29C266-D5F2-478D-A98D-477FFA2BD536}"/>
              </a:ext>
            </a:extLst>
          </p:cNvPr>
          <p:cNvSpPr/>
          <p:nvPr/>
        </p:nvSpPr>
        <p:spPr>
          <a:xfrm flipV="1">
            <a:off x="-11461" y="-2"/>
            <a:ext cx="18257632" cy="355727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26203" cy="3122373"/>
            <a:chOff x="612797" y="3662175"/>
            <a:chExt cx="17026203"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rgbClr val="D99694"/>
                </a:solidFill>
                <a:ln>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99067"/>
                  <a:chOff x="9421078" y="7042807"/>
                  <a:chExt cx="4937538" cy="799067"/>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99067"/>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5" y="7188036"/>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8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TextBox 12">
                  <a:extLst>
                    <a:ext uri="{FF2B5EF4-FFF2-40B4-BE49-F238E27FC236}">
                      <a16:creationId xmlns:a16="http://schemas.microsoft.com/office/drawing/2014/main" id="{5F587D6A-0D57-4C5C-96F0-50E598E67123}"/>
                    </a:ext>
                  </a:extLst>
                </p:cNvPr>
                <p:cNvSpPr txBox="1"/>
                <p:nvPr/>
              </p:nvSpPr>
              <p:spPr>
                <a:xfrm>
                  <a:off x="9887427" y="7241219"/>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179115"/>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48766" y="3663327"/>
              <a:ext cx="5690234" cy="3121220"/>
              <a:chOff x="11984969" y="4121436"/>
              <a:chExt cx="5690234" cy="3121220"/>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9" y="4121436"/>
                <a:ext cx="5690234" cy="799067"/>
                <a:chOff x="14020800" y="5363309"/>
                <a:chExt cx="4447322"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47322" cy="1351941"/>
                </a:xfrm>
                <a:prstGeom prst="rect">
                  <a:avLst/>
                </a:prstGeom>
                <a:solidFill>
                  <a:srgbClr val="3E90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9" name="TextBox 12">
                  <a:extLst>
                    <a:ext uri="{FF2B5EF4-FFF2-40B4-BE49-F238E27FC236}">
                      <a16:creationId xmlns:a16="http://schemas.microsoft.com/office/drawing/2014/main" id="{5EAC4BD4-4820-4226-91B8-EF8A02533E18}"/>
                    </a:ext>
                  </a:extLst>
                </p:cNvPr>
                <p:cNvSpPr txBox="1"/>
                <p:nvPr/>
              </p:nvSpPr>
              <p:spPr>
                <a:xfrm>
                  <a:off x="14323631" y="5676847"/>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94150" y="4976323"/>
                <a:ext cx="5681053" cy="2266333"/>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TextBox 12">
                <a:extLst>
                  <a:ext uri="{FF2B5EF4-FFF2-40B4-BE49-F238E27FC236}">
                    <a16:creationId xmlns:a16="http://schemas.microsoft.com/office/drawing/2014/main" id="{170FDB7D-F254-4B52-A416-DF32A7B1ED9B}"/>
                  </a:ext>
                </a:extLst>
              </p:cNvPr>
              <p:cNvSpPr txBox="1"/>
              <p:nvPr/>
            </p:nvSpPr>
            <p:spPr>
              <a:xfrm>
                <a:off x="11994150" y="5143147"/>
                <a:ext cx="5681053" cy="1900457"/>
              </a:xfrm>
              <a:prstGeom prst="rect">
                <a:avLst/>
              </a:prstGeom>
              <a:ln>
                <a:solidFill>
                  <a:srgbClr val="6BBB99"/>
                </a:solidFill>
              </a:ln>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7 briefs</a:t>
                </a:r>
                <a:endParaRPr lang="en-US" sz="2500" dirty="0">
                  <a:solidFill>
                    <a:schemeClr val="bg1"/>
                  </a:solidFill>
                  <a:latin typeface="Arial" panose="020B0604020202020204" pitchFamily="34" charset="0"/>
                  <a:cs typeface="Arial" panose="020B0604020202020204" pitchFamily="34" charset="0"/>
                </a:endParaRPr>
              </a:p>
            </p:txBody>
          </p:sp>
        </p:grp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585272"/>
              <a:ext cx="16988515" cy="1080830"/>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3" name="Slide Number Placeholder 2">
            <a:extLst>
              <a:ext uri="{FF2B5EF4-FFF2-40B4-BE49-F238E27FC236}">
                <a16:creationId xmlns:a16="http://schemas.microsoft.com/office/drawing/2014/main" id="{DC720C67-30D4-45C3-B61A-A1F7C7DB34CD}"/>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31">
            <a:extLst>
              <a:ext uri="{FF2B5EF4-FFF2-40B4-BE49-F238E27FC236}">
                <a16:creationId xmlns:a16="http://schemas.microsoft.com/office/drawing/2014/main" id="{20981DAA-C74C-43E4-A232-5C5764DB9B1F}"/>
              </a:ext>
            </a:extLst>
          </p:cNvPr>
          <p:cNvSpPr/>
          <p:nvPr/>
        </p:nvSpPr>
        <p:spPr>
          <a:xfrm flipV="1">
            <a:off x="-11461" y="-2"/>
            <a:ext cx="18257632" cy="355727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5E3833E-61A4-4057-9DCD-FAF471F68CFC}"/>
              </a:ext>
            </a:extLst>
          </p:cNvPr>
          <p:cNvSpPr txBox="1"/>
          <p:nvPr/>
        </p:nvSpPr>
        <p:spPr>
          <a:xfrm>
            <a:off x="1384653" y="3557275"/>
            <a:ext cx="15465404" cy="2308324"/>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3E9073"/>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3E9073"/>
                </a:solidFill>
                <a:highlight>
                  <a:srgbClr val="FFFFFF"/>
                </a:highlight>
                <a:latin typeface="Arial" panose="020B0604020202020204" pitchFamily="34" charset="0"/>
                <a:cs typeface="Arial" panose="020B0604020202020204" pitchFamily="34" charset="0"/>
              </a:rPr>
              <a:t>Co-sponsors</a:t>
            </a:r>
            <a:r>
              <a:rPr lang="en-US" sz="4000" b="1" spc="-80" dirty="0">
                <a:solidFill>
                  <a:srgbClr val="054A8E"/>
                </a:solidFill>
                <a:highlight>
                  <a:srgbClr val="FFFFFF"/>
                </a:highlight>
                <a:latin typeface="Arial" panose="020B0604020202020204" pitchFamily="34" charset="0"/>
                <a:cs typeface="Arial" panose="020B0604020202020204" pitchFamily="34" charset="0"/>
              </a:rPr>
              <a:t> </a:t>
            </a:r>
            <a:r>
              <a:rPr lang="en-US" sz="4000" spc="-80" dirty="0">
                <a:highlight>
                  <a:srgbClr val="FFFFFF"/>
                </a:highlight>
                <a:latin typeface="Arial" panose="020B0604020202020204" pitchFamily="34" charset="0"/>
                <a:cs typeface="Arial" panose="020B0604020202020204" pitchFamily="34" charset="0"/>
              </a:rPr>
              <a:t>include the following organizations:</a:t>
            </a:r>
          </a:p>
        </p:txBody>
      </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3" name="Slide Number Placeholder 2">
            <a:extLst>
              <a:ext uri="{FF2B5EF4-FFF2-40B4-BE49-F238E27FC236}">
                <a16:creationId xmlns:a16="http://schemas.microsoft.com/office/drawing/2014/main" id="{0073A45D-0300-4530-8C4F-28D32B793012}"/>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4" name="Picture 3">
            <a:extLst>
              <a:ext uri="{FF2B5EF4-FFF2-40B4-BE49-F238E27FC236}">
                <a16:creationId xmlns:a16="http://schemas.microsoft.com/office/drawing/2014/main" id="{1294E388-D989-B24A-9BE1-5CAAF054C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493" y="6696347"/>
            <a:ext cx="16660801" cy="1038096"/>
          </a:xfrm>
          <a:prstGeom prst="rect">
            <a:avLst/>
          </a:prstGeom>
        </p:spPr>
      </p:pic>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2186138" cy="2545987"/>
            <a:chOff x="-1192946" y="454440"/>
            <a:chExt cx="14009365" cy="3394650"/>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Use mass media channels to support healthy reproductive behaviors.</a:t>
              </a: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sp>
        <p:nvSpPr>
          <p:cNvPr id="8" name="Slide Number Placeholder 7">
            <a:extLst>
              <a:ext uri="{FF2B5EF4-FFF2-40B4-BE49-F238E27FC236}">
                <a16:creationId xmlns:a16="http://schemas.microsoft.com/office/drawing/2014/main" id="{F542FDE7-8BEF-4B3B-B931-2CA33305706E}"/>
              </a:ext>
            </a:extLst>
          </p:cNvPr>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74DA310A-FB4B-4AC9-B0D6-9C187C8BAEBD}"/>
              </a:ext>
            </a:extLst>
          </p:cNvPr>
          <p:cNvSpPr/>
          <p:nvPr/>
        </p:nvSpPr>
        <p:spPr>
          <a:xfrm flipV="1">
            <a:off x="0" y="8664"/>
            <a:ext cx="18257632" cy="29155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2" name="Slide Number Placeholder 1">
            <a:extLst>
              <a:ext uri="{FF2B5EF4-FFF2-40B4-BE49-F238E27FC236}">
                <a16:creationId xmlns:a16="http://schemas.microsoft.com/office/drawing/2014/main" id="{12D7F486-0B44-457A-BDCF-70564D702418}"/>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8" name="TextBox 8">
            <a:extLst>
              <a:ext uri="{FF2B5EF4-FFF2-40B4-BE49-F238E27FC236}">
                <a16:creationId xmlns:a16="http://schemas.microsoft.com/office/drawing/2014/main" id="{C91593E0-56F0-49C5-A053-281C62CC4608}"/>
              </a:ext>
            </a:extLst>
          </p:cNvPr>
          <p:cNvSpPr txBox="1"/>
          <p:nvPr/>
        </p:nvSpPr>
        <p:spPr>
          <a:xfrm>
            <a:off x="1242116" y="3368188"/>
            <a:ext cx="15773400" cy="6155531"/>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b="1" dirty="0">
                <a:solidFill>
                  <a:srgbClr val="3E9073"/>
                </a:solidFill>
                <a:latin typeface="Arial" panose="020B0604020202020204" pitchFamily="34" charset="0"/>
                <a:cs typeface="Arial" panose="020B0604020202020204" pitchFamily="34" charset="0"/>
              </a:rPr>
              <a:t>Mass media programs reach a large audience </a:t>
            </a:r>
            <a:r>
              <a:rPr lang="en-US" sz="4000" dirty="0">
                <a:solidFill>
                  <a:srgbClr val="000000"/>
                </a:solidFill>
                <a:latin typeface="Arial" panose="020B0604020202020204" pitchFamily="34" charset="0"/>
                <a:cs typeface="Arial" panose="020B0604020202020204" pitchFamily="34" charset="0"/>
              </a:rPr>
              <a:t>– often national in scope – with </a:t>
            </a:r>
            <a:r>
              <a:rPr lang="en-US" sz="4000" b="1" dirty="0">
                <a:solidFill>
                  <a:srgbClr val="3E9073"/>
                </a:solidFill>
                <a:latin typeface="Arial" panose="020B0604020202020204" pitchFamily="34" charset="0"/>
                <a:cs typeface="Arial" panose="020B0604020202020204" pitchFamily="34" charset="0"/>
              </a:rPr>
              <a:t>consistent high-quality messages</a:t>
            </a:r>
            <a:r>
              <a:rPr lang="en-US" sz="4000" dirty="0">
                <a:solidFill>
                  <a:srgbClr val="000000"/>
                </a:solidFill>
                <a:latin typeface="Arial" panose="020B0604020202020204" pitchFamily="34" charset="0"/>
                <a:cs typeface="Arial" panose="020B0604020202020204" pitchFamily="34" charset="0"/>
              </a:rPr>
              <a:t>, primarily through TV and radio. Some mass media programs also use ancillary print materials.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Mass media programming in reproductive health can influence individual behaviors by </a:t>
            </a:r>
            <a:r>
              <a:rPr lang="en-US" sz="4000" b="1" dirty="0">
                <a:solidFill>
                  <a:srgbClr val="3E9073"/>
                </a:solidFill>
                <a:latin typeface="Arial" panose="020B0604020202020204" pitchFamily="34" charset="0"/>
                <a:cs typeface="Arial" panose="020B0604020202020204" pitchFamily="34" charset="0"/>
              </a:rPr>
              <a:t>providing accurate information</a:t>
            </a:r>
            <a:r>
              <a:rPr lang="en-US" sz="4000" dirty="0">
                <a:solidFill>
                  <a:srgbClr val="000000"/>
                </a:solidFill>
                <a:latin typeface="Arial" panose="020B0604020202020204" pitchFamily="34" charset="0"/>
                <a:cs typeface="Arial" panose="020B0604020202020204" pitchFamily="34" charset="0"/>
              </a:rPr>
              <a:t>, </a:t>
            </a:r>
            <a:r>
              <a:rPr lang="en-US" sz="4000" b="1" dirty="0">
                <a:solidFill>
                  <a:srgbClr val="3E9073"/>
                </a:solidFill>
                <a:latin typeface="Arial" panose="020B0604020202020204" pitchFamily="34" charset="0"/>
                <a:cs typeface="Arial" panose="020B0604020202020204" pitchFamily="34" charset="0"/>
              </a:rPr>
              <a:t>building self-efficacy</a:t>
            </a:r>
            <a:r>
              <a:rPr lang="en-US" sz="4000" dirty="0">
                <a:solidFill>
                  <a:srgbClr val="000000"/>
                </a:solidFill>
                <a:latin typeface="Arial" panose="020B0604020202020204" pitchFamily="34" charset="0"/>
                <a:cs typeface="Arial" panose="020B0604020202020204" pitchFamily="34" charset="0"/>
              </a:rPr>
              <a:t>, and </a:t>
            </a:r>
            <a:r>
              <a:rPr lang="en-US" sz="4000" b="1" dirty="0">
                <a:solidFill>
                  <a:srgbClr val="3E9073"/>
                </a:solidFill>
                <a:latin typeface="Arial" panose="020B0604020202020204" pitchFamily="34" charset="0"/>
                <a:cs typeface="Arial" panose="020B0604020202020204" pitchFamily="34" charset="0"/>
              </a:rPr>
              <a:t>promoting attitudes and social norms that support healthy reproductive behaviors.</a:t>
            </a:r>
          </a:p>
          <a:p>
            <a:pPr>
              <a:spcAft>
                <a:spcPts val="2400"/>
              </a:spcAft>
            </a:pPr>
            <a:r>
              <a:rPr lang="en-US" sz="4000" dirty="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22B04359-A716-4020-BD82-4803A9A3511C}"/>
              </a:ext>
            </a:extLst>
          </p:cNvPr>
          <p:cNvSpPr/>
          <p:nvPr/>
        </p:nvSpPr>
        <p:spPr>
          <a:xfrm flipV="1">
            <a:off x="-11461" y="-2"/>
            <a:ext cx="18257632" cy="293369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0" name="TextBox 10"/>
          <p:cNvSpPr txBox="1"/>
          <p:nvPr/>
        </p:nvSpPr>
        <p:spPr>
          <a:xfrm>
            <a:off x="6101805" y="8488680"/>
            <a:ext cx="11667211" cy="769620"/>
          </a:xfrm>
          <a:prstGeom prst="rect">
            <a:avLst/>
          </a:prstGeom>
        </p:spPr>
        <p:txBody>
          <a:bodyPr lIns="0" tIns="0" rIns="0" bIns="0" rtlCol="0" anchor="t">
            <a:spAutoFit/>
          </a:bodyPr>
          <a:lstStyle/>
          <a:p>
            <a:pPr algn="r">
              <a:lnSpc>
                <a:spcPts val="5880"/>
              </a:lnSpc>
            </a:pPr>
            <a:r>
              <a:rPr lang="en-US" sz="5600">
                <a:solidFill>
                  <a:srgbClr val="FFFFFF"/>
                </a:solidFill>
                <a:latin typeface="Arial" panose="020B0604020202020204" pitchFamily="34" charset="0"/>
                <a:cs typeface="Arial" panose="020B0604020202020204" pitchFamily="34" charset="0"/>
              </a:rPr>
              <a:t>BACKGROUND</a:t>
            </a:r>
          </a:p>
        </p:txBody>
      </p:sp>
      <p:sp>
        <p:nvSpPr>
          <p:cNvPr id="9" name="TextBox 9"/>
          <p:cNvSpPr txBox="1"/>
          <p:nvPr/>
        </p:nvSpPr>
        <p:spPr>
          <a:xfrm>
            <a:off x="609600" y="453329"/>
            <a:ext cx="4096793" cy="1667123"/>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Theory of</a:t>
            </a:r>
          </a:p>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Change</a:t>
            </a:r>
          </a:p>
        </p:txBody>
      </p:sp>
      <p:sp>
        <p:nvSpPr>
          <p:cNvPr id="2" name="Slide Number Placeholder 1">
            <a:extLst>
              <a:ext uri="{FF2B5EF4-FFF2-40B4-BE49-F238E27FC236}">
                <a16:creationId xmlns:a16="http://schemas.microsoft.com/office/drawing/2014/main" id="{2CAD324D-A412-4643-A519-2AD48FC307EA}"/>
              </a:ext>
            </a:extLst>
          </p:cNvPr>
          <p:cNvSpPr>
            <a:spLocks noGrp="1"/>
          </p:cNvSpPr>
          <p:nvPr>
            <p:ph type="sldNum" sz="quarter" idx="12"/>
          </p:nvPr>
        </p:nvSpPr>
        <p:spPr/>
        <p:txBody>
          <a:bodyPr/>
          <a:lstStyle/>
          <a:p>
            <a:fld id="{B6F15528-21DE-4FAA-801E-634DDDAF4B2B}" type="slidenum">
              <a:rPr lang="en-US" smtClean="0"/>
              <a:pPr/>
              <a:t>8</a:t>
            </a:fld>
            <a:endParaRPr lang="en-US"/>
          </a:p>
        </p:txBody>
      </p:sp>
      <p:pic>
        <p:nvPicPr>
          <p:cNvPr id="5" name="Picture 4">
            <a:extLst>
              <a:ext uri="{FF2B5EF4-FFF2-40B4-BE49-F238E27FC236}">
                <a16:creationId xmlns:a16="http://schemas.microsoft.com/office/drawing/2014/main" id="{43DAF01E-7EBB-6B45-9289-DABC35512E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393" y="2238915"/>
            <a:ext cx="11469897" cy="6798376"/>
          </a:xfrm>
          <a:prstGeom prst="rect">
            <a:avLst/>
          </a:prstGeom>
        </p:spPr>
      </p:pic>
    </p:spTree>
    <p:extLst>
      <p:ext uri="{BB962C8B-B14F-4D97-AF65-F5344CB8AC3E}">
        <p14:creationId xmlns:p14="http://schemas.microsoft.com/office/powerpoint/2010/main" val="306183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2A7C7BD7-3554-4E24-99C7-931FCD9D6AE5}"/>
              </a:ext>
            </a:extLst>
          </p:cNvPr>
          <p:cNvSpPr/>
          <p:nvPr/>
        </p:nvSpPr>
        <p:spPr>
          <a:xfrm flipV="1">
            <a:off x="-11461" y="-4"/>
            <a:ext cx="18257632" cy="369569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802154" y="3695695"/>
            <a:ext cx="14961845" cy="4924425"/>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Mass media programming contributes to </a:t>
            </a:r>
            <a:r>
              <a:rPr lang="en-US" sz="4000" b="1" dirty="0">
                <a:solidFill>
                  <a:srgbClr val="3E9073"/>
                </a:solidFill>
                <a:latin typeface="Arial" panose="020B0604020202020204" pitchFamily="34" charset="0"/>
                <a:cs typeface="Arial" panose="020B0604020202020204" pitchFamily="34" charset="0"/>
              </a:rPr>
              <a:t>improving sexual and reproductive health knowledge</a:t>
            </a:r>
            <a:r>
              <a:rPr lang="en-US" sz="4000" dirty="0">
                <a:solidFill>
                  <a:srgbClr val="000000"/>
                </a:solidFill>
                <a:latin typeface="Arial" panose="020B0604020202020204" pitchFamily="34" charset="0"/>
                <a:cs typeface="Arial" panose="020B0604020202020204" pitchFamily="34" charset="0"/>
              </a:rPr>
              <a:t> and </a:t>
            </a:r>
            <a:r>
              <a:rPr lang="en-US" sz="4000" b="1" dirty="0">
                <a:solidFill>
                  <a:srgbClr val="3E9073"/>
                </a:solidFill>
                <a:latin typeface="Arial" panose="020B0604020202020204" pitchFamily="34" charset="0"/>
                <a:cs typeface="Arial" panose="020B0604020202020204" pitchFamily="34" charset="0"/>
              </a:rPr>
              <a:t>increasing self-efficacy </a:t>
            </a:r>
            <a:r>
              <a:rPr lang="en-US" sz="4000" dirty="0">
                <a:solidFill>
                  <a:srgbClr val="000000"/>
                </a:solidFill>
                <a:latin typeface="Arial" panose="020B0604020202020204" pitchFamily="34" charset="0"/>
                <a:cs typeface="Arial" panose="020B0604020202020204" pitchFamily="34" charset="0"/>
              </a:rPr>
              <a:t>in support of healthy reproductive behaviors.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Mass media can </a:t>
            </a:r>
            <a:r>
              <a:rPr lang="en-US" sz="4000" b="1" dirty="0">
                <a:solidFill>
                  <a:srgbClr val="3E9073"/>
                </a:solidFill>
                <a:latin typeface="Arial" panose="020B0604020202020204" pitchFamily="34" charset="0"/>
                <a:cs typeface="Arial" panose="020B0604020202020204" pitchFamily="34" charset="0"/>
              </a:rPr>
              <a:t>influence attitudes, beliefs, and expectations</a:t>
            </a:r>
            <a:r>
              <a:rPr lang="en-US" sz="4000" dirty="0">
                <a:solidFill>
                  <a:srgbClr val="000000"/>
                </a:solidFill>
                <a:latin typeface="Arial" panose="020B0604020202020204" pitchFamily="34" charset="0"/>
                <a:cs typeface="Arial" panose="020B0604020202020204" pitchFamily="34" charset="0"/>
              </a:rPr>
              <a:t> that support healthy reproductive behaviors.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Mass media </a:t>
            </a:r>
            <a:r>
              <a:rPr lang="en-US" sz="4000" b="1" dirty="0">
                <a:solidFill>
                  <a:srgbClr val="3E9073"/>
                </a:solidFill>
                <a:latin typeface="Arial" panose="020B0604020202020204" pitchFamily="34" charset="0"/>
                <a:cs typeface="Arial" panose="020B0604020202020204" pitchFamily="34" charset="0"/>
              </a:rPr>
              <a:t>can shift norms </a:t>
            </a:r>
            <a:r>
              <a:rPr lang="en-US" sz="4000" dirty="0">
                <a:solidFill>
                  <a:srgbClr val="000000"/>
                </a:solidFill>
                <a:latin typeface="Arial" panose="020B0604020202020204" pitchFamily="34" charset="0"/>
                <a:cs typeface="Arial" panose="020B0604020202020204" pitchFamily="34" charset="0"/>
              </a:rPr>
              <a:t>and </a:t>
            </a:r>
            <a:r>
              <a:rPr lang="en-US" sz="4000" b="1" dirty="0">
                <a:solidFill>
                  <a:srgbClr val="3E9073"/>
                </a:solidFill>
                <a:latin typeface="Arial" panose="020B0604020202020204" pitchFamily="34" charset="0"/>
                <a:cs typeface="Arial" panose="020B0604020202020204" pitchFamily="34" charset="0"/>
              </a:rPr>
              <a:t>increase social support for healthy reproductive behaviors.</a:t>
            </a:r>
          </a:p>
        </p:txBody>
      </p:sp>
      <p:sp>
        <p:nvSpPr>
          <p:cNvPr id="10" name="TextBox 10"/>
          <p:cNvSpPr txBox="1"/>
          <p:nvPr/>
        </p:nvSpPr>
        <p:spPr>
          <a:xfrm>
            <a:off x="838200" y="333715"/>
            <a:ext cx="85344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Which challenges can this HIP help address?</a:t>
            </a:r>
          </a:p>
        </p:txBody>
      </p:sp>
      <p:sp>
        <p:nvSpPr>
          <p:cNvPr id="4" name="Slide Number Placeholder 3">
            <a:extLst>
              <a:ext uri="{FF2B5EF4-FFF2-40B4-BE49-F238E27FC236}">
                <a16:creationId xmlns:a16="http://schemas.microsoft.com/office/drawing/2014/main" id="{0D79CA8F-BA17-4268-A6FB-8D2FF64109B4}"/>
              </a:ext>
            </a:extLst>
          </p:cNvPr>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528246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10170</TotalTime>
  <Words>3221</Words>
  <Application>Microsoft Macintosh PowerPoint</Application>
  <PresentationFormat>Custom</PresentationFormat>
  <Paragraphs>240</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Arial</vt:lpstr>
      <vt:lpstr>Proxima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Microsoft Office User</cp:lastModifiedBy>
  <cp:revision>346</cp:revision>
  <dcterms:created xsi:type="dcterms:W3CDTF">2006-08-16T00:00:00Z</dcterms:created>
  <dcterms:modified xsi:type="dcterms:W3CDTF">2023-06-28T12:43:38Z</dcterms:modified>
  <dc:identifier>DAEXLFOVi-U</dc:identifier>
</cp:coreProperties>
</file>