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8"/>
  </p:notesMasterIdLst>
  <p:sldIdLst>
    <p:sldId id="256" r:id="rId2"/>
    <p:sldId id="328" r:id="rId3"/>
    <p:sldId id="297" r:id="rId4"/>
    <p:sldId id="318" r:id="rId5"/>
    <p:sldId id="326" r:id="rId6"/>
    <p:sldId id="260" r:id="rId7"/>
    <p:sldId id="340" r:id="rId8"/>
    <p:sldId id="327" r:id="rId9"/>
    <p:sldId id="314" r:id="rId10"/>
    <p:sldId id="300" r:id="rId11"/>
    <p:sldId id="329" r:id="rId12"/>
    <p:sldId id="342" r:id="rId13"/>
    <p:sldId id="322" r:id="rId14"/>
    <p:sldId id="303" r:id="rId15"/>
    <p:sldId id="336" r:id="rId16"/>
    <p:sldId id="301" r:id="rId17"/>
    <p:sldId id="302" r:id="rId18"/>
    <p:sldId id="332" r:id="rId19"/>
    <p:sldId id="333" r:id="rId20"/>
    <p:sldId id="334" r:id="rId21"/>
    <p:sldId id="335" r:id="rId22"/>
    <p:sldId id="337" r:id="rId23"/>
    <p:sldId id="343" r:id="rId24"/>
    <p:sldId id="345" r:id="rId25"/>
    <p:sldId id="344" r:id="rId26"/>
    <p:sldId id="320"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Proxima Nova" panose="020B0604020202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073"/>
    <a:srgbClr val="054A8E"/>
    <a:srgbClr val="6BBB99"/>
    <a:srgbClr val="AD013E"/>
    <a:srgbClr val="D99694"/>
    <a:srgbClr val="DD5D00"/>
    <a:srgbClr val="6E81AE"/>
    <a:srgbClr val="F3AE7B"/>
    <a:srgbClr val="00689D"/>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2" autoAdjust="0"/>
    <p:restoredTop sz="70543" autoAdjust="0"/>
  </p:normalViewPr>
  <p:slideViewPr>
    <p:cSldViewPr>
      <p:cViewPr varScale="1">
        <p:scale>
          <a:sx n="36" d="100"/>
          <a:sy n="36" d="100"/>
        </p:scale>
        <p:origin x="25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Apcar" userId="f7870745-a778-4d76-9a9e-8f0b4469d8fd" providerId="ADAL" clId="{052DF65C-34D4-49F3-A0F7-C6368BAF2976}"/>
    <pc:docChg chg="undo custSel modSld">
      <pc:chgData name="Natalie Apcar" userId="f7870745-a778-4d76-9a9e-8f0b4469d8fd" providerId="ADAL" clId="{052DF65C-34D4-49F3-A0F7-C6368BAF2976}" dt="2023-03-06T15:57:24.143" v="24" actId="2710"/>
      <pc:docMkLst>
        <pc:docMk/>
      </pc:docMkLst>
      <pc:sldChg chg="modSp mod">
        <pc:chgData name="Natalie Apcar" userId="f7870745-a778-4d76-9a9e-8f0b4469d8fd" providerId="ADAL" clId="{052DF65C-34D4-49F3-A0F7-C6368BAF2976}" dt="2023-03-06T15:57:24.143" v="24" actId="2710"/>
        <pc:sldMkLst>
          <pc:docMk/>
          <pc:sldMk cId="3967682243" sldId="328"/>
        </pc:sldMkLst>
        <pc:spChg chg="mod">
          <ac:chgData name="Natalie Apcar" userId="f7870745-a778-4d76-9a9e-8f0b4469d8fd" providerId="ADAL" clId="{052DF65C-34D4-49F3-A0F7-C6368BAF2976}" dt="2023-03-06T15:57:24.143" v="24" actId="2710"/>
          <ac:spMkLst>
            <pc:docMk/>
            <pc:sldMk cId="3967682243" sldId="328"/>
            <ac:spMk id="57" creationId="{A6EF187F-2A3E-4B90-8463-A179ABF52824}"/>
          </ac:spMkLst>
        </pc:spChg>
        <pc:grpChg chg="mod">
          <ac:chgData name="Natalie Apcar" userId="f7870745-a778-4d76-9a9e-8f0b4469d8fd" providerId="ADAL" clId="{052DF65C-34D4-49F3-A0F7-C6368BAF2976}" dt="2023-03-06T15:57:13.123" v="22" actId="14100"/>
          <ac:grpSpMkLst>
            <pc:docMk/>
            <pc:sldMk cId="3967682243" sldId="328"/>
            <ac:grpSpMk id="8" creationId="{85BF55FC-FF4D-4CB2-89A8-182F3F836A6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revention-collaborative.org/"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whatworks.co.za/" TargetMode="External"/><Relationship Id="rId4" Type="http://schemas.openxmlformats.org/officeDocument/2006/relationships/hyperlink" Target="https://www.unwomen.org/en/digital-library/publications/2020/07/respect-women-implementation-packag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focuses on improving healthy couples’ communication to improve reproductive health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a:t>
            </a:r>
            <a:r>
              <a:rPr lang="en-US" sz="1200" b="0" i="0" kern="1200" dirty="0">
                <a:solidFill>
                  <a:schemeClr val="tx1"/>
                </a:solidFill>
                <a:effectLst/>
                <a:latin typeface="+mn-lt"/>
                <a:ea typeface="+mn-ea"/>
                <a:cs typeface="+mn-cs"/>
              </a:rPr>
              <a:t>Deidre </a:t>
            </a:r>
            <a:r>
              <a:rPr lang="en-US" sz="1200" b="0" i="0" kern="1200" dirty="0" err="1">
                <a:solidFill>
                  <a:schemeClr val="tx1"/>
                </a:solidFill>
                <a:effectLst/>
                <a:latin typeface="+mn-lt"/>
                <a:ea typeface="+mn-ea"/>
                <a:cs typeface="+mn-cs"/>
              </a:rPr>
              <a:t>Schoo</a:t>
            </a:r>
            <a:r>
              <a:rPr lang="en-US" sz="1200" b="0" i="0" kern="1200" dirty="0">
                <a:solidFill>
                  <a:schemeClr val="tx1"/>
                </a:solidFill>
                <a:effectLst/>
                <a:latin typeface="+mn-lt"/>
                <a:ea typeface="+mn-ea"/>
                <a:cs typeface="+mn-cs"/>
              </a:rPr>
              <a:t>, Columbia University School of Public Health</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2/23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All couples can benefit from improved couples’ communication.</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 study found that couples counseling on contraception </a:t>
            </a:r>
            <a:r>
              <a:rPr lang="en-US" sz="1200" b="1" dirty="0">
                <a:solidFill>
                  <a:srgbClr val="000000"/>
                </a:solidFill>
                <a:latin typeface="Arial" panose="020B0604020202020204" pitchFamily="34" charset="0"/>
                <a:cs typeface="Arial" panose="020B0604020202020204" pitchFamily="34" charset="0"/>
              </a:rPr>
              <a:t>helped male partners “realize that spacing pregnancies is directly related to the overall health and financial security of their family</a:t>
            </a:r>
            <a:r>
              <a:rPr lang="en-US" sz="1200" dirty="0">
                <a:solidFill>
                  <a:srgbClr val="000000"/>
                </a:solidFill>
                <a:latin typeface="Arial" panose="020B0604020202020204" pitchFamily="34" charset="0"/>
                <a:cs typeface="Arial" panose="020B0604020202020204" pitchFamily="34" charset="0"/>
              </a:rPr>
              <a:t>,” as well as </a:t>
            </a:r>
            <a:r>
              <a:rPr lang="en-US" sz="1200" b="1" dirty="0">
                <a:solidFill>
                  <a:srgbClr val="000000"/>
                </a:solidFill>
                <a:latin typeface="Arial" panose="020B0604020202020204" pitchFamily="34" charset="0"/>
                <a:cs typeface="Arial" panose="020B0604020202020204" pitchFamily="34" charset="0"/>
              </a:rPr>
              <a:t>leading to overall improvements in a marital relationship.</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needs of men and women do not have to be pitted against each other, but can be seen as complementary.</a:t>
            </a:r>
          </a:p>
          <a:p>
            <a:pPr marL="171450" lvl="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Healthy couples’ communication can </a:t>
            </a:r>
            <a:r>
              <a:rPr lang="en-US" sz="1200" b="1" dirty="0">
                <a:solidFill>
                  <a:srgbClr val="000000"/>
                </a:solidFill>
                <a:latin typeface="Arial" panose="020B0604020202020204" pitchFamily="34" charset="0"/>
                <a:cs typeface="Arial" panose="020B0604020202020204" pitchFamily="34" charset="0"/>
              </a:rPr>
              <a:t>increase uptake of modern contraception</a:t>
            </a:r>
            <a:r>
              <a:rPr lang="en-US" sz="1200" dirty="0">
                <a:solidFill>
                  <a:srgbClr val="000000"/>
                </a:solidFill>
                <a:latin typeface="Arial" panose="020B0604020202020204" pitchFamily="34" charset="0"/>
                <a:cs typeface="Arial" panose="020B0604020202020204" pitchFamily="34" charset="0"/>
              </a:rPr>
              <a:t> and help couples </a:t>
            </a:r>
            <a:r>
              <a:rPr lang="en-US" sz="1200" b="1" dirty="0">
                <a:solidFill>
                  <a:srgbClr val="000000"/>
                </a:solidFill>
                <a:latin typeface="Arial" panose="020B0604020202020204" pitchFamily="34" charset="0"/>
                <a:cs typeface="Arial" panose="020B0604020202020204" pitchFamily="34" charset="0"/>
              </a:rPr>
              <a:t>achieve their fertility intentions.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Joint couple-level fertility desires are important for contraceptive use.</a:t>
            </a:r>
          </a:p>
          <a:p>
            <a:pPr marL="171450" lvl="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Promoting healthy couples’ communication can also impact </a:t>
            </a:r>
            <a:r>
              <a:rPr lang="en-US" sz="1200" b="1" dirty="0">
                <a:solidFill>
                  <a:srgbClr val="000000"/>
                </a:solidFill>
                <a:latin typeface="Arial" panose="020B0604020202020204" pitchFamily="34" charset="0"/>
                <a:cs typeface="Arial" panose="020B0604020202020204" pitchFamily="34" charset="0"/>
              </a:rPr>
              <a:t>gender equality.</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Men may find it challenging to access accurate contraceptive information as most services are geared to women.</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Couples’ communication about contraception may </a:t>
            </a:r>
            <a:r>
              <a:rPr lang="en-US" sz="1200" b="1" dirty="0">
                <a:solidFill>
                  <a:srgbClr val="000000"/>
                </a:solidFill>
                <a:latin typeface="Arial" panose="020B0604020202020204" pitchFamily="34" charset="0"/>
                <a:cs typeface="Arial" panose="020B0604020202020204" pitchFamily="34" charset="0"/>
              </a:rPr>
              <a:t>help to bridge this gap </a:t>
            </a:r>
            <a:r>
              <a:rPr lang="en-US" sz="1200" dirty="0">
                <a:solidFill>
                  <a:srgbClr val="000000"/>
                </a:solidFill>
                <a:latin typeface="Arial" panose="020B0604020202020204" pitchFamily="34" charset="0"/>
                <a:cs typeface="Arial" panose="020B0604020202020204" pitchFamily="34" charset="0"/>
              </a:rPr>
              <a:t>as women share family planning information they may know and as </a:t>
            </a:r>
            <a:r>
              <a:rPr lang="en-US" sz="1200" b="1" dirty="0">
                <a:solidFill>
                  <a:srgbClr val="000000"/>
                </a:solidFill>
                <a:latin typeface="Arial" panose="020B0604020202020204" pitchFamily="34" charset="0"/>
                <a:cs typeface="Arial" panose="020B0604020202020204" pitchFamily="34" charset="0"/>
              </a:rPr>
              <a:t>couples become open to going to family planning services together.</a:t>
            </a: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The Promoting Healthy Couples’ Communication HIP brief contains highlights from intervention studies in </a:t>
            </a:r>
            <a:r>
              <a:rPr lang="en-US" sz="1200" b="1" dirty="0">
                <a:solidFill>
                  <a:srgbClr val="000000"/>
                </a:solidFill>
                <a:latin typeface="Arial" panose="020B0604020202020204" pitchFamily="34" charset="0"/>
                <a:cs typeface="Arial" panose="020B0604020202020204" pitchFamily="34" charset="0"/>
              </a:rPr>
              <a:t>India, Malawi, Nigeria, Kenya, and El Salvador</a:t>
            </a:r>
            <a:r>
              <a:rPr lang="en-US" sz="1200" dirty="0">
                <a:solidFill>
                  <a:srgbClr val="000000"/>
                </a:solidFill>
                <a:latin typeface="Arial" panose="020B0604020202020204" pitchFamily="34" charset="0"/>
                <a:cs typeface="Arial" panose="020B0604020202020204" pitchFamily="34" charset="0"/>
              </a:rPr>
              <a:t>. For more information, please copy and paste this link into your web browser: </a:t>
            </a:r>
            <a:r>
              <a:rPr lang="en-US" sz="1200" u="sng" dirty="0">
                <a:solidFill>
                  <a:srgbClr val="000000"/>
                </a:solidFill>
                <a:latin typeface="Arial" panose="020B0604020202020204" pitchFamily="34" charset="0"/>
                <a:cs typeface="Arial" panose="020B0604020202020204" pitchFamily="34" charset="0"/>
              </a:rPr>
              <a:t>https://</a:t>
            </a:r>
            <a:r>
              <a:rPr lang="en-US" sz="1200" u="sng" dirty="0" err="1">
                <a:solidFill>
                  <a:srgbClr val="000000"/>
                </a:solidFill>
                <a:latin typeface="Arial" panose="020B0604020202020204" pitchFamily="34" charset="0"/>
                <a:cs typeface="Arial" panose="020B0604020202020204" pitchFamily="34" charset="0"/>
              </a:rPr>
              <a:t>www.fphighimpactpractices.org</a:t>
            </a:r>
            <a:r>
              <a:rPr lang="en-US" sz="1200" u="sng" dirty="0">
                <a:solidFill>
                  <a:srgbClr val="000000"/>
                </a:solidFill>
                <a:latin typeface="Arial" panose="020B0604020202020204" pitchFamily="34" charset="0"/>
                <a:cs typeface="Arial" panose="020B0604020202020204" pitchFamily="34" charset="0"/>
              </a:rPr>
              <a:t>/briefs/couple-communication/ </a:t>
            </a: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361551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The Promoting Healthy Couples’ Communication HIP brief contains highlights from intervention studies in </a:t>
            </a:r>
            <a:r>
              <a:rPr lang="en-US" sz="1200" b="1" dirty="0">
                <a:solidFill>
                  <a:srgbClr val="000000"/>
                </a:solidFill>
                <a:latin typeface="Arial" panose="020B0604020202020204" pitchFamily="34" charset="0"/>
                <a:cs typeface="Arial" panose="020B0604020202020204" pitchFamily="34" charset="0"/>
              </a:rPr>
              <a:t>India, Malawi, Nigeria, Kenya, and El Salvador</a:t>
            </a:r>
            <a:r>
              <a:rPr lang="en-US" sz="1200" dirty="0">
                <a:solidFill>
                  <a:srgbClr val="000000"/>
                </a:solidFill>
                <a:latin typeface="Arial" panose="020B0604020202020204" pitchFamily="34" charset="0"/>
                <a:cs typeface="Arial" panose="020B0604020202020204" pitchFamily="34" charset="0"/>
              </a:rPr>
              <a:t>. For more information, please copy and paste this link into your web browser: </a:t>
            </a:r>
            <a:r>
              <a:rPr lang="en-US" sz="1200" u="sng" dirty="0">
                <a:solidFill>
                  <a:srgbClr val="000000"/>
                </a:solidFill>
                <a:latin typeface="Arial" panose="020B0604020202020204" pitchFamily="34" charset="0"/>
                <a:cs typeface="Arial" panose="020B0604020202020204" pitchFamily="34" charset="0"/>
              </a:rPr>
              <a:t>https://</a:t>
            </a:r>
            <a:r>
              <a:rPr lang="en-US" sz="1200" u="sng" dirty="0" err="1">
                <a:solidFill>
                  <a:srgbClr val="000000"/>
                </a:solidFill>
                <a:latin typeface="Arial" panose="020B0604020202020204" pitchFamily="34" charset="0"/>
                <a:cs typeface="Arial" panose="020B0604020202020204" pitchFamily="34" charset="0"/>
              </a:rPr>
              <a:t>www.fphighimpactpractices.org</a:t>
            </a:r>
            <a:r>
              <a:rPr lang="en-US" sz="1200" u="sng" dirty="0">
                <a:solidFill>
                  <a:srgbClr val="000000"/>
                </a:solidFill>
                <a:latin typeface="Arial" panose="020B0604020202020204" pitchFamily="34" charset="0"/>
                <a:cs typeface="Arial" panose="020B0604020202020204" pitchFamily="34" charset="0"/>
              </a:rPr>
              <a:t>/briefs/couple-communication/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Intervention: The CHARM intervention entailed three family planning and gender equity (FP+GE) counseling sessions for men and couples. Trained male village health care providers delivered the counseling sessions.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Women in the intervention group were more likely to report contraceptive communication at 9-month follow-up compared to the control group.</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Women in the intervention group were more likely to report modern contraceptive use at 9 and 18-month follow-up compared to the control group.</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Women in the intervention group were less likely to report sexual intimate partner violence (IPV) at 18-month follow-up. Men in the intervention group were less likely than those in the control to report attitudes accepting of sexual and physical IPV at 18-month follow-up.</a:t>
            </a:r>
          </a:p>
          <a:p>
            <a:pPr marL="571500" indent="-5715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u="sng" dirty="0">
              <a:solidFill>
                <a:srgbClr val="000000"/>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Table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solidFill>
                  <a:srgbClr val="000000"/>
                </a:solidFill>
                <a:latin typeface="Arial" panose="020B0604020202020204" pitchFamily="34" charset="0"/>
                <a:cs typeface="Arial" panose="020B0604020202020204" pitchFamily="34" charset="0"/>
              </a:rPr>
              <a:t>https://</a:t>
            </a:r>
            <a:r>
              <a:rPr lang="en-US" sz="1200" u="sng" dirty="0" err="1">
                <a:solidFill>
                  <a:srgbClr val="000000"/>
                </a:solidFill>
                <a:latin typeface="Arial" panose="020B0604020202020204" pitchFamily="34" charset="0"/>
                <a:cs typeface="Arial" panose="020B0604020202020204" pitchFamily="34" charset="0"/>
              </a:rPr>
              <a:t>www.fphighimpactpractices.org</a:t>
            </a:r>
            <a:r>
              <a:rPr lang="en-US" sz="1200" u="sng" dirty="0">
                <a:solidFill>
                  <a:srgbClr val="000000"/>
                </a:solidFill>
                <a:latin typeface="Arial" panose="020B0604020202020204" pitchFamily="34" charset="0"/>
                <a:cs typeface="Arial" panose="020B0604020202020204" pitchFamily="34" charset="0"/>
              </a:rPr>
              <a:t>/briefs/couple-communication/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u="sng"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2404556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These are </a:t>
            </a:r>
            <a:r>
              <a:rPr lang="en-US" dirty="0"/>
              <a:t>illustrative indicators based on the Theory of Change that can be collected from a variety of data sources such as routine monitoring systems, remote mobile-based surveys, or household surveys such as PMA (</a:t>
            </a:r>
            <a:r>
              <a:rPr lang="en-US" u="sng" dirty="0"/>
              <a:t>https://</a:t>
            </a:r>
            <a:r>
              <a:rPr lang="en-US" u="sng" dirty="0" err="1"/>
              <a:t>www.pmadata.org</a:t>
            </a:r>
            <a:r>
              <a:rPr lang="en-US" u="sng" dirty="0"/>
              <a:t>/</a:t>
            </a:r>
            <a:r>
              <a:rPr lang="en-US" dirty="0"/>
              <a:t>) and DHS (</a:t>
            </a:r>
            <a:r>
              <a:rPr lang="en-US" u="sng" dirty="0"/>
              <a:t>https:// </a:t>
            </a:r>
            <a:r>
              <a:rPr lang="en-US" u="sng" dirty="0" err="1"/>
              <a:t>dhsprogram.com</a:t>
            </a:r>
            <a:r>
              <a:rPr lang="en-US" u="sng" dirty="0"/>
              <a:t>/</a:t>
            </a:r>
            <a:r>
              <a:rPr lang="en-US" dirty="0"/>
              <a:t>).</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Address gender and power dynamics, including gender-based violence (GBV).</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Use a a </a:t>
            </a:r>
            <a:r>
              <a:rPr lang="en-US" sz="1200" b="1" dirty="0">
                <a:solidFill>
                  <a:srgbClr val="3E9073"/>
                </a:solidFill>
                <a:latin typeface="Arial" panose="020B0604020202020204" pitchFamily="34" charset="0"/>
                <a:cs typeface="Arial" panose="020B0604020202020204" pitchFamily="34" charset="0"/>
              </a:rPr>
              <a:t>gender-synchronized approach </a:t>
            </a:r>
            <a:r>
              <a:rPr lang="en-US" sz="1200" dirty="0">
                <a:solidFill>
                  <a:srgbClr val="000000"/>
                </a:solidFill>
                <a:latin typeface="Arial" panose="020B0604020202020204" pitchFamily="34" charset="0"/>
                <a:cs typeface="Arial" panose="020B0604020202020204" pitchFamily="34" charset="0"/>
              </a:rPr>
              <a:t>to ensure that interventions are mutually reinforcing.</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A gender-synchronized approach is defined as working with both sexes in a mutually reinforcing way, to challenge restrictive gender norms, catalyzing the achievement of gender equality.</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3E9073"/>
                </a:solidFill>
                <a:latin typeface="Arial" panose="020B0604020202020204" pitchFamily="34" charset="0"/>
                <a:cs typeface="Arial" panose="020B0604020202020204" pitchFamily="34" charset="0"/>
              </a:rPr>
              <a:t>Direct engagement in problem solving </a:t>
            </a:r>
            <a:r>
              <a:rPr lang="en-US" sz="1200" dirty="0">
                <a:solidFill>
                  <a:srgbClr val="000000"/>
                </a:solidFill>
                <a:latin typeface="Arial" panose="020B0604020202020204" pitchFamily="34" charset="0"/>
                <a:cs typeface="Arial" panose="020B0604020202020204" pitchFamily="34" charset="0"/>
              </a:rPr>
              <a:t>can help to strengthen couples’ communication.</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4107698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Promoting Healthy Couples’ Communication </a:t>
            </a:r>
            <a:r>
              <a:rPr lang="en-US" dirty="0">
                <a:latin typeface="Arial" panose="020B0604020202020204" pitchFamily="34" charset="0"/>
                <a:cs typeface="Arial" panose="020B0604020202020204" pitchFamily="34" charset="0"/>
              </a:rPr>
              <a:t>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References from the literature </a:t>
            </a:r>
            <a:r>
              <a:rPr lang="en-US" dirty="0">
                <a:latin typeface="Arial" panose="020B0604020202020204" pitchFamily="34" charset="0"/>
                <a:cs typeface="Arial" panose="020B0604020202020204" pitchFamily="34" charset="0"/>
              </a:rPr>
              <a:t>on this HIP can be found here (copy and paste this link into your web browser):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/briefs/couple-communication/</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Ensure that interventions “do not harm” to undermine women’s autonomy.</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 key lesson learned was that attention to </a:t>
            </a:r>
            <a:r>
              <a:rPr lang="en-US" sz="1200" b="1" dirty="0">
                <a:solidFill>
                  <a:srgbClr val="3E9073"/>
                </a:solidFill>
                <a:latin typeface="Arial" panose="020B0604020202020204" pitchFamily="34" charset="0"/>
                <a:cs typeface="Arial" panose="020B0604020202020204" pitchFamily="34" charset="0"/>
              </a:rPr>
              <a:t>gender and power dynamics </a:t>
            </a:r>
            <a:r>
              <a:rPr lang="en-US" sz="1200" dirty="0">
                <a:solidFill>
                  <a:srgbClr val="000000"/>
                </a:solidFill>
                <a:latin typeface="Arial" panose="020B0604020202020204" pitchFamily="34" charset="0"/>
                <a:cs typeface="Arial" panose="020B0604020202020204" pitchFamily="34" charset="0"/>
              </a:rPr>
              <a:t>is critical.</a:t>
            </a:r>
          </a:p>
          <a:p>
            <a:pPr marL="1085850" lvl="2" indent="-171450">
              <a:spcAft>
                <a:spcPts val="2400"/>
              </a:spcAft>
              <a:buFont typeface="Arial" panose="020B0604020202020204" pitchFamily="34" charset="0"/>
              <a:buChar char="•"/>
            </a:pPr>
            <a:r>
              <a:rPr lang="en-US" sz="2400" dirty="0"/>
              <a:t>An intervention to increase male involvement in family planning and couples counseling in Zimbabwe used media messages to reach men. </a:t>
            </a:r>
          </a:p>
          <a:p>
            <a:pPr marL="1085850" lvl="2" indent="-171450">
              <a:spcAft>
                <a:spcPts val="2400"/>
              </a:spcAft>
              <a:buFont typeface="Arial" panose="020B0604020202020204" pitchFamily="34" charset="0"/>
              <a:buChar char="•"/>
            </a:pPr>
            <a:r>
              <a:rPr lang="en-US" sz="2400" dirty="0"/>
              <a:t>The messages in the campaign used football images and analogies, with wives as teammates, service providers as coaches, and small families as the goal. Twice as many men as women heard the ads. </a:t>
            </a:r>
          </a:p>
          <a:p>
            <a:pPr marL="1085850" lvl="2" indent="-171450">
              <a:spcAft>
                <a:spcPts val="2400"/>
              </a:spcAft>
              <a:buFont typeface="Arial" panose="020B0604020202020204" pitchFamily="34" charset="0"/>
              <a:buChar char="•"/>
            </a:pPr>
            <a:r>
              <a:rPr lang="en-US" sz="2400" dirty="0"/>
              <a:t>The analysis indicates that “respondents were 1.6 times more likely to use a modern family planning method if they were exposed to at least three components of the multimedia campaign. Both men and women reported </a:t>
            </a:r>
            <a:r>
              <a:rPr lang="en-US" sz="2400" b="1" dirty="0">
                <a:solidFill>
                  <a:srgbClr val="054A8E"/>
                </a:solidFill>
              </a:rPr>
              <a:t>increased discussion with spouses about family planning. </a:t>
            </a:r>
          </a:p>
          <a:p>
            <a:pPr marL="1085850" lvl="2" indent="-171450">
              <a:spcAft>
                <a:spcPts val="2400"/>
              </a:spcAft>
              <a:buFont typeface="Arial" panose="020B0604020202020204" pitchFamily="34" charset="0"/>
              <a:buChar char="•"/>
            </a:pPr>
            <a:r>
              <a:rPr lang="en-US" sz="2400" dirty="0"/>
              <a:t>However, the campaign, while increasing couples’ communication resulting in uptake of modern contraception, </a:t>
            </a:r>
            <a:r>
              <a:rPr lang="en-US" sz="2400" b="1" dirty="0">
                <a:solidFill>
                  <a:srgbClr val="054A8E"/>
                </a:solidFill>
              </a:rPr>
              <a:t>also resulted in a significant increase in men believing that they alone should take responsibility for choosing a method</a:t>
            </a:r>
            <a:r>
              <a:rPr lang="en-US" sz="2400" dirty="0"/>
              <a:t>, getting family planning information, and going to a clinic to seek family planning services, reducing women’s autonomy and increasing gender inequality. </a:t>
            </a:r>
            <a:endParaRPr lang="en-US" sz="1200" b="0" i="0" kern="1200" dirty="0">
              <a:solidFill>
                <a:schemeClr val="tx1"/>
              </a:solidFill>
              <a:effectLst/>
              <a:latin typeface="+mn-lt"/>
              <a:ea typeface="+mn-ea"/>
              <a:cs typeface="+mn-cs"/>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 certain studies, some women who reported experiencing gender based violence (GBV) from their husbands were </a:t>
            </a:r>
            <a:r>
              <a:rPr lang="en-US" sz="1200" b="1" i="0" kern="1200" dirty="0">
                <a:solidFill>
                  <a:schemeClr val="tx1"/>
                </a:solidFill>
                <a:effectLst/>
                <a:latin typeface="+mn-lt"/>
                <a:ea typeface="+mn-ea"/>
                <a:cs typeface="+mn-cs"/>
              </a:rPr>
              <a:t>more likely to use contraception without informing their husbands</a:t>
            </a:r>
            <a:r>
              <a:rPr lang="en-US" sz="1200" b="0" i="0" kern="1200" dirty="0">
                <a:solidFill>
                  <a:schemeClr val="tx1"/>
                </a:solidFill>
                <a:effectLst/>
                <a:latin typeface="+mn-lt"/>
                <a:ea typeface="+mn-ea"/>
                <a:cs typeface="+mn-cs"/>
              </a:rPr>
              <a:t>.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There are numerous reports of both women and men accessing modern contraceptive methods in secret or using clandestine methods such as injectables or intrauterine devices,</a:t>
            </a:r>
            <a:r>
              <a:rPr lang="en-US" sz="1200" b="1" i="0" kern="1200" dirty="0">
                <a:solidFill>
                  <a:schemeClr val="tx1"/>
                </a:solidFill>
                <a:effectLst/>
                <a:latin typeface="+mn-lt"/>
                <a:ea typeface="+mn-ea"/>
                <a:cs typeface="+mn-cs"/>
              </a:rPr>
              <a:t> fearing either coercion, disapproval, abandonment, or GBV from their partner. </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It is critical to ensure that in the context of promoting healthy couples’ communication, </a:t>
            </a:r>
            <a:r>
              <a:rPr lang="en-US" sz="1200" b="1" i="0" kern="1200" dirty="0">
                <a:solidFill>
                  <a:schemeClr val="tx1"/>
                </a:solidFill>
                <a:effectLst/>
                <a:latin typeface="+mn-lt"/>
                <a:ea typeface="+mn-ea"/>
                <a:cs typeface="+mn-cs"/>
              </a:rPr>
              <a:t>each person can individually access reproductive health information and services as well as services related to GBV as needed.</a:t>
            </a:r>
            <a:endParaRPr lang="en-US" sz="1200" b="1" i="0" u="none" strike="noStrike"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1581493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341872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Planning</a:t>
            </a:r>
            <a:r>
              <a:rPr lang="en-US" sz="1200" b="1" dirty="0">
                <a:solidFill>
                  <a:schemeClr val="tx1"/>
                </a:solidFill>
                <a:latin typeface="Arial" panose="020B0604020202020204" pitchFamily="34" charset="0"/>
                <a:cs typeface="Arial" panose="020B0604020202020204" pitchFamily="34" charset="0"/>
              </a:rPr>
              <a:t>, </a:t>
            </a:r>
            <a:r>
              <a:rPr lang="en-US" sz="1200" b="0" dirty="0">
                <a:solidFill>
                  <a:schemeClr val="tx1"/>
                </a:solidFill>
                <a:latin typeface="Arial" panose="020B0604020202020204" pitchFamily="34" charset="0"/>
                <a:cs typeface="Arial" panose="020B0604020202020204" pitchFamily="34" charset="0"/>
              </a:rPr>
              <a:t>Promoting Healthy Couples’ Communication</a:t>
            </a:r>
            <a:r>
              <a:rPr lang="en-US" sz="1200" b="1" dirty="0">
                <a:solidFill>
                  <a:schemeClr val="tx1"/>
                </a:solidFill>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and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Find </a:t>
            </a:r>
            <a:r>
              <a:rPr lang="en-US" sz="1200" b="1" dirty="0">
                <a:solidFill>
                  <a:srgbClr val="3E9073"/>
                </a:solidFill>
                <a:latin typeface="Arial" panose="020B0604020202020204" pitchFamily="34" charset="0"/>
                <a:cs typeface="Arial" panose="020B0604020202020204" pitchFamily="34" charset="0"/>
              </a:rPr>
              <a:t>creative</a:t>
            </a:r>
            <a:r>
              <a:rPr lang="en-US" sz="1200" dirty="0">
                <a:solidFill>
                  <a:srgbClr val="000000"/>
                </a:solidFill>
                <a:latin typeface="Arial" panose="020B0604020202020204" pitchFamily="34" charset="0"/>
                <a:cs typeface="Arial" panose="020B0604020202020204" pitchFamily="34" charset="0"/>
              </a:rPr>
              <a:t> and </a:t>
            </a:r>
            <a:r>
              <a:rPr lang="en-US" sz="1200" b="1" dirty="0">
                <a:solidFill>
                  <a:srgbClr val="3E9073"/>
                </a:solidFill>
                <a:latin typeface="Arial" panose="020B0604020202020204" pitchFamily="34" charset="0"/>
                <a:cs typeface="Arial" panose="020B0604020202020204" pitchFamily="34" charset="0"/>
              </a:rPr>
              <a:t>culturally appropriate </a:t>
            </a:r>
            <a:r>
              <a:rPr lang="en-US" sz="1200" dirty="0">
                <a:solidFill>
                  <a:srgbClr val="000000"/>
                </a:solidFill>
                <a:latin typeface="Arial" panose="020B0604020202020204" pitchFamily="34" charset="0"/>
                <a:cs typeface="Arial" panose="020B0604020202020204" pitchFamily="34" charset="0"/>
              </a:rPr>
              <a:t>ways to address women’s and men’s skills and </a:t>
            </a:r>
            <a:r>
              <a:rPr lang="en-US" sz="1200" b="1" dirty="0">
                <a:solidFill>
                  <a:srgbClr val="3E9073"/>
                </a:solidFill>
                <a:latin typeface="Arial" panose="020B0604020202020204" pitchFamily="34" charset="0"/>
                <a:cs typeface="Arial" panose="020B0604020202020204" pitchFamily="34" charset="0"/>
              </a:rPr>
              <a:t>perceived self-efficacy to communicate</a:t>
            </a:r>
            <a:r>
              <a:rPr lang="en-US" sz="1200" dirty="0">
                <a:solidFill>
                  <a:srgbClr val="000000"/>
                </a:solidFill>
                <a:latin typeface="Arial" panose="020B0604020202020204" pitchFamily="34" charset="0"/>
                <a:cs typeface="Arial" panose="020B0604020202020204" pitchFamily="34" charset="0"/>
              </a:rPr>
              <a:t> with their partners effectively.</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Individuals may need to </a:t>
            </a:r>
            <a:r>
              <a:rPr lang="en-US" sz="1200" b="1" dirty="0">
                <a:solidFill>
                  <a:srgbClr val="3E9073"/>
                </a:solidFill>
                <a:latin typeface="Arial" panose="020B0604020202020204" pitchFamily="34" charset="0"/>
                <a:cs typeface="Arial" panose="020B0604020202020204" pitchFamily="34" charset="0"/>
              </a:rPr>
              <a:t>learn and/or practice new skills</a:t>
            </a:r>
            <a:r>
              <a:rPr lang="en-US" sz="1200" dirty="0">
                <a:solidFill>
                  <a:srgbClr val="000000"/>
                </a:solidFill>
                <a:latin typeface="Arial" panose="020B0604020202020204" pitchFamily="34" charset="0"/>
                <a:cs typeface="Arial" panose="020B0604020202020204" pitchFamily="34" charset="0"/>
              </a:rPr>
              <a:t> before attempting to communicate with a partner </a:t>
            </a:r>
            <a:r>
              <a:rPr lang="en-US" sz="1100" dirty="0">
                <a:solidFill>
                  <a:srgbClr val="000000"/>
                </a:solidFill>
                <a:latin typeface="Arial" panose="020B0604020202020204" pitchFamily="34" charset="0"/>
                <a:cs typeface="Arial" panose="020B0604020202020204" pitchFamily="34" charset="0"/>
              </a:rPr>
              <a:t>Need to have confidence that they can communicate without fear of conflict and/or other risks.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rgbClr val="000000"/>
                </a:solidFill>
                <a:latin typeface="Arial" panose="020B0604020202020204" pitchFamily="34" charset="0"/>
                <a:cs typeface="Arial" panose="020B0604020202020204" pitchFamily="34" charset="0"/>
              </a:rPr>
              <a:t>They need to have confidence that they can communicate without fear of conflict and/or other risks.</a:t>
            </a:r>
          </a:p>
          <a:p>
            <a:pPr marL="628650" lvl="1" indent="-171450">
              <a:spcAft>
                <a:spcPts val="2400"/>
              </a:spcAft>
              <a:buFont typeface="Arial" panose="020B0604020202020204" pitchFamily="34" charset="0"/>
              <a:buChar char="•"/>
            </a:pPr>
            <a:r>
              <a:rPr lang="en-US" sz="1100" dirty="0">
                <a:solidFill>
                  <a:srgbClr val="000000"/>
                </a:solidFill>
                <a:latin typeface="Arial" panose="020B0604020202020204" pitchFamily="34" charset="0"/>
                <a:cs typeface="Arial" panose="020B0604020202020204" pitchFamily="34" charset="0"/>
              </a:rPr>
              <a:t>Programs may need to </a:t>
            </a:r>
            <a:r>
              <a:rPr lang="en-US" sz="1100" b="1" dirty="0">
                <a:solidFill>
                  <a:srgbClr val="3E9073"/>
                </a:solidFill>
                <a:latin typeface="Arial" panose="020B0604020202020204" pitchFamily="34" charset="0"/>
                <a:cs typeface="Arial" panose="020B0604020202020204" pitchFamily="34" charset="0"/>
              </a:rPr>
              <a:t>provide safe spaces for women to practice skills </a:t>
            </a:r>
            <a:r>
              <a:rPr lang="en-US" sz="1100" dirty="0">
                <a:solidFill>
                  <a:srgbClr val="000000"/>
                </a:solidFill>
                <a:latin typeface="Arial" panose="020B0604020202020204" pitchFamily="34" charset="0"/>
                <a:cs typeface="Arial" panose="020B0604020202020204" pitchFamily="34" charset="0"/>
              </a:rPr>
              <a:t>and possible prompts within a same sex group of </a:t>
            </a:r>
            <a:r>
              <a:rPr lang="en-US" sz="1100" b="1" dirty="0">
                <a:solidFill>
                  <a:srgbClr val="3E9073"/>
                </a:solidFill>
                <a:latin typeface="Arial" panose="020B0604020202020204" pitchFamily="34" charset="0"/>
                <a:cs typeface="Arial" panose="020B0604020202020204" pitchFamily="34" charset="0"/>
              </a:rPr>
              <a:t>trusted peers</a:t>
            </a:r>
            <a:r>
              <a:rPr lang="en-US" sz="1100" dirty="0">
                <a:solidFill>
                  <a:srgbClr val="000000"/>
                </a:solidFill>
                <a:latin typeface="Arial" panose="020B0604020202020204" pitchFamily="34" charset="0"/>
                <a:cs typeface="Arial" panose="020B0604020202020204" pitchFamily="34" charset="0"/>
              </a:rPr>
              <a: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1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3701364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1203200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111385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891112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b="1" dirty="0">
                <a:solidFill>
                  <a:srgbClr val="3E9073"/>
                </a:solidFill>
                <a:latin typeface="Arial" panose="020B0604020202020204" pitchFamily="34" charset="0"/>
                <a:cs typeface="Arial" panose="020B0604020202020204" pitchFamily="34" charset="0"/>
              </a:rPr>
              <a:t>Use social networks over time </a:t>
            </a:r>
            <a:r>
              <a:rPr lang="en-US" sz="1200" dirty="0">
                <a:solidFill>
                  <a:srgbClr val="000000"/>
                </a:solidFill>
                <a:latin typeface="Arial" panose="020B0604020202020204" pitchFamily="34" charset="0"/>
                <a:cs typeface="Arial" panose="020B0604020202020204" pitchFamily="34" charset="0"/>
              </a:rPr>
              <a:t>to spread the innovation of healthy couples’ communication through training and other mechanisms.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Media representations of couples communicating should </a:t>
            </a:r>
            <a:r>
              <a:rPr lang="en-US" sz="1200" b="1" dirty="0">
                <a:solidFill>
                  <a:srgbClr val="3E9073"/>
                </a:solidFill>
                <a:latin typeface="Arial" panose="020B0604020202020204" pitchFamily="34" charset="0"/>
                <a:cs typeface="Arial" panose="020B0604020202020204" pitchFamily="34" charset="0"/>
              </a:rPr>
              <a:t>demonstrate the positive impact of healthy couples’ communication</a:t>
            </a:r>
            <a:r>
              <a:rPr lang="en-US" sz="1200" dirty="0">
                <a:solidFill>
                  <a:srgbClr val="000000"/>
                </a:solidFill>
                <a:latin typeface="Arial" panose="020B0604020202020204" pitchFamily="34" charset="0"/>
                <a:cs typeface="Arial" panose="020B0604020202020204" pitchFamily="34" charset="0"/>
              </a:rPr>
              <a: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Successful SBC programs identify:</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How the audience thinks of couples who are communicating about sexual and reproductive healthy and family planning issues.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Opinion leaders in the local network.</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Messages that address concerns about healthy couples’ communication.</a:t>
            </a: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3158906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E1E1E"/>
                </a:solidFill>
                <a:latin typeface="Arial" panose="020B0604020202020204" pitchFamily="34" charset="0"/>
                <a:cs typeface="Arial" panose="020B0604020202020204" pitchFamily="34" charset="0"/>
              </a:rPr>
              <a:t>Save the Children. 2007. Male Motivator Training Curriculum </a:t>
            </a:r>
            <a:r>
              <a:rPr lang="en-US" sz="1200" b="0" i="0" u="none" strike="noStrike" baseline="0" dirty="0">
                <a:solidFill>
                  <a:srgbClr val="1E1E1E"/>
                </a:solidFill>
                <a:latin typeface="Arial" panose="020B0604020202020204" pitchFamily="34" charset="0"/>
                <a:cs typeface="Arial" panose="020B0604020202020204" pitchFamily="34" charset="0"/>
              </a:rPr>
              <a:t>is an approach designed to engage men to break down gender norms leading to male-initiated couples’ communication about family planning. </a:t>
            </a:r>
            <a:r>
              <a:rPr lang="en-US" sz="1200" b="0" i="0" kern="1200" dirty="0">
                <a:solidFill>
                  <a:schemeClr val="tx1"/>
                </a:solidFill>
                <a:effectLst/>
                <a:latin typeface="+mn-lt"/>
                <a:ea typeface="+mn-ea"/>
                <a:cs typeface="+mn-cs"/>
              </a:rPr>
              <a:t>Men who use modern contraception are identified and trained as male motivators and visit other men in the communities to provide information on contraception, plus practice skills to discuss fertility desires with wives. Available from: </a:t>
            </a:r>
            <a:r>
              <a:rPr lang="en-US" sz="1200" b="0" i="0" u="sng" kern="1200" dirty="0">
                <a:solidFill>
                  <a:schemeClr val="tx1"/>
                </a:solidFill>
                <a:effectLst/>
                <a:latin typeface="+mn-lt"/>
                <a:ea typeface="+mn-ea"/>
                <a:cs typeface="+mn-cs"/>
              </a:rPr>
              <a:t>https://</a:t>
            </a:r>
            <a:r>
              <a:rPr lang="en-US" sz="1200" b="0" i="0" u="sng" kern="1200" dirty="0" err="1">
                <a:solidFill>
                  <a:schemeClr val="tx1"/>
                </a:solidFill>
                <a:effectLst/>
                <a:latin typeface="+mn-lt"/>
                <a:ea typeface="+mn-ea"/>
                <a:cs typeface="+mn-cs"/>
              </a:rPr>
              <a:t>resourcecentre.savethechildren.net</a:t>
            </a:r>
            <a:r>
              <a:rPr lang="en-US" sz="1200" b="0" i="0" u="sng" kern="1200" dirty="0">
                <a:solidFill>
                  <a:schemeClr val="tx1"/>
                </a:solidFill>
                <a:effectLst/>
                <a:latin typeface="+mn-lt"/>
                <a:ea typeface="+mn-ea"/>
                <a:cs typeface="+mn-cs"/>
              </a:rPr>
              <a:t>/document/male-motivator-training-curriculum-</a:t>
            </a:r>
            <a:r>
              <a:rPr lang="en-US" sz="1200" b="0" i="0" u="sng" kern="1200" dirty="0" err="1">
                <a:solidFill>
                  <a:schemeClr val="tx1"/>
                </a:solidFill>
                <a:effectLst/>
                <a:latin typeface="+mn-lt"/>
                <a:ea typeface="+mn-ea"/>
                <a:cs typeface="+mn-cs"/>
              </a:rPr>
              <a:t>malawi</a:t>
            </a:r>
            <a:r>
              <a:rPr lang="en-US" sz="1200" b="0" i="0" u="sng" kern="1200" dirty="0">
                <a:solidFill>
                  <a:schemeClr val="tx1"/>
                </a:solidFill>
                <a:effectLst/>
                <a:latin typeface="+mn-lt"/>
                <a:ea typeface="+mn-ea"/>
                <a:cs typeface="+mn-cs"/>
              </a:rPr>
              <a:t>/</a:t>
            </a:r>
            <a:endParaRPr lang="en-US" sz="1200" b="0" i="0" u="sng" strike="noStrike" baseline="0" dirty="0">
              <a:solidFill>
                <a:srgbClr val="1E1E1E"/>
              </a:solidFill>
              <a:latin typeface="Arial" panose="020B0604020202020204" pitchFamily="34" charset="0"/>
              <a:cs typeface="Arial" panose="020B0604020202020204" pitchFamily="34" charset="0"/>
            </a:endParaRPr>
          </a:p>
          <a:p>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baseline="0" dirty="0">
                <a:solidFill>
                  <a:srgbClr val="1E1E1E"/>
                </a:solidFill>
                <a:latin typeface="Arial" panose="020B0604020202020204" pitchFamily="34" charset="0"/>
                <a:cs typeface="Arial" panose="020B0604020202020204" pitchFamily="34" charset="0"/>
              </a:rPr>
              <a:t>Rwanda Men’s Resource Center, </a:t>
            </a:r>
            <a:r>
              <a:rPr lang="en-US" sz="1200" b="1" i="1" u="none" strike="noStrike" baseline="0" dirty="0" err="1">
                <a:solidFill>
                  <a:srgbClr val="1E1E1E"/>
                </a:solidFill>
                <a:latin typeface="Arial" panose="020B0604020202020204" pitchFamily="34" charset="0"/>
                <a:cs typeface="Arial" panose="020B0604020202020204" pitchFamily="34" charset="0"/>
              </a:rPr>
              <a:t>Promundo</a:t>
            </a:r>
            <a:r>
              <a:rPr lang="en-US" sz="1200" b="1" i="1" u="none" strike="noStrike" baseline="0" dirty="0">
                <a:solidFill>
                  <a:srgbClr val="1E1E1E"/>
                </a:solidFill>
                <a:latin typeface="Arial" panose="020B0604020202020204" pitchFamily="34" charset="0"/>
                <a:cs typeface="Arial" panose="020B0604020202020204" pitchFamily="34" charset="0"/>
              </a:rPr>
              <a:t>-US and Rutgers WPF. 2013. Bandeberecho Facilitator’s Manual: Kigali, Rwanda; Washington, DC, USA; Utrecht, the Netherlands</a:t>
            </a:r>
            <a:r>
              <a:rPr lang="en-US" sz="1200" b="0" i="1" u="none" strike="noStrike" baseline="0" dirty="0">
                <a:solidFill>
                  <a:srgbClr val="1E1E1E"/>
                </a:solidFill>
                <a:latin typeface="Arial" panose="020B0604020202020204" pitchFamily="34" charset="0"/>
                <a:cs typeface="Arial" panose="020B0604020202020204" pitchFamily="34" charset="0"/>
              </a:rPr>
              <a:t> </a:t>
            </a:r>
            <a:r>
              <a:rPr lang="en-US" sz="1200" b="0" i="0" u="none" strike="noStrike" baseline="0" dirty="0">
                <a:solidFill>
                  <a:srgbClr val="1E1E1E"/>
                </a:solidFill>
                <a:latin typeface="Arial" panose="020B0604020202020204" pitchFamily="34" charset="0"/>
                <a:cs typeface="Arial" panose="020B0604020202020204" pitchFamily="34" charset="0"/>
              </a:rPr>
              <a:t>is a tool designed for participatory community engagement activities on gender equality, family planning, parenting, violence, and caregiving. </a:t>
            </a:r>
            <a:r>
              <a:rPr lang="en-US" sz="1200" b="0" i="0" kern="1200" dirty="0">
                <a:solidFill>
                  <a:schemeClr val="tx1"/>
                </a:solidFill>
                <a:effectLst/>
                <a:latin typeface="+mn-lt"/>
                <a:ea typeface="+mn-ea"/>
                <a:cs typeface="+mn-cs"/>
              </a:rPr>
              <a:t>Available from: </a:t>
            </a:r>
            <a:r>
              <a:rPr lang="en-US" sz="1200" b="0" i="0" u="sng" kern="1200" dirty="0">
                <a:solidFill>
                  <a:schemeClr val="tx1"/>
                </a:solidFill>
                <a:effectLst/>
                <a:latin typeface="+mn-lt"/>
                <a:ea typeface="+mn-ea"/>
                <a:cs typeface="+mn-cs"/>
              </a:rPr>
              <a:t>https://men-</a:t>
            </a:r>
            <a:r>
              <a:rPr lang="en-US" sz="1200" b="0" i="0" u="sng" kern="1200" dirty="0" err="1">
                <a:solidFill>
                  <a:schemeClr val="tx1"/>
                </a:solidFill>
                <a:effectLst/>
                <a:latin typeface="+mn-lt"/>
                <a:ea typeface="+mn-ea"/>
                <a:cs typeface="+mn-cs"/>
              </a:rPr>
              <a:t>care.org</a:t>
            </a:r>
            <a:r>
              <a:rPr lang="en-US" sz="1200" b="0" i="0" u="sng" kern="1200" dirty="0">
                <a:solidFill>
                  <a:schemeClr val="tx1"/>
                </a:solidFill>
                <a:effectLst/>
                <a:latin typeface="+mn-lt"/>
                <a:ea typeface="+mn-ea"/>
                <a:cs typeface="+mn-cs"/>
              </a:rPr>
              <a:t>/</a:t>
            </a:r>
            <a:r>
              <a:rPr lang="en-US" sz="1200" b="0" i="0" u="sng" kern="1200" dirty="0" err="1">
                <a:solidFill>
                  <a:schemeClr val="tx1"/>
                </a:solidFill>
                <a:effectLst/>
                <a:latin typeface="+mn-lt"/>
                <a:ea typeface="+mn-ea"/>
                <a:cs typeface="+mn-cs"/>
              </a:rPr>
              <a:t>wp</a:t>
            </a:r>
            <a:r>
              <a:rPr lang="en-US" sz="1200" b="0" i="0" u="sng" kern="1200" dirty="0">
                <a:solidFill>
                  <a:schemeClr val="tx1"/>
                </a:solidFill>
                <a:effectLst/>
                <a:latin typeface="+mn-lt"/>
                <a:ea typeface="+mn-ea"/>
                <a:cs typeface="+mn-cs"/>
              </a:rPr>
              <a:t>-content/uploads/2015/08/</a:t>
            </a:r>
            <a:r>
              <a:rPr lang="en-US" sz="1200" b="0" i="0" u="sng" kern="1200" dirty="0" err="1">
                <a:solidFill>
                  <a:schemeClr val="tx1"/>
                </a:solidFill>
                <a:effectLst/>
                <a:latin typeface="+mn-lt"/>
                <a:ea typeface="+mn-ea"/>
                <a:cs typeface="+mn-cs"/>
              </a:rPr>
              <a:t>Bandebereho</a:t>
            </a:r>
            <a:r>
              <a:rPr lang="en-US" sz="1200" b="0" i="0" u="sng" kern="1200" dirty="0">
                <a:solidFill>
                  <a:schemeClr val="tx1"/>
                </a:solidFill>
                <a:effectLst/>
                <a:latin typeface="+mn-lt"/>
                <a:ea typeface="+mn-ea"/>
                <a:cs typeface="+mn-cs"/>
              </a:rPr>
              <a:t>-Facilitators-Manual-</a:t>
            </a:r>
            <a:r>
              <a:rPr lang="en-US" sz="1200" b="0" i="0" u="sng" kern="1200" dirty="0" err="1">
                <a:solidFill>
                  <a:schemeClr val="tx1"/>
                </a:solidFill>
                <a:effectLst/>
                <a:latin typeface="+mn-lt"/>
                <a:ea typeface="+mn-ea"/>
                <a:cs typeface="+mn-cs"/>
              </a:rPr>
              <a:t>Fathers.pdf</a:t>
            </a:r>
            <a:endParaRPr lang="en-US" sz="1200" b="0" i="0" u="sng" strike="noStrike" baseline="0" dirty="0">
              <a:solidFill>
                <a:srgbClr val="1E1E1E"/>
              </a:solidFill>
              <a:latin typeface="Arial" panose="020B0604020202020204" pitchFamily="34" charset="0"/>
              <a:cs typeface="Arial" panose="020B0604020202020204" pitchFamily="34" charset="0"/>
            </a:endParaRPr>
          </a:p>
          <a:p>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baseline="0" dirty="0">
                <a:solidFill>
                  <a:srgbClr val="1E1E1E"/>
                </a:solidFill>
                <a:latin typeface="Arial" panose="020B0604020202020204" pitchFamily="34" charset="0"/>
                <a:cs typeface="Arial" panose="020B0604020202020204" pitchFamily="34" charset="0"/>
              </a:rPr>
              <a:t>UCSD. CHARM Manual </a:t>
            </a:r>
            <a:r>
              <a:rPr lang="en-US" sz="1200" b="0" i="0" u="none" strike="noStrike" baseline="0" dirty="0">
                <a:solidFill>
                  <a:srgbClr val="1E1E1E"/>
                </a:solidFill>
                <a:latin typeface="Arial" panose="020B0604020202020204" pitchFamily="34" charset="0"/>
                <a:cs typeface="Arial" panose="020B0604020202020204" pitchFamily="34" charset="0"/>
              </a:rPr>
              <a:t>is a  manual designed to enhance the knowledge of health care practitioners on ways to address gender issues among young married couples in choosing and exercising their family planning options. </a:t>
            </a:r>
            <a:r>
              <a:rPr lang="en-US" sz="1200" b="0" i="0" kern="1200" dirty="0">
                <a:solidFill>
                  <a:schemeClr val="tx1"/>
                </a:solidFill>
                <a:effectLst/>
                <a:latin typeface="+mn-lt"/>
                <a:ea typeface="+mn-ea"/>
                <a:cs typeface="+mn-cs"/>
              </a:rPr>
              <a:t>Available from: </a:t>
            </a:r>
            <a:r>
              <a:rPr lang="en-US" sz="1200" b="0" i="0" u="sng" kern="1200" dirty="0">
                <a:solidFill>
                  <a:schemeClr val="tx1"/>
                </a:solidFill>
                <a:effectLst/>
                <a:latin typeface="+mn-lt"/>
                <a:ea typeface="+mn-ea"/>
                <a:cs typeface="+mn-cs"/>
              </a:rPr>
              <a:t>https://</a:t>
            </a:r>
            <a:r>
              <a:rPr lang="en-US" sz="1200" b="0" i="0" u="sng" kern="1200" dirty="0" err="1">
                <a:solidFill>
                  <a:schemeClr val="tx1"/>
                </a:solidFill>
                <a:effectLst/>
                <a:latin typeface="+mn-lt"/>
                <a:ea typeface="+mn-ea"/>
                <a:cs typeface="+mn-cs"/>
              </a:rPr>
              <a:t>geh.ucsd.edu</a:t>
            </a:r>
            <a:r>
              <a:rPr lang="en-US" sz="1200" b="0" i="0" u="sng" kern="1200" dirty="0">
                <a:solidFill>
                  <a:schemeClr val="tx1"/>
                </a:solidFill>
                <a:effectLst/>
                <a:latin typeface="+mn-lt"/>
                <a:ea typeface="+mn-ea"/>
                <a:cs typeface="+mn-cs"/>
              </a:rPr>
              <a:t>/</a:t>
            </a:r>
            <a:r>
              <a:rPr lang="en-US" sz="1200" b="0" i="0" u="sng" kern="1200" dirty="0" err="1">
                <a:solidFill>
                  <a:schemeClr val="tx1"/>
                </a:solidFill>
                <a:effectLst/>
                <a:latin typeface="+mn-lt"/>
                <a:ea typeface="+mn-ea"/>
                <a:cs typeface="+mn-cs"/>
              </a:rPr>
              <a:t>wp</a:t>
            </a:r>
            <a:r>
              <a:rPr lang="en-US" sz="1200" b="0" i="0" u="sng" kern="1200" dirty="0">
                <a:solidFill>
                  <a:schemeClr val="tx1"/>
                </a:solidFill>
                <a:effectLst/>
                <a:latin typeface="+mn-lt"/>
                <a:ea typeface="+mn-ea"/>
                <a:cs typeface="+mn-cs"/>
              </a:rPr>
              <a:t>-content/uploads/2021/03/</a:t>
            </a:r>
            <a:r>
              <a:rPr lang="en-US" sz="1200" b="0" i="0" u="sng" kern="1200" dirty="0" err="1">
                <a:solidFill>
                  <a:schemeClr val="tx1"/>
                </a:solidFill>
                <a:effectLst/>
                <a:latin typeface="+mn-lt"/>
                <a:ea typeface="+mn-ea"/>
                <a:cs typeface="+mn-cs"/>
              </a:rPr>
              <a:t>intervention_manual.pdf</a:t>
            </a:r>
            <a:endParaRPr lang="en-US" sz="1200" b="0" i="0" u="sng" strike="noStrike" baseline="0" dirty="0">
              <a:solidFill>
                <a:srgbClr val="1E1E1E"/>
              </a:solidFill>
              <a:latin typeface="Arial" panose="020B0604020202020204" pitchFamily="34" charset="0"/>
              <a:cs typeface="Arial" panose="020B0604020202020204" pitchFamily="34" charset="0"/>
            </a:endParaRP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1" kern="1200" dirty="0">
                <a:solidFill>
                  <a:schemeClr val="tx1"/>
                </a:solidFill>
                <a:effectLst/>
                <a:latin typeface="+mn-lt"/>
                <a:ea typeface="+mn-ea"/>
                <a:cs typeface="+mn-cs"/>
              </a:rPr>
              <a:t>Note: If your program is addressing GBV in addition to healthy couples’ communication, there is a wealth of resources that you can consult, such as: </a:t>
            </a:r>
            <a:r>
              <a:rPr lang="en-US" sz="1200" b="0" i="1" kern="1200" dirty="0">
                <a:solidFill>
                  <a:schemeClr val="tx1"/>
                </a:solidFill>
                <a:effectLst/>
                <a:latin typeface="+mn-lt"/>
                <a:ea typeface="+mn-ea"/>
                <a:cs typeface="+mn-cs"/>
                <a:hlinkClick r:id="rId3"/>
              </a:rPr>
              <a:t>https://prevention-collaborative.org</a:t>
            </a:r>
            <a:r>
              <a:rPr lang="en-US" sz="1200" b="0"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hlinkClick r:id="rId4"/>
              </a:rPr>
              <a:t>https://www.unwomen.org/en/digital-library/publications/2020/07/respect-women-implementation-package</a:t>
            </a:r>
            <a:r>
              <a:rPr lang="en-US" sz="1200" b="0" i="1"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hlinkClick r:id="rId5"/>
              </a:rPr>
              <a:t>https://www.whatworks.co.za/</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25</a:t>
            </a:fld>
            <a:endParaRPr lang="en-US"/>
          </a:p>
        </p:txBody>
      </p:sp>
    </p:spTree>
    <p:extLst>
      <p:ext uri="{BB962C8B-B14F-4D97-AF65-F5344CB8AC3E}">
        <p14:creationId xmlns:p14="http://schemas.microsoft.com/office/powerpoint/2010/main" val="1972131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26</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 Promoting healthy couples’ communication is a Social and Behavior Change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chemeClr val="tx1"/>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nSpc>
                <a:spcPct val="107000"/>
              </a:lnSpc>
              <a:spcBef>
                <a:spcPts val="0"/>
              </a:spcBef>
              <a:spcAft>
                <a:spcPts val="0"/>
              </a:spcAft>
              <a:buFont typeface="Proxima Nova"/>
              <a:buNone/>
              <a:tabLst>
                <a:tab pos="457200" algn="l"/>
              </a:tabLs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focuses on improving healthy couples’ communication to improve reproductive health outcomes.</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Several studies show a </a:t>
            </a:r>
            <a:r>
              <a:rPr lang="en-US" sz="1200" b="1" i="0" kern="1200" dirty="0">
                <a:solidFill>
                  <a:schemeClr val="tx1"/>
                </a:solidFill>
                <a:effectLst/>
                <a:latin typeface="+mn-lt"/>
                <a:ea typeface="+mn-ea"/>
                <a:cs typeface="+mn-cs"/>
              </a:rPr>
              <a:t>positive association between couples discussing their fertility intentions with joint decision making on whether or when to have children.</a:t>
            </a:r>
            <a:r>
              <a:rPr lang="en-US" sz="1200" b="1" dirty="0">
                <a:solidFill>
                  <a:srgbClr val="000000"/>
                </a:solidFill>
                <a:latin typeface="Arial" panose="020B0604020202020204" pitchFamily="34" charset="0"/>
                <a:cs typeface="Arial" panose="020B0604020202020204" pitchFamily="34" charset="0"/>
              </a:rPr>
              <a: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Supporting healthy couples’ communication </a:t>
            </a:r>
            <a:r>
              <a:rPr lang="en-US" b="1" dirty="0"/>
              <a:t>can increase the uptake of modern contraceptive use </a:t>
            </a:r>
            <a:r>
              <a:rPr lang="en-US" dirty="0"/>
              <a:t>while meeting the HIP principle of “</a:t>
            </a:r>
            <a:r>
              <a:rPr lang="en-US" b="1" dirty="0"/>
              <a:t>gender equality</a:t>
            </a:r>
            <a:r>
              <a:rPr lang="en-US" dirty="0"/>
              <a:t>,” or “endeavor[</a:t>
            </a:r>
            <a:r>
              <a:rPr lang="en-US" dirty="0" err="1"/>
              <a:t>ing</a:t>
            </a:r>
            <a:r>
              <a:rPr lang="en-US" dirty="0"/>
              <a:t>] to be inclusive of women and men by removing barriers to their active engagement and decision-making, recognizing the role of family planning in supporting more equitable power dynamics and healthy relations.”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Recently, there has been </a:t>
            </a:r>
            <a:r>
              <a:rPr lang="en-US" b="1" dirty="0"/>
              <a:t>attention to power related to sexual decision making</a:t>
            </a:r>
            <a:r>
              <a:rPr lang="en-US" dirty="0"/>
              <a:t> and healthy sexual relationships (e.g., consent, bodily autonomy, pleasure), with a need to “</a:t>
            </a:r>
            <a:r>
              <a:rPr lang="en-US" b="1" dirty="0"/>
              <a:t>better support couples in building practical skills to increase intimacy and communication.</a:t>
            </a:r>
            <a:r>
              <a:rPr lang="en-US" dirty="0"/>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Access to modern contraceptive methods and reproductive autonomy are </a:t>
            </a:r>
            <a:r>
              <a:rPr lang="en-US" sz="1200" b="1" i="0" kern="1200" dirty="0">
                <a:solidFill>
                  <a:schemeClr val="tx1"/>
                </a:solidFill>
                <a:effectLst/>
                <a:latin typeface="+mn-lt"/>
                <a:ea typeface="+mn-ea"/>
                <a:cs typeface="+mn-cs"/>
              </a:rPr>
              <a:t>fundamental human rights</a:t>
            </a:r>
            <a:r>
              <a:rPr lang="en-US" sz="1200" b="0" i="0" kern="12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Individuals must be able to </a:t>
            </a:r>
            <a:r>
              <a:rPr lang="en-US" sz="1200" b="1" i="0" kern="1200" dirty="0">
                <a:solidFill>
                  <a:schemeClr val="tx1"/>
                </a:solidFill>
                <a:effectLst/>
                <a:latin typeface="+mn-lt"/>
                <a:ea typeface="+mn-ea"/>
                <a:cs typeface="+mn-cs"/>
              </a:rPr>
              <a:t>access contraception as their individual right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Involvement of the male partner should not prevent women from choosing contraception</a:t>
            </a:r>
            <a:r>
              <a:rPr lang="en-US" sz="1200" b="0" i="0" kern="1200" dirty="0">
                <a:solidFill>
                  <a:schemeClr val="tx1"/>
                </a:solidFill>
                <a:effectLst/>
                <a:latin typeface="+mn-lt"/>
                <a:ea typeface="+mn-ea"/>
                <a:cs typeface="+mn-cs"/>
              </a:rPr>
              <a:t> free from the influence of a male partner.</a:t>
            </a:r>
            <a:endParaRPr lang="en-US" dirty="0"/>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/briefs/couple-communication/</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88306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/briefs/couple-communication/</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a:t>
            </a:r>
            <a:r>
              <a:rPr lang="en-US" u="sng" dirty="0" err="1">
                <a:latin typeface="Arial" panose="020B0604020202020204" pitchFamily="34" charset="0"/>
                <a:cs typeface="Arial" panose="020B0604020202020204" pitchFamily="34" charset="0"/>
              </a:rPr>
              <a:t>www.fphighimpactpractices.org</a:t>
            </a:r>
            <a:r>
              <a:rPr lang="en-US" u="sng" dirty="0">
                <a:latin typeface="Arial" panose="020B0604020202020204" pitchFamily="34" charset="0"/>
                <a:cs typeface="Arial" panose="020B0604020202020204" pitchFamily="34" charset="0"/>
              </a:rPr>
              <a:t>/briefs/couple-communication/</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3351150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a:solidFill>
            <a:srgbClr val="3E9073"/>
          </a:solidFill>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a:grpFill/>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a:ln>
                <a:noFill/>
              </a:ln>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Promoting Healthy Couples’ Communication</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hyperlink" Target="https://www.fphighimpactpractices.org/briefs/couple-communicatio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hyperlink" Target="https://men-care.org/wp-content/uploads/2015/08/Bandebereho-Facilitators-Manual-Fathers.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resourcecentre.savethechildren.net/document/male-motivator-training-curriculum-malawi/" TargetMode="External"/><Relationship Id="rId10" Type="http://schemas.openxmlformats.org/officeDocument/2006/relationships/image" Target="../media/image27.png"/><Relationship Id="rId4" Type="http://schemas.openxmlformats.org/officeDocument/2006/relationships/image" Target="../media/image24.svg"/><Relationship Id="rId9" Type="http://schemas.openxmlformats.org/officeDocument/2006/relationships/hyperlink" Target="https://geh.ucsd.edu/wp-content/uploads/2021/03/intervention_manual.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AF56AE-3A1C-F444-9446-F60A15C94E85}"/>
              </a:ext>
            </a:extLst>
          </p:cNvPr>
          <p:cNvPicPr>
            <a:picLocks noChangeAspect="1"/>
          </p:cNvPicPr>
          <p:nvPr/>
        </p:nvPicPr>
        <p:blipFill rotWithShape="1">
          <a:blip r:embed="rId3">
            <a:extLst>
              <a:ext uri="{28A0092B-C50C-407E-A947-70E740481C1C}">
                <a14:useLocalDpi xmlns:a14="http://schemas.microsoft.com/office/drawing/2010/main" val="0"/>
              </a:ext>
            </a:extLst>
          </a:blip>
          <a:srcRect l="12578"/>
          <a:stretch/>
        </p:blipFill>
        <p:spPr>
          <a:xfrm>
            <a:off x="9554992" y="0"/>
            <a:ext cx="8758351" cy="4305300"/>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6" name="TextBox 6"/>
          <p:cNvSpPr txBox="1"/>
          <p:nvPr/>
        </p:nvSpPr>
        <p:spPr>
          <a:xfrm>
            <a:off x="1610846" y="5290392"/>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Promoting Healthy Couples’ Communication</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6"/>
          <a:srcRect/>
          <a:stretch>
            <a:fillRect/>
          </a:stretch>
        </p:blipFill>
        <p:spPr>
          <a:xfrm>
            <a:off x="1674516" y="3921699"/>
            <a:ext cx="4451409" cy="1112852"/>
          </a:xfrm>
          <a:prstGeom prst="rect">
            <a:avLst/>
          </a:prstGeom>
        </p:spPr>
      </p:pic>
      <p:sp>
        <p:nvSpPr>
          <p:cNvPr id="9" name="TextBox 9"/>
          <p:cNvSpPr txBox="1"/>
          <p:nvPr/>
        </p:nvSpPr>
        <p:spPr>
          <a:xfrm>
            <a:off x="1610846" y="7763995"/>
            <a:ext cx="9462031" cy="539750"/>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To improve reproductive health outcomes.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782800" cy="430887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All couples can benefit from improved couples’ communication.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Healthy couples’ communication can </a:t>
            </a:r>
            <a:r>
              <a:rPr lang="en-US" sz="4000" b="1" dirty="0">
                <a:solidFill>
                  <a:srgbClr val="3E9073"/>
                </a:solidFill>
                <a:latin typeface="Arial" panose="020B0604020202020204" pitchFamily="34" charset="0"/>
                <a:cs typeface="Arial" panose="020B0604020202020204" pitchFamily="34" charset="0"/>
              </a:rPr>
              <a:t>increase uptake of modern contraception</a:t>
            </a:r>
            <a:r>
              <a:rPr lang="en-US" sz="4000" dirty="0">
                <a:solidFill>
                  <a:srgbClr val="000000"/>
                </a:solidFill>
                <a:latin typeface="Arial" panose="020B0604020202020204" pitchFamily="34" charset="0"/>
                <a:cs typeface="Arial" panose="020B0604020202020204" pitchFamily="34" charset="0"/>
              </a:rPr>
              <a:t> and help couples </a:t>
            </a:r>
            <a:r>
              <a:rPr lang="en-US" sz="4000" b="1" dirty="0">
                <a:solidFill>
                  <a:srgbClr val="3E9073"/>
                </a:solidFill>
                <a:latin typeface="Arial" panose="020B0604020202020204" pitchFamily="34" charset="0"/>
                <a:cs typeface="Arial" panose="020B0604020202020204" pitchFamily="34" charset="0"/>
              </a:rPr>
              <a:t>achieve their fertility intentions.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Promoting healthy couples’ communication can </a:t>
            </a:r>
            <a:r>
              <a:rPr lang="en-US" sz="4000" dirty="0">
                <a:latin typeface="Arial" panose="020B0604020202020204" pitchFamily="34" charset="0"/>
                <a:cs typeface="Arial" panose="020B0604020202020204" pitchFamily="34" charset="0"/>
              </a:rPr>
              <a:t>also impact </a:t>
            </a:r>
            <a:r>
              <a:rPr lang="en-US" sz="4000" b="1" dirty="0">
                <a:solidFill>
                  <a:srgbClr val="3E9073"/>
                </a:solidFill>
                <a:latin typeface="Arial" panose="020B0604020202020204" pitchFamily="34" charset="0"/>
                <a:cs typeface="Arial" panose="020B0604020202020204" pitchFamily="34" charset="0"/>
              </a:rPr>
              <a:t>gender equality.</a:t>
            </a: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69790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9" name="TextBox 8">
            <a:extLst>
              <a:ext uri="{FF2B5EF4-FFF2-40B4-BE49-F238E27FC236}">
                <a16:creationId xmlns:a16="http://schemas.microsoft.com/office/drawing/2014/main" id="{DF933640-14A6-43A2-8825-4C132BDD58F9}"/>
              </a:ext>
            </a:extLst>
          </p:cNvPr>
          <p:cNvSpPr txBox="1"/>
          <p:nvPr/>
        </p:nvSpPr>
        <p:spPr>
          <a:xfrm>
            <a:off x="1447800" y="3499880"/>
            <a:ext cx="14630400" cy="430887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Successful social behavior change (SBC) efforts to improve healthy couples’ communication that have also resulted in </a:t>
            </a:r>
            <a:r>
              <a:rPr lang="en-US" sz="4000" b="1" dirty="0">
                <a:solidFill>
                  <a:srgbClr val="3E9073"/>
                </a:solidFill>
                <a:latin typeface="Arial" panose="020B0604020202020204" pitchFamily="34" charset="0"/>
                <a:cs typeface="Arial" panose="020B0604020202020204" pitchFamily="34" charset="0"/>
              </a:rPr>
              <a:t>uptake of modern contraception </a:t>
            </a:r>
            <a:r>
              <a:rPr lang="en-US" sz="4000" dirty="0">
                <a:solidFill>
                  <a:srgbClr val="000000"/>
                </a:solidFill>
                <a:latin typeface="Arial" panose="020B0604020202020204" pitchFamily="34" charset="0"/>
                <a:cs typeface="Arial" panose="020B0604020202020204" pitchFamily="34" charset="0"/>
              </a:rPr>
              <a:t>have been documented through: </a:t>
            </a:r>
            <a:r>
              <a:rPr lang="en-US" sz="4000" b="1" dirty="0">
                <a:solidFill>
                  <a:srgbClr val="3E9073"/>
                </a:solidFill>
                <a:latin typeface="Arial" panose="020B0604020202020204" pitchFamily="34" charset="0"/>
                <a:cs typeface="Arial" panose="020B0604020202020204" pitchFamily="34" charset="0"/>
              </a:rPr>
              <a:t>counseling sessions </a:t>
            </a:r>
            <a:r>
              <a:rPr lang="en-US" sz="4000" dirty="0">
                <a:solidFill>
                  <a:srgbClr val="000000"/>
                </a:solidFill>
                <a:latin typeface="Arial" panose="020B0604020202020204" pitchFamily="34" charset="0"/>
                <a:cs typeface="Arial" panose="020B0604020202020204" pitchFamily="34" charset="0"/>
              </a:rPr>
              <a:t>with couples, </a:t>
            </a:r>
            <a:r>
              <a:rPr lang="en-US" sz="4000" b="1" dirty="0">
                <a:solidFill>
                  <a:srgbClr val="3E9073"/>
                </a:solidFill>
                <a:latin typeface="Arial" panose="020B0604020202020204" pitchFamily="34" charset="0"/>
                <a:cs typeface="Arial" panose="020B0604020202020204" pitchFamily="34" charset="0"/>
              </a:rPr>
              <a:t>reaching men through trained peer educators</a:t>
            </a:r>
            <a:r>
              <a:rPr lang="en-US" sz="4000" dirty="0">
                <a:solidFill>
                  <a:srgbClr val="000000"/>
                </a:solidFill>
                <a:latin typeface="Arial" panose="020B0604020202020204" pitchFamily="34" charset="0"/>
                <a:cs typeface="Arial" panose="020B0604020202020204" pitchFamily="34" charset="0"/>
              </a:rPr>
              <a:t>, participatory </a:t>
            </a:r>
            <a:r>
              <a:rPr lang="en-US" sz="4000" b="1" dirty="0">
                <a:solidFill>
                  <a:srgbClr val="3E9073"/>
                </a:solidFill>
                <a:latin typeface="Arial" panose="020B0604020202020204" pitchFamily="34" charset="0"/>
                <a:cs typeface="Arial" panose="020B0604020202020204" pitchFamily="34" charset="0"/>
              </a:rPr>
              <a:t>small group discussions</a:t>
            </a:r>
            <a:r>
              <a:rPr lang="en-US" sz="4000" dirty="0">
                <a:solidFill>
                  <a:srgbClr val="000000"/>
                </a:solidFill>
                <a:latin typeface="Arial" panose="020B0604020202020204" pitchFamily="34" charset="0"/>
                <a:cs typeface="Arial" panose="020B0604020202020204" pitchFamily="34" charset="0"/>
              </a:rPr>
              <a:t>, </a:t>
            </a:r>
            <a:r>
              <a:rPr lang="en-US" sz="4000" b="1" dirty="0">
                <a:solidFill>
                  <a:srgbClr val="3E9073"/>
                </a:solidFill>
                <a:latin typeface="Arial" panose="020B0604020202020204" pitchFamily="34" charset="0"/>
                <a:cs typeface="Arial" panose="020B0604020202020204" pitchFamily="34" charset="0"/>
              </a:rPr>
              <a:t>mass media</a:t>
            </a:r>
            <a:r>
              <a:rPr lang="en-US" sz="4000" dirty="0">
                <a:solidFill>
                  <a:srgbClr val="000000"/>
                </a:solidFill>
                <a:latin typeface="Arial" panose="020B0604020202020204" pitchFamily="34" charset="0"/>
                <a:cs typeface="Arial" panose="020B0604020202020204" pitchFamily="34" charset="0"/>
              </a:rPr>
              <a:t>, </a:t>
            </a:r>
            <a:r>
              <a:rPr lang="en-US" sz="4000" b="1" dirty="0">
                <a:solidFill>
                  <a:srgbClr val="3E9073"/>
                </a:solidFill>
                <a:latin typeface="Arial" panose="020B0604020202020204" pitchFamily="34" charset="0"/>
                <a:cs typeface="Arial" panose="020B0604020202020204" pitchFamily="34" charset="0"/>
              </a:rPr>
              <a:t>TV advertisements</a:t>
            </a:r>
            <a:r>
              <a:rPr lang="en-US" sz="4000" dirty="0">
                <a:solidFill>
                  <a:srgbClr val="000000"/>
                </a:solidFill>
                <a:latin typeface="Arial" panose="020B0604020202020204" pitchFamily="34" charset="0"/>
                <a:cs typeface="Arial" panose="020B0604020202020204" pitchFamily="34" charset="0"/>
              </a:rPr>
              <a:t>, serial </a:t>
            </a:r>
            <a:r>
              <a:rPr lang="en-US" sz="4000" b="1" dirty="0">
                <a:solidFill>
                  <a:srgbClr val="3E9073"/>
                </a:solidFill>
                <a:latin typeface="Arial" panose="020B0604020202020204" pitchFamily="34" charset="0"/>
                <a:cs typeface="Arial" panose="020B0604020202020204" pitchFamily="34" charset="0"/>
              </a:rPr>
              <a:t>radio dramas</a:t>
            </a:r>
            <a:r>
              <a:rPr lang="en-US" sz="4000" dirty="0">
                <a:solidFill>
                  <a:srgbClr val="000000"/>
                </a:solidFill>
                <a:latin typeface="Arial" panose="020B0604020202020204" pitchFamily="34" charset="0"/>
                <a:cs typeface="Arial" panose="020B0604020202020204" pitchFamily="34" charset="0"/>
              </a:rPr>
              <a:t> and </a:t>
            </a:r>
            <a:r>
              <a:rPr lang="en-US" sz="4000" b="1" dirty="0">
                <a:solidFill>
                  <a:srgbClr val="3E9073"/>
                </a:solidFill>
                <a:latin typeface="Arial" panose="020B0604020202020204" pitchFamily="34" charset="0"/>
                <a:cs typeface="Arial" panose="020B0604020202020204" pitchFamily="34" charset="0"/>
              </a:rPr>
              <a:t>trained staff.</a:t>
            </a:r>
          </a:p>
        </p:txBody>
      </p:sp>
    </p:spTree>
    <p:extLst>
      <p:ext uri="{BB962C8B-B14F-4D97-AF65-F5344CB8AC3E}">
        <p14:creationId xmlns:p14="http://schemas.microsoft.com/office/powerpoint/2010/main" val="264399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500" b="1" dirty="0">
                <a:solidFill>
                  <a:schemeClr val="bg1"/>
                </a:solidFill>
                <a:latin typeface="Arial" panose="020B0604020202020204" pitchFamily="34" charset="0"/>
                <a:cs typeface="Arial" panose="020B0604020202020204" pitchFamily="34" charset="0"/>
              </a:rPr>
              <a:t>India</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4" name="TextBox 3">
            <a:extLst>
              <a:ext uri="{FF2B5EF4-FFF2-40B4-BE49-F238E27FC236}">
                <a16:creationId xmlns:a16="http://schemas.microsoft.com/office/drawing/2014/main" id="{F112D643-DDF6-5047-87B9-63A978550F9F}"/>
              </a:ext>
            </a:extLst>
          </p:cNvPr>
          <p:cNvSpPr txBox="1"/>
          <p:nvPr/>
        </p:nvSpPr>
        <p:spPr>
          <a:xfrm>
            <a:off x="2209800" y="2808030"/>
            <a:ext cx="15038045" cy="747897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CHARM intervention entailed family planning and gender equity counseling sessions for men and couples. Trained male village health care providers delivered the sessions.</a:t>
            </a:r>
          </a:p>
          <a:p>
            <a:endParaRPr lang="en-US" sz="4000" dirty="0">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r>
              <a:rPr lang="en-US" sz="4000" dirty="0">
                <a:latin typeface="Arial" panose="020B0604020202020204" pitchFamily="34" charset="0"/>
                <a:cs typeface="Arial" panose="020B0604020202020204" pitchFamily="34" charset="0"/>
              </a:rPr>
              <a:t>Women in the intervention group were more likely to report </a:t>
            </a:r>
            <a:r>
              <a:rPr lang="en-US" sz="4000" b="1" dirty="0">
                <a:solidFill>
                  <a:srgbClr val="3E9073"/>
                </a:solidFill>
                <a:latin typeface="Arial" panose="020B0604020202020204" pitchFamily="34" charset="0"/>
                <a:cs typeface="Arial" panose="020B0604020202020204" pitchFamily="34" charset="0"/>
              </a:rPr>
              <a:t>contraceptive communication </a:t>
            </a:r>
            <a:r>
              <a:rPr lang="en-US" sz="4000" dirty="0">
                <a:latin typeface="Arial" panose="020B0604020202020204" pitchFamily="34" charset="0"/>
                <a:cs typeface="Arial" panose="020B0604020202020204" pitchFamily="34" charset="0"/>
              </a:rPr>
              <a:t>at 9-month follow-up compared to the control group.</a:t>
            </a:r>
          </a:p>
          <a:p>
            <a:pPr marL="285750" indent="-285750" fontAlgn="t">
              <a:buFont typeface="Arial" panose="020B0604020202020204" pitchFamily="34" charset="0"/>
              <a:buChar char="•"/>
            </a:pPr>
            <a:r>
              <a:rPr lang="en-US" sz="4000" dirty="0">
                <a:latin typeface="Arial" panose="020B0604020202020204" pitchFamily="34" charset="0"/>
                <a:cs typeface="Arial" panose="020B0604020202020204" pitchFamily="34" charset="0"/>
              </a:rPr>
              <a:t>Women in the intervention group were more likely to report </a:t>
            </a:r>
            <a:r>
              <a:rPr lang="en-US" sz="4000" b="1" dirty="0">
                <a:solidFill>
                  <a:srgbClr val="3E9073"/>
                </a:solidFill>
                <a:latin typeface="Arial" panose="020B0604020202020204" pitchFamily="34" charset="0"/>
                <a:cs typeface="Arial" panose="020B0604020202020204" pitchFamily="34" charset="0"/>
              </a:rPr>
              <a:t>modern contraceptive use </a:t>
            </a:r>
            <a:r>
              <a:rPr lang="en-US" sz="4000" dirty="0">
                <a:latin typeface="Arial" panose="020B0604020202020204" pitchFamily="34" charset="0"/>
                <a:cs typeface="Arial" panose="020B0604020202020204" pitchFamily="34" charset="0"/>
              </a:rPr>
              <a:t>at 9 and 18-month follow-up compared to the control group.</a:t>
            </a:r>
          </a:p>
          <a:p>
            <a:pPr marL="571500" indent="-5715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040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CA6CD1EB-6860-4CB2-A896-FF9F47D0C360}"/>
              </a:ext>
            </a:extLst>
          </p:cNvPr>
          <p:cNvSpPr/>
          <p:nvPr/>
        </p:nvSpPr>
        <p:spPr>
          <a:xfrm flipV="1">
            <a:off x="-11461" y="-2"/>
            <a:ext cx="18257632" cy="345863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Measurement and Indicators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460714"/>
            <a:ext cx="11889206" cy="6093976"/>
          </a:xfrm>
          <a:prstGeom prst="rect">
            <a:avLst/>
          </a:prstGeom>
          <a:noFill/>
        </p:spPr>
        <p:txBody>
          <a:bodyPr wrap="square">
            <a:spAutoFit/>
          </a:bodyPr>
          <a:lstStyle/>
          <a:p>
            <a:pPr marL="0" lvl="0" indent="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High Impact Practice</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Number or percentage of intended audience who reported seeing family planning messages promoting communication among couples about family planning in the past 3 months by channel (e.g. social media, television, radio, community meetings).</a:t>
            </a:r>
          </a:p>
          <a:p>
            <a:pPr marL="0" lvl="0" indent="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Changes</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Number or percentage of intended audience who discussed contraceptive use with their partner in the past 3 months.</a:t>
            </a:r>
          </a:p>
          <a:p>
            <a:pPr lvl="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Benefits to Audience</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Percentage of women who state that use of modern contraception is their decision or a joint decision with their partner.</a:t>
            </a:r>
          </a:p>
          <a:p>
            <a:pPr lvl="1">
              <a:spcBef>
                <a:spcPct val="0"/>
              </a:spcBef>
              <a:spcAft>
                <a:spcPts val="600"/>
              </a:spcAft>
            </a:pPr>
            <a:endParaRPr lang="en-US" sz="2800" dirty="0">
              <a:solidFill>
                <a:srgbClr val="000000"/>
              </a:solidFill>
              <a:latin typeface="Arial" panose="020B0604020202020204" pitchFamily="34" charset="0"/>
              <a:cs typeface="Arial" panose="020B0604020202020204" pitchFamily="34" charset="0"/>
            </a:endParaRPr>
          </a:p>
        </p:txBody>
      </p:sp>
      <p:pic>
        <p:nvPicPr>
          <p:cNvPr id="12" name="Graphic 11" descr="Alterations &amp; Tailoring outline">
            <a:extLst>
              <a:ext uri="{FF2B5EF4-FFF2-40B4-BE49-F238E27FC236}">
                <a16:creationId xmlns:a16="http://schemas.microsoft.com/office/drawing/2014/main" id="{77FA5253-7CFF-44F7-BE03-18E24A7559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61685" y="3012112"/>
            <a:ext cx="3962400" cy="3962400"/>
          </a:xfrm>
          <a:prstGeom prst="rect">
            <a:avLst/>
          </a:prstGeom>
        </p:spPr>
      </p:pic>
      <p:sp>
        <p:nvSpPr>
          <p:cNvPr id="2" name="Slide Number Placeholder 1">
            <a:extLst>
              <a:ext uri="{FF2B5EF4-FFF2-40B4-BE49-F238E27FC236}">
                <a16:creationId xmlns:a16="http://schemas.microsoft.com/office/drawing/2014/main" id="{F6C144AE-3A26-4165-A233-31713BE83521}"/>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5731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01754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752600" y="3665239"/>
            <a:ext cx="14782800" cy="430887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Address gender and power dynamics, including gender-based violence (GBV).</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Use a a </a:t>
            </a:r>
            <a:r>
              <a:rPr lang="en-US" sz="4000" b="1" dirty="0">
                <a:solidFill>
                  <a:srgbClr val="3E9073"/>
                </a:solidFill>
                <a:latin typeface="Arial" panose="020B0604020202020204" pitchFamily="34" charset="0"/>
                <a:cs typeface="Arial" panose="020B0604020202020204" pitchFamily="34" charset="0"/>
              </a:rPr>
              <a:t>gender-synchronized approach </a:t>
            </a:r>
            <a:r>
              <a:rPr lang="en-US" sz="4000" dirty="0">
                <a:solidFill>
                  <a:srgbClr val="000000"/>
                </a:solidFill>
                <a:latin typeface="Arial" panose="020B0604020202020204" pitchFamily="34" charset="0"/>
                <a:cs typeface="Arial" panose="020B0604020202020204" pitchFamily="34" charset="0"/>
              </a:rPr>
              <a:t>to ensure that interventions are mutually reinforcing.</a:t>
            </a:r>
          </a:p>
          <a:p>
            <a:pPr marL="571500" indent="-571500">
              <a:spcAft>
                <a:spcPts val="2400"/>
              </a:spcAft>
              <a:buFont typeface="Arial" panose="020B0604020202020204" pitchFamily="34" charset="0"/>
              <a:buChar char="•"/>
            </a:pPr>
            <a:r>
              <a:rPr lang="en-US" sz="4000" b="1" dirty="0">
                <a:solidFill>
                  <a:srgbClr val="3E9073"/>
                </a:solidFill>
                <a:latin typeface="Arial" panose="020B0604020202020204" pitchFamily="34" charset="0"/>
                <a:cs typeface="Arial" panose="020B0604020202020204" pitchFamily="34" charset="0"/>
              </a:rPr>
              <a:t>Direct engagement in problem solving </a:t>
            </a:r>
            <a:r>
              <a:rPr lang="en-US" sz="4000" dirty="0">
                <a:solidFill>
                  <a:srgbClr val="000000"/>
                </a:solidFill>
                <a:latin typeface="Arial" panose="020B0604020202020204" pitchFamily="34" charset="0"/>
                <a:cs typeface="Arial" panose="020B0604020202020204" pitchFamily="34" charset="0"/>
              </a:rPr>
              <a:t>can help to strengthen couples’ communication.</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80427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802155" y="3468615"/>
            <a:ext cx="14630400" cy="5539978"/>
          </a:xfrm>
          <a:prstGeom prst="rect">
            <a:avLst/>
          </a:prstGeom>
        </p:spPr>
        <p:txBody>
          <a:bodyPr wrap="square" lIns="0" tIns="0" rIns="0" bIns="0" rtlCol="0" anchor="t">
            <a:spAutoFit/>
          </a:bodyPr>
          <a:lstStyle/>
          <a:p>
            <a:pPr>
              <a:spcAft>
                <a:spcPts val="2400"/>
              </a:spcAft>
            </a:pPr>
            <a:r>
              <a:rPr lang="en-US" sz="4000" b="1" dirty="0">
                <a:solidFill>
                  <a:srgbClr val="3E9073"/>
                </a:solidFill>
                <a:latin typeface="Arial" panose="020B0604020202020204" pitchFamily="34" charset="0"/>
                <a:cs typeface="Arial" panose="020B0604020202020204" pitchFamily="34" charset="0"/>
              </a:rPr>
              <a:t>Search out existing platforms </a:t>
            </a:r>
            <a:r>
              <a:rPr lang="en-US" sz="4000" dirty="0">
                <a:solidFill>
                  <a:srgbClr val="000000"/>
                </a:solidFill>
                <a:latin typeface="Arial" panose="020B0604020202020204" pitchFamily="34" charset="0"/>
                <a:cs typeface="Arial" panose="020B0604020202020204" pitchFamily="34" charset="0"/>
              </a:rPr>
              <a:t>and spaces where boys and men can access information about sex, sexual relationships, reproductive health, and family planning information and services.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Working with existing groups can be a </a:t>
            </a:r>
            <a:r>
              <a:rPr lang="en-US" sz="4000" b="1" dirty="0">
                <a:solidFill>
                  <a:srgbClr val="3E9073"/>
                </a:solidFill>
                <a:latin typeface="Arial" panose="020B0604020202020204" pitchFamily="34" charset="0"/>
                <a:cs typeface="Arial" panose="020B0604020202020204" pitchFamily="34" charset="0"/>
              </a:rPr>
              <a:t>more efficient </a:t>
            </a:r>
            <a:r>
              <a:rPr lang="en-US" sz="4000" dirty="0">
                <a:solidFill>
                  <a:srgbClr val="000000"/>
                </a:solidFill>
                <a:latin typeface="Arial" panose="020B0604020202020204" pitchFamily="34" charset="0"/>
                <a:cs typeface="Arial" panose="020B0604020202020204" pitchFamily="34" charset="0"/>
              </a:rPr>
              <a:t>and </a:t>
            </a:r>
            <a:r>
              <a:rPr lang="en-US" sz="4000" b="1" dirty="0">
                <a:solidFill>
                  <a:srgbClr val="3E9073"/>
                </a:solidFill>
                <a:latin typeface="Arial" panose="020B0604020202020204" pitchFamily="34" charset="0"/>
                <a:cs typeface="Arial" panose="020B0604020202020204" pitchFamily="34" charset="0"/>
              </a:rPr>
              <a:t>sustainable</a:t>
            </a:r>
            <a:r>
              <a:rPr lang="en-US" sz="4000" dirty="0">
                <a:solidFill>
                  <a:srgbClr val="000000"/>
                </a:solidFill>
                <a:latin typeface="Arial" panose="020B0604020202020204" pitchFamily="34" charset="0"/>
                <a:cs typeface="Arial" panose="020B0604020202020204" pitchFamily="34" charset="0"/>
              </a:rPr>
              <a:t> way to reach men and boys.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Discussions around family planning </a:t>
            </a:r>
            <a:r>
              <a:rPr lang="en-US" sz="4000" b="1" dirty="0">
                <a:solidFill>
                  <a:srgbClr val="3E9073"/>
                </a:solidFill>
                <a:latin typeface="Arial" panose="020B0604020202020204" pitchFamily="34" charset="0"/>
                <a:cs typeface="Arial" panose="020B0604020202020204" pitchFamily="34" charset="0"/>
              </a:rPr>
              <a:t>should focus on family well-being plus family size and not just methods.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12005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3E907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3E9073"/>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94550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48"/>
          </a:xfrm>
        </p:grpSpPr>
        <p:sp>
          <p:nvSpPr>
            <p:cNvPr id="5" name="TextBox 5"/>
            <p:cNvSpPr txBox="1"/>
            <p:nvPr/>
          </p:nvSpPr>
          <p:spPr>
            <a:xfrm>
              <a:off x="-1161686" y="2139219"/>
              <a:ext cx="13501365" cy="1709868"/>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and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086545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3"/>
            <a:ext cx="18257632" cy="30177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2106955" y="2939350"/>
            <a:ext cx="14199845" cy="738663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Ensure that interventions “do not harm” to undermine women’s autonomy.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 key lesson learned was that attention to </a:t>
            </a:r>
            <a:r>
              <a:rPr lang="en-US" sz="4000" b="1" dirty="0">
                <a:solidFill>
                  <a:srgbClr val="3E9073"/>
                </a:solidFill>
                <a:latin typeface="Arial" panose="020B0604020202020204" pitchFamily="34" charset="0"/>
                <a:cs typeface="Arial" panose="020B0604020202020204" pitchFamily="34" charset="0"/>
              </a:rPr>
              <a:t>gender and power dynamics </a:t>
            </a:r>
            <a:r>
              <a:rPr lang="en-US" sz="4000" dirty="0">
                <a:solidFill>
                  <a:srgbClr val="000000"/>
                </a:solidFill>
                <a:latin typeface="Arial" panose="020B0604020202020204" pitchFamily="34" charset="0"/>
                <a:cs typeface="Arial" panose="020B0604020202020204" pitchFamily="34" charset="0"/>
              </a:rPr>
              <a:t>is critical.</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It is critical to ensure that in the context of promoting healthy couples’ communication, </a:t>
            </a:r>
            <a:r>
              <a:rPr lang="en-US" sz="4000" b="1" dirty="0">
                <a:solidFill>
                  <a:srgbClr val="3E9073"/>
                </a:solidFill>
                <a:latin typeface="Arial" panose="020B0604020202020204" pitchFamily="34" charset="0"/>
                <a:cs typeface="Arial" panose="020B0604020202020204" pitchFamily="34" charset="0"/>
              </a:rPr>
              <a:t>each person can individually access reproductive health information and services as well as services related to GBV as needed.</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a:spcAft>
                <a:spcPts val="2400"/>
              </a:spcAft>
            </a:pPr>
            <a:endParaRPr lang="en-US" sz="4000" dirty="0">
              <a:solidFill>
                <a:srgbClr val="000000"/>
              </a:solidFill>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6913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924425"/>
          </a:xfrm>
          <a:prstGeom prst="rect">
            <a:avLst/>
          </a:prstGeom>
        </p:spPr>
        <p:txBody>
          <a:bodyPr wrap="square" lIns="0" tIns="0" rIns="0" bIns="0" rtlCol="0" anchor="t">
            <a:spAutoFit/>
          </a:bodyPr>
          <a:lstStyle/>
          <a:p>
            <a:pPr>
              <a:spcAft>
                <a:spcPts val="2400"/>
              </a:spcAft>
            </a:pPr>
            <a:r>
              <a:rPr lang="en-US" sz="4000" b="1" dirty="0">
                <a:solidFill>
                  <a:srgbClr val="3E9073"/>
                </a:solidFill>
                <a:latin typeface="Arial" panose="020B0604020202020204" pitchFamily="34" charset="0"/>
                <a:cs typeface="Arial" panose="020B0604020202020204" pitchFamily="34" charset="0"/>
              </a:rPr>
              <a:t>Norms of masculinity </a:t>
            </a:r>
            <a:r>
              <a:rPr lang="en-US" sz="4000" dirty="0">
                <a:solidFill>
                  <a:srgbClr val="000000"/>
                </a:solidFill>
                <a:latin typeface="Arial" panose="020B0604020202020204" pitchFamily="34" charset="0"/>
                <a:cs typeface="Arial" panose="020B0604020202020204" pitchFamily="34" charset="0"/>
              </a:rPr>
              <a:t>should be addressed.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 decision-making power of a husband can significantly reduce women’s likelihood of using contraceptives, as harmful norms of masculinity in certain contexts may lead men to demonstrate their virility by fathering numerous children.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When possible, it is important to </a:t>
            </a:r>
            <a:r>
              <a:rPr lang="en-US" sz="4000" b="1" dirty="0">
                <a:solidFill>
                  <a:srgbClr val="3E9073"/>
                </a:solidFill>
                <a:latin typeface="Arial" panose="020B0604020202020204" pitchFamily="34" charset="0"/>
                <a:cs typeface="Arial" panose="020B0604020202020204" pitchFamily="34" charset="0"/>
              </a:rPr>
              <a:t>incorporate discussions of sexual pleasure </a:t>
            </a:r>
            <a:r>
              <a:rPr lang="en-US" sz="4000" dirty="0">
                <a:solidFill>
                  <a:srgbClr val="000000"/>
                </a:solidFill>
                <a:latin typeface="Arial" panose="020B0604020202020204" pitchFamily="34" charset="0"/>
                <a:cs typeface="Arial" panose="020B0604020202020204" pitchFamily="34" charset="0"/>
              </a:rPr>
              <a:t>in the context of sex and contraception.</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5512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672333"/>
            <a:ext cx="11978640" cy="2672594"/>
            <a:chOff x="5475050" y="4457914"/>
            <a:chExt cx="10635426" cy="267259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672112"/>
              <a:chOff x="9421078" y="5937947"/>
              <a:chExt cx="4774466" cy="267211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67211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934487"/>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Promoting Healthy Couples’ Communication</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672113"/>
              <a:chOff x="6822162" y="4864175"/>
              <a:chExt cx="5228424" cy="267211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7211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5045524"/>
                <a:ext cx="4264589" cy="2308324"/>
              </a:xfrm>
              <a:prstGeom prst="rect">
                <a:avLst/>
              </a:prstGeom>
            </p:spPr>
            <p:txBody>
              <a:bodyPr wrap="square" lIns="0" tIns="0" rIns="0" bIns="0" rtlCol="0" anchor="t">
                <a:spAutoFit/>
              </a:bodyPr>
              <a:lstStyle/>
              <a:p>
                <a:pPr marL="342900" indent="-342900">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Why is this practice important?</a:t>
                </a:r>
              </a:p>
              <a:p>
                <a:pPr marL="342900" indent="-342900">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endParaRPr lang="en-US" sz="2500" dirty="0">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Measurement and Indicators</a:t>
                </a:r>
              </a:p>
              <a:p>
                <a:pPr marL="342900" indent="-342900">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59" y="7525285"/>
            <a:ext cx="11978642" cy="1429338"/>
            <a:chOff x="5430153" y="7476088"/>
            <a:chExt cx="10698653"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3" y="7476088"/>
              <a:ext cx="5259506" cy="1429337"/>
              <a:chOff x="14020800" y="4321508"/>
              <a:chExt cx="4458851"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58851"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89660" y="7476089"/>
              <a:ext cx="5439146" cy="1429337"/>
              <a:chOff x="12045102" y="5400146"/>
              <a:chExt cx="5661039"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45102" y="5400146"/>
                <a:ext cx="5661039"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451181" y="5683751"/>
                <a:ext cx="5123605" cy="925766"/>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 continued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and Resources</a:t>
                </a: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773395"/>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 y="-2"/>
            <a:ext cx="18246171" cy="339090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565961" y="3390900"/>
            <a:ext cx="15114246"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Find </a:t>
            </a:r>
            <a:r>
              <a:rPr lang="en-US" sz="4000" b="1" dirty="0">
                <a:solidFill>
                  <a:srgbClr val="3E9073"/>
                </a:solidFill>
                <a:latin typeface="Arial" panose="020B0604020202020204" pitchFamily="34" charset="0"/>
                <a:cs typeface="Arial" panose="020B0604020202020204" pitchFamily="34" charset="0"/>
              </a:rPr>
              <a:t>creative</a:t>
            </a:r>
            <a:r>
              <a:rPr lang="en-US" sz="4000" dirty="0">
                <a:solidFill>
                  <a:srgbClr val="000000"/>
                </a:solidFill>
                <a:latin typeface="Arial" panose="020B0604020202020204" pitchFamily="34" charset="0"/>
                <a:cs typeface="Arial" panose="020B0604020202020204" pitchFamily="34" charset="0"/>
              </a:rPr>
              <a:t> and </a:t>
            </a:r>
            <a:r>
              <a:rPr lang="en-US" sz="4000" b="1" dirty="0">
                <a:solidFill>
                  <a:srgbClr val="3E9073"/>
                </a:solidFill>
                <a:latin typeface="Arial" panose="020B0604020202020204" pitchFamily="34" charset="0"/>
                <a:cs typeface="Arial" panose="020B0604020202020204" pitchFamily="34" charset="0"/>
              </a:rPr>
              <a:t>culturally appropriate </a:t>
            </a:r>
            <a:r>
              <a:rPr lang="en-US" sz="4000" dirty="0">
                <a:solidFill>
                  <a:srgbClr val="000000"/>
                </a:solidFill>
                <a:latin typeface="Arial" panose="020B0604020202020204" pitchFamily="34" charset="0"/>
                <a:cs typeface="Arial" panose="020B0604020202020204" pitchFamily="34" charset="0"/>
              </a:rPr>
              <a:t>ways to address women’s and men’s skills and </a:t>
            </a:r>
            <a:r>
              <a:rPr lang="en-US" sz="4000" b="1" dirty="0">
                <a:solidFill>
                  <a:srgbClr val="3E9073"/>
                </a:solidFill>
                <a:latin typeface="Arial" panose="020B0604020202020204" pitchFamily="34" charset="0"/>
                <a:cs typeface="Arial" panose="020B0604020202020204" pitchFamily="34" charset="0"/>
              </a:rPr>
              <a:t>perceived self-efficacy to communicate</a:t>
            </a:r>
            <a:r>
              <a:rPr lang="en-US" sz="4000" dirty="0">
                <a:solidFill>
                  <a:srgbClr val="000000"/>
                </a:solidFill>
                <a:latin typeface="Arial" panose="020B0604020202020204" pitchFamily="34" charset="0"/>
                <a:cs typeface="Arial" panose="020B0604020202020204" pitchFamily="34" charset="0"/>
              </a:rPr>
              <a:t> with their partners effectively.</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Individuals may need to </a:t>
            </a:r>
            <a:r>
              <a:rPr lang="en-US" sz="4000" b="1" dirty="0">
                <a:solidFill>
                  <a:srgbClr val="3E9073"/>
                </a:solidFill>
                <a:latin typeface="Arial" panose="020B0604020202020204" pitchFamily="34" charset="0"/>
                <a:cs typeface="Arial" panose="020B0604020202020204" pitchFamily="34" charset="0"/>
              </a:rPr>
              <a:t>learn and/or practice new skills</a:t>
            </a:r>
            <a:r>
              <a:rPr lang="en-US" sz="4000" dirty="0">
                <a:solidFill>
                  <a:srgbClr val="000000"/>
                </a:solidFill>
                <a:latin typeface="Arial" panose="020B0604020202020204" pitchFamily="34" charset="0"/>
                <a:cs typeface="Arial" panose="020B0604020202020204" pitchFamily="34" charset="0"/>
              </a:rPr>
              <a:t> before attempting to communicate with a partner.</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Programs may need to </a:t>
            </a:r>
            <a:r>
              <a:rPr lang="en-US" sz="4000" b="1" dirty="0">
                <a:solidFill>
                  <a:srgbClr val="3E9073"/>
                </a:solidFill>
                <a:latin typeface="Arial" panose="020B0604020202020204" pitchFamily="34" charset="0"/>
                <a:cs typeface="Arial" panose="020B0604020202020204" pitchFamily="34" charset="0"/>
              </a:rPr>
              <a:t>provide safe spaces for women to practice skills </a:t>
            </a:r>
            <a:r>
              <a:rPr lang="en-US" sz="4000" dirty="0">
                <a:solidFill>
                  <a:srgbClr val="000000"/>
                </a:solidFill>
                <a:latin typeface="Arial" panose="020B0604020202020204" pitchFamily="34" charset="0"/>
                <a:cs typeface="Arial" panose="020B0604020202020204" pitchFamily="34" charset="0"/>
              </a:rPr>
              <a:t>and possible prompts within a same sex group of </a:t>
            </a:r>
            <a:r>
              <a:rPr lang="en-US" sz="4000" b="1" dirty="0">
                <a:solidFill>
                  <a:srgbClr val="3E9073"/>
                </a:solidFill>
                <a:latin typeface="Arial" panose="020B0604020202020204" pitchFamily="34" charset="0"/>
                <a:cs typeface="Arial" panose="020B0604020202020204" pitchFamily="34" charset="0"/>
              </a:rPr>
              <a:t>trusted peers.</a:t>
            </a:r>
            <a:endParaRPr lang="en-US" sz="4000" dirty="0">
              <a:solidFill>
                <a:srgbClr val="000000"/>
              </a:solidFill>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96222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Consider and plan for the special requirements and challenges of couples counseling sessions.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Contraception may be a taboo subject, and </a:t>
            </a:r>
            <a:r>
              <a:rPr lang="en-US" sz="4000" b="1" dirty="0">
                <a:solidFill>
                  <a:srgbClr val="3E9073"/>
                </a:solidFill>
                <a:latin typeface="Arial" panose="020B0604020202020204" pitchFamily="34" charset="0"/>
                <a:cs typeface="Arial" panose="020B0604020202020204" pitchFamily="34" charset="0"/>
              </a:rPr>
              <a:t>auditory and visual privacy are essential </a:t>
            </a:r>
            <a:r>
              <a:rPr lang="en-US" sz="4000" dirty="0">
                <a:solidFill>
                  <a:srgbClr val="000000"/>
                </a:solidFill>
                <a:latin typeface="Arial" panose="020B0604020202020204" pitchFamily="34" charset="0"/>
                <a:cs typeface="Arial" panose="020B0604020202020204" pitchFamily="34" charset="0"/>
              </a:rPr>
              <a:t>for the couples who agree to joint counseling.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189069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3"/>
            <a:ext cx="18257632" cy="300306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84032" y="2984940"/>
            <a:ext cx="15266645" cy="6155531"/>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Provide opportunities and job aids for those who offer health and family planning services.</a:t>
            </a:r>
          </a:p>
          <a:p>
            <a:pPr marL="571500" indent="-571500">
              <a:spcAft>
                <a:spcPts val="2400"/>
              </a:spcAft>
              <a:buFont typeface="Arial" panose="020B0604020202020204" pitchFamily="34" charset="0"/>
              <a:buChar char="•"/>
            </a:pPr>
            <a:r>
              <a:rPr lang="en-US" sz="4000" b="1" dirty="0">
                <a:solidFill>
                  <a:srgbClr val="3E9073"/>
                </a:solidFill>
                <a:latin typeface="Arial" panose="020B0604020202020204" pitchFamily="34" charset="0"/>
                <a:cs typeface="Arial" panose="020B0604020202020204" pitchFamily="34" charset="0"/>
              </a:rPr>
              <a:t>Pre-service and in-service training for providers </a:t>
            </a:r>
            <a:r>
              <a:rPr lang="en-US" sz="4000" dirty="0">
                <a:solidFill>
                  <a:srgbClr val="000000"/>
                </a:solidFill>
                <a:latin typeface="Arial" panose="020B0604020202020204" pitchFamily="34" charset="0"/>
                <a:cs typeface="Arial" panose="020B0604020202020204" pitchFamily="34" charset="0"/>
              </a:rPr>
              <a:t>as well as simple counseling tools/aids/ checklists/apps can make counseling easier.</a:t>
            </a:r>
          </a:p>
          <a:p>
            <a:pPr marL="571500" indent="-571500">
              <a:spcAft>
                <a:spcPts val="2400"/>
              </a:spcAft>
              <a:buFont typeface="Arial" panose="020B0604020202020204" pitchFamily="34" charset="0"/>
              <a:buChar char="•"/>
            </a:pPr>
            <a:r>
              <a:rPr lang="en-US" sz="4000" b="1" dirty="0">
                <a:solidFill>
                  <a:srgbClr val="3E9073"/>
                </a:solidFill>
                <a:latin typeface="Arial" panose="020B0604020202020204" pitchFamily="34" charset="0"/>
                <a:cs typeface="Arial" panose="020B0604020202020204" pitchFamily="34" charset="0"/>
              </a:rPr>
              <a:t>Policies</a:t>
            </a:r>
            <a:r>
              <a:rPr lang="en-US" sz="4000" dirty="0">
                <a:solidFill>
                  <a:srgbClr val="000000"/>
                </a:solidFill>
                <a:latin typeface="Arial" panose="020B0604020202020204" pitchFamily="34" charset="0"/>
                <a:cs typeface="Arial" panose="020B0604020202020204" pitchFamily="34" charset="0"/>
              </a:rPr>
              <a:t> </a:t>
            </a:r>
            <a:r>
              <a:rPr lang="en-US" sz="4000" b="1" dirty="0">
                <a:solidFill>
                  <a:srgbClr val="3E9073"/>
                </a:solidFill>
                <a:latin typeface="Arial" panose="020B0604020202020204" pitchFamily="34" charset="0"/>
                <a:cs typeface="Arial" panose="020B0604020202020204" pitchFamily="34" charset="0"/>
              </a:rPr>
              <a:t>that ensure that women who want their partners to accompany them to counseling sessions may invite them to do so </a:t>
            </a:r>
            <a:r>
              <a:rPr lang="en-US" sz="4000" dirty="0">
                <a:solidFill>
                  <a:srgbClr val="000000"/>
                </a:solidFill>
                <a:latin typeface="Arial" panose="020B0604020202020204" pitchFamily="34" charset="0"/>
                <a:cs typeface="Arial" panose="020B0604020202020204" pitchFamily="34" charset="0"/>
              </a:rPr>
              <a:t>are important and may facilitate healthy couples’ communication.</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248113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655482" y="3618705"/>
            <a:ext cx="14923745"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Identify and provide opportunities for respected couples in the community to </a:t>
            </a:r>
            <a:r>
              <a:rPr lang="en-US" sz="4000" b="1" dirty="0">
                <a:solidFill>
                  <a:srgbClr val="3E9073"/>
                </a:solidFill>
                <a:latin typeface="Arial" panose="020B0604020202020204" pitchFamily="34" charset="0"/>
                <a:cs typeface="Arial" panose="020B0604020202020204" pitchFamily="34" charset="0"/>
              </a:rPr>
              <a:t>model and talk </a:t>
            </a:r>
            <a:r>
              <a:rPr lang="en-US" sz="4000" dirty="0">
                <a:solidFill>
                  <a:srgbClr val="000000"/>
                </a:solidFill>
                <a:latin typeface="Arial" panose="020B0604020202020204" pitchFamily="34" charset="0"/>
                <a:cs typeface="Arial" panose="020B0604020202020204" pitchFamily="34" charset="0"/>
              </a:rPr>
              <a:t>about their healthy communication habits.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SBC programs may help individuals make this assessment by </a:t>
            </a:r>
            <a:r>
              <a:rPr lang="en-US" sz="4000" b="1" dirty="0">
                <a:solidFill>
                  <a:srgbClr val="3E9073"/>
                </a:solidFill>
                <a:latin typeface="Arial" panose="020B0604020202020204" pitchFamily="34" charset="0"/>
                <a:cs typeface="Arial" panose="020B0604020202020204" pitchFamily="34" charset="0"/>
              </a:rPr>
              <a:t>showcasing role model couples </a:t>
            </a:r>
            <a:r>
              <a:rPr lang="en-US" sz="4000" dirty="0">
                <a:solidFill>
                  <a:srgbClr val="000000"/>
                </a:solidFill>
                <a:latin typeface="Arial" panose="020B0604020202020204" pitchFamily="34" charset="0"/>
                <a:cs typeface="Arial" panose="020B0604020202020204" pitchFamily="34" charset="0"/>
              </a:rPr>
              <a:t>and their actions through radio dramas, personal testimonials, and community discussions.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07995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655482" y="3618705"/>
            <a:ext cx="14923745" cy="4001095"/>
          </a:xfrm>
          <a:prstGeom prst="rect">
            <a:avLst/>
          </a:prstGeom>
        </p:spPr>
        <p:txBody>
          <a:bodyPr wrap="square" lIns="0" tIns="0" rIns="0" bIns="0" rtlCol="0" anchor="t">
            <a:spAutoFit/>
          </a:bodyPr>
          <a:lstStyle/>
          <a:p>
            <a:pPr>
              <a:spcAft>
                <a:spcPts val="2400"/>
              </a:spcAft>
            </a:pPr>
            <a:r>
              <a:rPr lang="en-US" sz="4000" b="1" dirty="0">
                <a:solidFill>
                  <a:srgbClr val="3E9073"/>
                </a:solidFill>
                <a:latin typeface="Arial" panose="020B0604020202020204" pitchFamily="34" charset="0"/>
                <a:cs typeface="Arial" panose="020B0604020202020204" pitchFamily="34" charset="0"/>
              </a:rPr>
              <a:t>Use social networks over time </a:t>
            </a:r>
            <a:r>
              <a:rPr lang="en-US" sz="4000" dirty="0">
                <a:solidFill>
                  <a:srgbClr val="000000"/>
                </a:solidFill>
                <a:latin typeface="Arial" panose="020B0604020202020204" pitchFamily="34" charset="0"/>
                <a:cs typeface="Arial" panose="020B0604020202020204" pitchFamily="34" charset="0"/>
              </a:rPr>
              <a:t>to spread the innovation of healthy couples’ communication through training and other mechanisms.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Media representations of couples communicating should </a:t>
            </a:r>
            <a:r>
              <a:rPr lang="en-US" sz="4000" b="1" dirty="0">
                <a:solidFill>
                  <a:srgbClr val="3E9073"/>
                </a:solidFill>
                <a:latin typeface="Arial" panose="020B0604020202020204" pitchFamily="34" charset="0"/>
                <a:cs typeface="Arial" panose="020B0604020202020204" pitchFamily="34" charset="0"/>
              </a:rPr>
              <a:t>demonstrate the positive impact of healthy couples’ communication.</a:t>
            </a:r>
            <a:endParaRPr lang="en-US" sz="4000" dirty="0">
              <a:solidFill>
                <a:srgbClr val="000000"/>
              </a:solidFill>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909502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0" y="562923"/>
            <a:ext cx="6400799"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and Resources</a:t>
            </a:r>
          </a:p>
        </p:txBody>
      </p:sp>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25</a:t>
            </a:fld>
            <a:endParaRPr lang="en-US"/>
          </a:p>
        </p:txBody>
      </p:sp>
      <p:pic>
        <p:nvPicPr>
          <p:cNvPr id="6" name="Graphic 5" descr="Wrench outline">
            <a:extLst>
              <a:ext uri="{FF2B5EF4-FFF2-40B4-BE49-F238E27FC236}">
                <a16:creationId xmlns:a16="http://schemas.microsoft.com/office/drawing/2014/main" id="{7A632CD1-2AE0-0A4A-8000-8B6DDD3D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5604" y="562923"/>
            <a:ext cx="914400" cy="914400"/>
          </a:xfrm>
          <a:prstGeom prst="rect">
            <a:avLst/>
          </a:prstGeom>
        </p:spPr>
      </p:pic>
      <p:grpSp>
        <p:nvGrpSpPr>
          <p:cNvPr id="20" name="Group 19">
            <a:extLst>
              <a:ext uri="{FF2B5EF4-FFF2-40B4-BE49-F238E27FC236}">
                <a16:creationId xmlns:a16="http://schemas.microsoft.com/office/drawing/2014/main" id="{4204CDF5-1E83-F244-9AF8-E9CF1D540137}"/>
              </a:ext>
            </a:extLst>
          </p:cNvPr>
          <p:cNvGrpSpPr/>
          <p:nvPr/>
        </p:nvGrpSpPr>
        <p:grpSpPr>
          <a:xfrm>
            <a:off x="3272447" y="2444208"/>
            <a:ext cx="3080430" cy="6446776"/>
            <a:chOff x="3268691" y="2440942"/>
            <a:chExt cx="3080430" cy="6446776"/>
          </a:xfrm>
        </p:grpSpPr>
        <p:grpSp>
          <p:nvGrpSpPr>
            <p:cNvPr id="15" name="Group 14">
              <a:extLst>
                <a:ext uri="{FF2B5EF4-FFF2-40B4-BE49-F238E27FC236}">
                  <a16:creationId xmlns:a16="http://schemas.microsoft.com/office/drawing/2014/main" id="{AA911620-9C14-584B-8D35-D608860B15B0}"/>
                </a:ext>
              </a:extLst>
            </p:cNvPr>
            <p:cNvGrpSpPr/>
            <p:nvPr/>
          </p:nvGrpSpPr>
          <p:grpSpPr>
            <a:xfrm>
              <a:off x="3268691" y="6475065"/>
              <a:ext cx="3080430" cy="2412653"/>
              <a:chOff x="6786529" y="4493437"/>
              <a:chExt cx="4948271" cy="2412653"/>
            </a:xfrm>
          </p:grpSpPr>
          <p:sp>
            <p:nvSpPr>
              <p:cNvPr id="17" name="AutoShape 2">
                <a:extLst>
                  <a:ext uri="{FF2B5EF4-FFF2-40B4-BE49-F238E27FC236}">
                    <a16:creationId xmlns:a16="http://schemas.microsoft.com/office/drawing/2014/main" id="{025C5975-E2B1-4E46-B88F-57476ADB6D06}"/>
                  </a:ext>
                </a:extLst>
              </p:cNvPr>
              <p:cNvSpPr/>
              <p:nvPr/>
            </p:nvSpPr>
            <p:spPr>
              <a:xfrm>
                <a:off x="6786529" y="4493437"/>
                <a:ext cx="4948271"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18" name="TextBox 8">
                <a:extLst>
                  <a:ext uri="{FF2B5EF4-FFF2-40B4-BE49-F238E27FC236}">
                    <a16:creationId xmlns:a16="http://schemas.microsoft.com/office/drawing/2014/main" id="{1CFA8A0D-555D-0142-88A4-4DA33D9A9EEB}"/>
                  </a:ext>
                </a:extLst>
              </p:cNvPr>
              <p:cNvSpPr txBox="1"/>
              <p:nvPr/>
            </p:nvSpPr>
            <p:spPr>
              <a:xfrm>
                <a:off x="7022436" y="4715203"/>
                <a:ext cx="4476460" cy="1560812"/>
              </a:xfrm>
              <a:prstGeom prst="rect">
                <a:avLst/>
              </a:prstGeom>
            </p:spPr>
            <p:txBody>
              <a:bodyPr lIns="0" tIns="0" rIns="0" bIns="0" rtlCol="0" anchor="t">
                <a:spAutoFit/>
              </a:bodyPr>
              <a:lstStyle/>
              <a:p>
                <a:pPr marL="0" lvl="0" indent="0" algn="ctr">
                  <a:lnSpc>
                    <a:spcPts val="3079"/>
                  </a:lnSpc>
                  <a:spcBef>
                    <a:spcPct val="0"/>
                  </a:spcBef>
                </a:pPr>
                <a:r>
                  <a:rPr lang="en-US" sz="2400" b="1" dirty="0">
                    <a:solidFill>
                      <a:srgbClr val="3E907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Save the Children: </a:t>
                </a:r>
                <a:r>
                  <a:rPr lang="en-US" sz="2400" b="1" u="sng" dirty="0">
                    <a:solidFill>
                      <a:srgbClr val="3E9073"/>
                    </a:solidFill>
                    <a:latin typeface="Arial" panose="020B0604020202020204" pitchFamily="34" charset="0"/>
                    <a:cs typeface="Arial" panose="020B0604020202020204" pitchFamily="34" charset="0"/>
                  </a:rPr>
                  <a:t>Male Motivator Training Curriculum</a:t>
                </a:r>
              </a:p>
            </p:txBody>
          </p:sp>
        </p:grpSp>
        <p:pic>
          <p:nvPicPr>
            <p:cNvPr id="5" name="Picture 4">
              <a:extLst>
                <a:ext uri="{FF2B5EF4-FFF2-40B4-BE49-F238E27FC236}">
                  <a16:creationId xmlns:a16="http://schemas.microsoft.com/office/drawing/2014/main" id="{75009089-FE8A-DC49-860B-82E5C2C79F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3301" y="2440942"/>
              <a:ext cx="2691210" cy="3776959"/>
            </a:xfrm>
            <a:prstGeom prst="rect">
              <a:avLst/>
            </a:prstGeom>
            <a:ln>
              <a:solidFill>
                <a:schemeClr val="tx1"/>
              </a:solidFill>
            </a:ln>
          </p:spPr>
        </p:pic>
      </p:grpSp>
      <p:grpSp>
        <p:nvGrpSpPr>
          <p:cNvPr id="30" name="Group 29">
            <a:extLst>
              <a:ext uri="{FF2B5EF4-FFF2-40B4-BE49-F238E27FC236}">
                <a16:creationId xmlns:a16="http://schemas.microsoft.com/office/drawing/2014/main" id="{4A29A01B-9C59-7344-A563-8C703B2E4EB1}"/>
              </a:ext>
            </a:extLst>
          </p:cNvPr>
          <p:cNvGrpSpPr/>
          <p:nvPr/>
        </p:nvGrpSpPr>
        <p:grpSpPr>
          <a:xfrm>
            <a:off x="7577140" y="2440942"/>
            <a:ext cx="3080430" cy="6434802"/>
            <a:chOff x="6103485" y="2440942"/>
            <a:chExt cx="3080430" cy="6434802"/>
          </a:xfrm>
        </p:grpSpPr>
        <p:grpSp>
          <p:nvGrpSpPr>
            <p:cNvPr id="23" name="Group 22">
              <a:extLst>
                <a:ext uri="{FF2B5EF4-FFF2-40B4-BE49-F238E27FC236}">
                  <a16:creationId xmlns:a16="http://schemas.microsoft.com/office/drawing/2014/main" id="{A76C191D-44A5-004C-8DBF-623CD6D89F6D}"/>
                </a:ext>
              </a:extLst>
            </p:cNvPr>
            <p:cNvGrpSpPr/>
            <p:nvPr/>
          </p:nvGrpSpPr>
          <p:grpSpPr>
            <a:xfrm>
              <a:off x="6103485" y="6463091"/>
              <a:ext cx="3080430" cy="2412653"/>
              <a:chOff x="6786529" y="4493437"/>
              <a:chExt cx="4948271" cy="2412653"/>
            </a:xfrm>
          </p:grpSpPr>
          <p:sp>
            <p:nvSpPr>
              <p:cNvPr id="24" name="AutoShape 2">
                <a:extLst>
                  <a:ext uri="{FF2B5EF4-FFF2-40B4-BE49-F238E27FC236}">
                    <a16:creationId xmlns:a16="http://schemas.microsoft.com/office/drawing/2014/main" id="{56E97A43-668A-6B4B-953B-44D65356D1F4}"/>
                  </a:ext>
                </a:extLst>
              </p:cNvPr>
              <p:cNvSpPr/>
              <p:nvPr/>
            </p:nvSpPr>
            <p:spPr>
              <a:xfrm>
                <a:off x="6786529" y="4493437"/>
                <a:ext cx="4948271"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25" name="TextBox 8">
                <a:extLst>
                  <a:ext uri="{FF2B5EF4-FFF2-40B4-BE49-F238E27FC236}">
                    <a16:creationId xmlns:a16="http://schemas.microsoft.com/office/drawing/2014/main" id="{7E10F72F-679C-484F-BD8F-C9FD295CA41E}"/>
                  </a:ext>
                </a:extLst>
              </p:cNvPr>
              <p:cNvSpPr txBox="1"/>
              <p:nvPr/>
            </p:nvSpPr>
            <p:spPr>
              <a:xfrm>
                <a:off x="7022435" y="4715203"/>
                <a:ext cx="4476460" cy="1560812"/>
              </a:xfrm>
              <a:prstGeom prst="rect">
                <a:avLst/>
              </a:prstGeom>
            </p:spPr>
            <p:txBody>
              <a:bodyPr lIns="0" tIns="0" rIns="0" bIns="0" rtlCol="0" anchor="t">
                <a:spAutoFit/>
              </a:bodyPr>
              <a:lstStyle/>
              <a:p>
                <a:pPr algn="ctr">
                  <a:lnSpc>
                    <a:spcPts val="3079"/>
                  </a:lnSpc>
                  <a:spcBef>
                    <a:spcPct val="0"/>
                  </a:spcBef>
                </a:pPr>
                <a:r>
                  <a:rPr lang="en-US" sz="2400" b="1" u="sng" dirty="0">
                    <a:solidFill>
                      <a:srgbClr val="3E9073"/>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Bandeberecho Facilitator’s Manual: Engaging men as fathers</a:t>
                </a:r>
                <a:endParaRPr lang="en-US" sz="2400" b="1" u="sng" dirty="0">
                  <a:solidFill>
                    <a:srgbClr val="3E9073"/>
                  </a:solidFill>
                  <a:latin typeface="Arial" panose="020B0604020202020204" pitchFamily="34" charset="0"/>
                  <a:cs typeface="Arial" panose="020B0604020202020204" pitchFamily="34" charset="0"/>
                </a:endParaRPr>
              </a:p>
            </p:txBody>
          </p:sp>
        </p:grpSp>
        <p:pic>
          <p:nvPicPr>
            <p:cNvPr id="29" name="Picture 28">
              <a:extLst>
                <a:ext uri="{FF2B5EF4-FFF2-40B4-BE49-F238E27FC236}">
                  <a16:creationId xmlns:a16="http://schemas.microsoft.com/office/drawing/2014/main" id="{3CBBDD38-0D22-C246-8014-ADD3D5A2EF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4989" y="2440942"/>
              <a:ext cx="2737421" cy="3773693"/>
            </a:xfrm>
            <a:prstGeom prst="rect">
              <a:avLst/>
            </a:prstGeom>
            <a:ln>
              <a:solidFill>
                <a:schemeClr val="tx1"/>
              </a:solidFill>
            </a:ln>
          </p:spPr>
        </p:pic>
      </p:grpSp>
      <p:grpSp>
        <p:nvGrpSpPr>
          <p:cNvPr id="33" name="Group 32">
            <a:extLst>
              <a:ext uri="{FF2B5EF4-FFF2-40B4-BE49-F238E27FC236}">
                <a16:creationId xmlns:a16="http://schemas.microsoft.com/office/drawing/2014/main" id="{0D88833B-1D9F-F841-B8DC-08FC4CB81862}"/>
              </a:ext>
            </a:extLst>
          </p:cNvPr>
          <p:cNvGrpSpPr/>
          <p:nvPr/>
        </p:nvGrpSpPr>
        <p:grpSpPr>
          <a:xfrm>
            <a:off x="11915189" y="2440942"/>
            <a:ext cx="3080430" cy="6450042"/>
            <a:chOff x="10783843" y="2437676"/>
            <a:chExt cx="3080430" cy="6450042"/>
          </a:xfrm>
        </p:grpSpPr>
        <p:grpSp>
          <p:nvGrpSpPr>
            <p:cNvPr id="10" name="Group 9">
              <a:extLst>
                <a:ext uri="{FF2B5EF4-FFF2-40B4-BE49-F238E27FC236}">
                  <a16:creationId xmlns:a16="http://schemas.microsoft.com/office/drawing/2014/main" id="{EF973252-F69F-4A46-9B6D-08E6EC0D7AE4}"/>
                </a:ext>
              </a:extLst>
            </p:cNvPr>
            <p:cNvGrpSpPr/>
            <p:nvPr/>
          </p:nvGrpSpPr>
          <p:grpSpPr>
            <a:xfrm>
              <a:off x="10783843" y="6475065"/>
              <a:ext cx="3080430" cy="2412653"/>
              <a:chOff x="6786529" y="4493437"/>
              <a:chExt cx="4948271" cy="2412653"/>
            </a:xfrm>
          </p:grpSpPr>
          <p:sp>
            <p:nvSpPr>
              <p:cNvPr id="12" name="AutoShape 2">
                <a:extLst>
                  <a:ext uri="{FF2B5EF4-FFF2-40B4-BE49-F238E27FC236}">
                    <a16:creationId xmlns:a16="http://schemas.microsoft.com/office/drawing/2014/main" id="{81E68E38-7653-DD49-856B-B4D7C1D85368}"/>
                  </a:ext>
                </a:extLst>
              </p:cNvPr>
              <p:cNvSpPr/>
              <p:nvPr/>
            </p:nvSpPr>
            <p:spPr>
              <a:xfrm>
                <a:off x="6786529" y="4493437"/>
                <a:ext cx="4948271"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13" name="TextBox 8">
                <a:extLst>
                  <a:ext uri="{FF2B5EF4-FFF2-40B4-BE49-F238E27FC236}">
                    <a16:creationId xmlns:a16="http://schemas.microsoft.com/office/drawing/2014/main" id="{EA5C3D36-E8A2-0D49-9D96-492AD1B0E0A9}"/>
                  </a:ext>
                </a:extLst>
              </p:cNvPr>
              <p:cNvSpPr txBox="1"/>
              <p:nvPr/>
            </p:nvSpPr>
            <p:spPr>
              <a:xfrm>
                <a:off x="7022435" y="4715203"/>
                <a:ext cx="4476460" cy="765722"/>
              </a:xfrm>
              <a:prstGeom prst="rect">
                <a:avLst/>
              </a:prstGeom>
            </p:spPr>
            <p:txBody>
              <a:bodyPr lIns="0" tIns="0" rIns="0" bIns="0" rtlCol="0" anchor="t">
                <a:spAutoFit/>
              </a:bodyPr>
              <a:lstStyle/>
              <a:p>
                <a:pPr marL="0" lvl="0" indent="0" algn="ctr">
                  <a:lnSpc>
                    <a:spcPts val="3079"/>
                  </a:lnSpc>
                  <a:spcBef>
                    <a:spcPct val="0"/>
                  </a:spcBef>
                </a:pPr>
                <a:r>
                  <a:rPr lang="en-US" sz="2400" b="1" dirty="0">
                    <a:solidFill>
                      <a:srgbClr val="3E9073"/>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UCSD: Charm Manual</a:t>
                </a:r>
                <a:endParaRPr lang="en-US" sz="2400" b="1" dirty="0">
                  <a:solidFill>
                    <a:srgbClr val="3E9073"/>
                  </a:solidFill>
                  <a:latin typeface="Arial" panose="020B0604020202020204" pitchFamily="34" charset="0"/>
                  <a:cs typeface="Arial" panose="020B0604020202020204" pitchFamily="34" charset="0"/>
                </a:endParaRPr>
              </a:p>
            </p:txBody>
          </p:sp>
        </p:grpSp>
        <p:pic>
          <p:nvPicPr>
            <p:cNvPr id="32" name="Picture 31">
              <a:extLst>
                <a:ext uri="{FF2B5EF4-FFF2-40B4-BE49-F238E27FC236}">
                  <a16:creationId xmlns:a16="http://schemas.microsoft.com/office/drawing/2014/main" id="{8D623944-BA5B-7542-AEB4-2CCF6FC95B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59002" y="2437676"/>
              <a:ext cx="2725832" cy="3776959"/>
            </a:xfrm>
            <a:prstGeom prst="rect">
              <a:avLst/>
            </a:prstGeom>
            <a:ln>
              <a:solidFill>
                <a:schemeClr val="tx1"/>
              </a:solidFill>
            </a:ln>
          </p:spPr>
        </p:pic>
      </p:grpSp>
    </p:spTree>
    <p:extLst>
      <p:ext uri="{BB962C8B-B14F-4D97-AF65-F5344CB8AC3E}">
        <p14:creationId xmlns:p14="http://schemas.microsoft.com/office/powerpoint/2010/main" val="313552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a:solidFill>
            <a:srgbClr val="3E9073"/>
          </a:solidFill>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grp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a:solidFill>
            <a:srgbClr val="3E9073"/>
          </a:solidFill>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a:grpFill/>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a:grpFill/>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a:solidFill>
            <a:srgbClr val="3E9073"/>
          </a:solidFill>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a:noFill/>
            <a:ln>
              <a:noFill/>
            </a:ln>
          </p:spPr>
          <p:txBody>
            <a:bodyPr wrap="square" lIns="0" tIns="0" rIns="0" bIns="0" rtlCol="0" anchor="t">
              <a:spAutoFit/>
            </a:bodyPr>
            <a:lstStyle/>
            <a:p>
              <a:pPr algn="ctr">
                <a:lnSpc>
                  <a:spcPts val="4060"/>
                </a:lnSpc>
              </a:pPr>
              <a:r>
                <a:rPr lang="en-US" sz="3200" dirty="0">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a:grpFill/>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a:grpFill/>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a:ln>
                  <a:solidFill>
                    <a:srgbClr val="3E9073"/>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80769" cy="3122373"/>
            <a:chOff x="612797" y="3662175"/>
            <a:chExt cx="17080769"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48766" y="3663327"/>
              <a:ext cx="5744800" cy="3080592"/>
              <a:chOff x="11984969" y="4121436"/>
              <a:chExt cx="5744800"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3E90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76324"/>
                <a:ext cx="5675191" cy="2225704"/>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735619" cy="1900457"/>
              </a:xfrm>
              <a:prstGeom prst="rect">
                <a:avLst/>
              </a:prstGeom>
              <a:ln>
                <a:solidFill>
                  <a:srgbClr val="6BBB99"/>
                </a:solidFill>
              </a:ln>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7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7275"/>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3E9073"/>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3E9073"/>
                </a:solidFill>
                <a:highlight>
                  <a:srgbClr val="FFFFFF"/>
                </a:highlight>
                <a:latin typeface="Arial" panose="020B0604020202020204" pitchFamily="34" charset="0"/>
                <a:cs typeface="Arial" panose="020B0604020202020204" pitchFamily="34" charset="0"/>
              </a:rPr>
              <a:t>Co-sponsors</a:t>
            </a:r>
            <a:r>
              <a:rPr lang="en-US" sz="4000" b="1" spc="-80" dirty="0">
                <a:solidFill>
                  <a:srgbClr val="054A8E"/>
                </a:solidFill>
                <a:highlight>
                  <a:srgbClr val="FFFFFF"/>
                </a:highlight>
                <a:latin typeface="Arial" panose="020B0604020202020204" pitchFamily="34" charset="0"/>
                <a:cs typeface="Arial" panose="020B0604020202020204" pitchFamily="34" charset="0"/>
              </a:rPr>
              <a:t>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3">
            <a:extLst>
              <a:ext uri="{FF2B5EF4-FFF2-40B4-BE49-F238E27FC236}">
                <a16:creationId xmlns:a16="http://schemas.microsoft.com/office/drawing/2014/main" id="{A31AB432-6D76-A24A-A506-913379F90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39" y="6663715"/>
            <a:ext cx="17708231" cy="1103359"/>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643337" cy="3828390"/>
            <a:chOff x="-1192946" y="454440"/>
            <a:chExt cx="14534968" cy="5104521"/>
          </a:xfrm>
        </p:grpSpPr>
        <p:sp>
          <p:nvSpPr>
            <p:cNvPr id="5" name="TextBox 5"/>
            <p:cNvSpPr txBox="1"/>
            <p:nvPr/>
          </p:nvSpPr>
          <p:spPr>
            <a:xfrm>
              <a:off x="-1161685" y="2139220"/>
              <a:ext cx="14503707" cy="3419741"/>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 interventions demonstrated to encourage couples to discuss family planning/reproductive health and make equitable, joint decision to reach fertility intentions.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813616" y="2924200"/>
            <a:ext cx="14630400" cy="4924425"/>
          </a:xfrm>
          <a:prstGeom prst="rect">
            <a:avLst/>
          </a:prstGeom>
        </p:spPr>
        <p:txBody>
          <a:bodyPr wrap="square" lIns="0" tIns="0" rIns="0" bIns="0" rtlCol="0" anchor="t">
            <a:spAutoFit/>
          </a:bodyPr>
          <a:lstStyle/>
          <a:p>
            <a:pPr>
              <a:spcAft>
                <a:spcPts val="2400"/>
              </a:spcAft>
            </a:pPr>
            <a:r>
              <a:rPr lang="en-US" sz="4000" b="1" dirty="0">
                <a:solidFill>
                  <a:srgbClr val="3E9073"/>
                </a:solidFill>
                <a:latin typeface="Arial" panose="020B0604020202020204" pitchFamily="34" charset="0"/>
                <a:cs typeface="Arial" panose="020B0604020202020204" pitchFamily="34" charset="0"/>
              </a:rPr>
              <a:t>Couples’ Communication:</a:t>
            </a:r>
          </a:p>
          <a:p>
            <a:pPr>
              <a:spcAft>
                <a:spcPts val="2400"/>
              </a:spcAft>
            </a:pPr>
            <a:r>
              <a:rPr lang="en-US" sz="4000" dirty="0">
                <a:solidFill>
                  <a:srgbClr val="000000"/>
                </a:solidFill>
                <a:latin typeface="Arial" panose="020B0604020202020204" pitchFamily="34" charset="0"/>
                <a:cs typeface="Arial" panose="020B0604020202020204" pitchFamily="34" charset="0"/>
              </a:rPr>
              <a:t>A form of interpersonal communication that entails the exchange or </a:t>
            </a:r>
            <a:r>
              <a:rPr lang="en-US" sz="4000" b="1" dirty="0">
                <a:solidFill>
                  <a:srgbClr val="3E9073"/>
                </a:solidFill>
                <a:latin typeface="Arial" panose="020B0604020202020204" pitchFamily="34" charset="0"/>
                <a:cs typeface="Arial" panose="020B0604020202020204" pitchFamily="34" charset="0"/>
              </a:rPr>
              <a:t>sharing of information, thoughts, ideas, intentions, and feelings between sexual partners.</a:t>
            </a:r>
          </a:p>
          <a:p>
            <a:pPr>
              <a:spcAft>
                <a:spcPts val="2400"/>
              </a:spcAft>
            </a:pPr>
            <a:r>
              <a:rPr lang="en-US" sz="4000" dirty="0">
                <a:latin typeface="Arial" panose="020B0604020202020204" pitchFamily="34" charset="0"/>
                <a:cs typeface="Arial" panose="020B0604020202020204" pitchFamily="34" charset="0"/>
              </a:rPr>
              <a:t>It is critical to ensure that “all couples and individuals have the basic right </a:t>
            </a:r>
            <a:r>
              <a:rPr lang="en-US" sz="4000" b="1" dirty="0">
                <a:solidFill>
                  <a:srgbClr val="3E9073"/>
                </a:solidFill>
                <a:latin typeface="Arial" panose="020B0604020202020204" pitchFamily="34" charset="0"/>
                <a:cs typeface="Arial" panose="020B0604020202020204" pitchFamily="34" charset="0"/>
              </a:rPr>
              <a:t>to decide freely and responsibly </a:t>
            </a:r>
            <a:r>
              <a:rPr lang="en-US" sz="4000" dirty="0">
                <a:latin typeface="Arial" panose="020B0604020202020204" pitchFamily="34" charset="0"/>
                <a:cs typeface="Arial" panose="020B0604020202020204" pitchFamily="34" charset="0"/>
              </a:rPr>
              <a:t>the number and spacing of their children.”</a:t>
            </a:r>
          </a:p>
        </p:txBody>
      </p:sp>
    </p:spTree>
    <p:extLst>
      <p:ext uri="{BB962C8B-B14F-4D97-AF65-F5344CB8AC3E}">
        <p14:creationId xmlns:p14="http://schemas.microsoft.com/office/powerpoint/2010/main" val="387422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2303001" y="4420582"/>
            <a:ext cx="13651628" cy="3652475"/>
          </a:xfrm>
          <a:prstGeom prst="rect">
            <a:avLst/>
          </a:prstGeom>
        </p:spPr>
        <p:txBody>
          <a:bodyPr wrap="square" lIns="0" tIns="0" rIns="0" bIns="0" numCol="2"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Policies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Attitudes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Values</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Culture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and gender norms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Individual’s immediate environment</a:t>
            </a:r>
          </a:p>
        </p:txBody>
      </p:sp>
      <p:sp>
        <p:nvSpPr>
          <p:cNvPr id="3" name="TextBox 2">
            <a:extLst>
              <a:ext uri="{FF2B5EF4-FFF2-40B4-BE49-F238E27FC236}">
                <a16:creationId xmlns:a16="http://schemas.microsoft.com/office/drawing/2014/main" id="{EF54AA30-E671-3E41-8408-5FCD763722A8}"/>
              </a:ext>
            </a:extLst>
          </p:cNvPr>
          <p:cNvSpPr txBox="1"/>
          <p:nvPr/>
        </p:nvSpPr>
        <p:spPr>
          <a:xfrm>
            <a:off x="2303001" y="3029994"/>
            <a:ext cx="12523811" cy="984885"/>
          </a:xfrm>
          <a:prstGeom prst="rect">
            <a:avLst/>
          </a:prstGeom>
          <a:noFill/>
        </p:spPr>
        <p:txBody>
          <a:bodyPr wrap="square" rtlCol="0">
            <a:spAutoFit/>
          </a:bodyPr>
          <a:lstStyle/>
          <a:p>
            <a:r>
              <a:rPr lang="en-US" sz="4000" dirty="0">
                <a:solidFill>
                  <a:srgbClr val="000000"/>
                </a:solidFill>
                <a:latin typeface="Arial" panose="020B0604020202020204" pitchFamily="34" charset="0"/>
                <a:cs typeface="Arial" panose="020B0604020202020204" pitchFamily="34" charset="0"/>
              </a:rPr>
              <a:t>Couples’ Communication is influenced by:</a:t>
            </a:r>
          </a:p>
          <a:p>
            <a:endParaRPr lang="en-US" dirty="0"/>
          </a:p>
        </p:txBody>
      </p:sp>
    </p:spTree>
    <p:extLst>
      <p:ext uri="{BB962C8B-B14F-4D97-AF65-F5344CB8AC3E}">
        <p14:creationId xmlns:p14="http://schemas.microsoft.com/office/powerpoint/2010/main" val="291142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3E9073"/>
          </a:solidFill>
          <a:ln>
            <a:solidFill>
              <a:srgbClr val="3E9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a:extLst>
              <a:ext uri="{FF2B5EF4-FFF2-40B4-BE49-F238E27FC236}">
                <a16:creationId xmlns:a16="http://schemas.microsoft.com/office/drawing/2014/main" id="{89090B96-A772-C547-A329-0CD942118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04" y="2478365"/>
            <a:ext cx="11294553" cy="6515719"/>
          </a:xfrm>
          <a:prstGeom prst="rect">
            <a:avLst/>
          </a:prstGeom>
        </p:spPr>
      </p:pic>
    </p:spTree>
    <p:extLst>
      <p:ext uri="{BB962C8B-B14F-4D97-AF65-F5344CB8AC3E}">
        <p14:creationId xmlns:p14="http://schemas.microsoft.com/office/powerpoint/2010/main" val="3061834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12605</TotalTime>
  <Words>3836</Words>
  <Application>Microsoft Macintosh PowerPoint</Application>
  <PresentationFormat>Custom</PresentationFormat>
  <Paragraphs>291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367</cp:revision>
  <dcterms:created xsi:type="dcterms:W3CDTF">2006-08-16T00:00:00Z</dcterms:created>
  <dcterms:modified xsi:type="dcterms:W3CDTF">2023-06-28T12:44:14Z</dcterms:modified>
  <dc:identifier>DAEXLFOVi-U</dc:identifier>
</cp:coreProperties>
</file>