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83" r:id="rId1"/>
  </p:sldMasterIdLst>
  <p:notesMasterIdLst>
    <p:notesMasterId r:id="rId28"/>
  </p:notesMasterIdLst>
  <p:handoutMasterIdLst>
    <p:handoutMasterId r:id="rId29"/>
  </p:handoutMasterIdLst>
  <p:sldIdLst>
    <p:sldId id="256" r:id="rId2"/>
    <p:sldId id="328" r:id="rId3"/>
    <p:sldId id="297" r:id="rId4"/>
    <p:sldId id="318" r:id="rId5"/>
    <p:sldId id="326" r:id="rId6"/>
    <p:sldId id="260" r:id="rId7"/>
    <p:sldId id="327" r:id="rId8"/>
    <p:sldId id="354" r:id="rId9"/>
    <p:sldId id="345" r:id="rId10"/>
    <p:sldId id="314" r:id="rId11"/>
    <p:sldId id="348" r:id="rId12"/>
    <p:sldId id="352" r:id="rId13"/>
    <p:sldId id="346" r:id="rId14"/>
    <p:sldId id="358" r:id="rId15"/>
    <p:sldId id="301" r:id="rId16"/>
    <p:sldId id="302" r:id="rId17"/>
    <p:sldId id="360" r:id="rId18"/>
    <p:sldId id="334" r:id="rId19"/>
    <p:sldId id="355" r:id="rId20"/>
    <p:sldId id="356" r:id="rId21"/>
    <p:sldId id="357" r:id="rId22"/>
    <p:sldId id="361" r:id="rId23"/>
    <p:sldId id="350" r:id="rId24"/>
    <p:sldId id="351" r:id="rId25"/>
    <p:sldId id="308" r:id="rId26"/>
    <p:sldId id="320" r:id="rId27"/>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Proxima Nova" panose="020B0604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 id="3" name="Microsoft Office User" initials="MOU"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13E"/>
    <a:srgbClr val="DD5D00"/>
    <a:srgbClr val="D60751"/>
    <a:srgbClr val="054A8E"/>
    <a:srgbClr val="6E81AE"/>
    <a:srgbClr val="F3AE7B"/>
    <a:srgbClr val="00689D"/>
    <a:srgbClr val="6BBB99"/>
    <a:srgbClr val="E18484"/>
    <a:srgbClr val="FC9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33" autoAdjust="0"/>
    <p:restoredTop sz="78295" autoAdjust="0"/>
  </p:normalViewPr>
  <p:slideViewPr>
    <p:cSldViewPr>
      <p:cViewPr varScale="1">
        <p:scale>
          <a:sx n="34" d="100"/>
          <a:sy n="34" d="100"/>
        </p:scale>
        <p:origin x="248" y="8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Apcar" userId="f7870745-a778-4d76-9a9e-8f0b4469d8fd" providerId="ADAL" clId="{1E8FE122-FDF4-4C92-846C-BE19F96EC5F4}"/>
    <pc:docChg chg="undo custSel modSld sldOrd">
      <pc:chgData name="Natalie Apcar" userId="f7870745-a778-4d76-9a9e-8f0b4469d8fd" providerId="ADAL" clId="{1E8FE122-FDF4-4C92-846C-BE19F96EC5F4}" dt="2023-03-08T21:28:39.352" v="6"/>
      <pc:docMkLst>
        <pc:docMk/>
      </pc:docMkLst>
      <pc:sldChg chg="delCm">
        <pc:chgData name="Natalie Apcar" userId="f7870745-a778-4d76-9a9e-8f0b4469d8fd" providerId="ADAL" clId="{1E8FE122-FDF4-4C92-846C-BE19F96EC5F4}" dt="2023-03-08T21:07:34.646" v="0" actId="1592"/>
        <pc:sldMkLst>
          <pc:docMk/>
          <pc:sldMk cId="3967682243" sldId="328"/>
        </pc:sldMkLst>
      </pc:sldChg>
      <pc:sldChg chg="delCm">
        <pc:chgData name="Natalie Apcar" userId="f7870745-a778-4d76-9a9e-8f0b4469d8fd" providerId="ADAL" clId="{1E8FE122-FDF4-4C92-846C-BE19F96EC5F4}" dt="2023-03-08T21:20:46.005" v="1" actId="1592"/>
        <pc:sldMkLst>
          <pc:docMk/>
          <pc:sldMk cId="1907399214" sldId="345"/>
        </pc:sldMkLst>
      </pc:sldChg>
      <pc:sldChg chg="ord">
        <pc:chgData name="Natalie Apcar" userId="f7870745-a778-4d76-9a9e-8f0b4469d8fd" providerId="ADAL" clId="{1E8FE122-FDF4-4C92-846C-BE19F96EC5F4}" dt="2023-03-08T21:28:39.352" v="6"/>
        <pc:sldMkLst>
          <pc:docMk/>
          <pc:sldMk cId="2226137182" sldId="3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747926-5572-4FC6-8CE1-8C848A610A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EFBDB1-E292-4309-AB24-14A30D8C8F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55F86A-4155-4251-92CC-F904332697B7}" type="datetimeFigureOut">
              <a:rPr lang="en-US" smtClean="0"/>
              <a:t>6/28/23</a:t>
            </a:fld>
            <a:endParaRPr lang="en-US"/>
          </a:p>
        </p:txBody>
      </p:sp>
      <p:sp>
        <p:nvSpPr>
          <p:cNvPr id="4" name="Footer Placeholder 3">
            <a:extLst>
              <a:ext uri="{FF2B5EF4-FFF2-40B4-BE49-F238E27FC236}">
                <a16:creationId xmlns:a16="http://schemas.microsoft.com/office/drawing/2014/main" id="{2ADF2F69-651F-451B-9345-ACC4301D27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DB0BD6-0215-4AC3-B46E-067D844F38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9438E0-CC75-4287-AE60-7728EA72D9D0}" type="slidenum">
              <a:rPr lang="en-US" smtClean="0"/>
              <a:t>‹#›</a:t>
            </a:fld>
            <a:endParaRPr lang="en-US"/>
          </a:p>
        </p:txBody>
      </p:sp>
    </p:spTree>
    <p:extLst>
      <p:ext uri="{BB962C8B-B14F-4D97-AF65-F5344CB8AC3E}">
        <p14:creationId xmlns:p14="http://schemas.microsoft.com/office/powerpoint/2010/main" val="796998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focuses on social accountability approaches for family planning that are designed with the following criteria: 1) primarily operate at the subnational level, where the community and health facility intersect; 2) involve a high degree of community influence and control; 3) are largely collaborative in nature rather than confrontational; 4) facilitate community voice and bolster service provider/power holder responsiveness; and 5) are structured, facilitated, and transparent processes that create safe and inclusive space for effective dialogue and negotiation.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1E1E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Photo credit: Images of Empowerment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REVISED: 2/23</a:t>
            </a: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www.fphighimpactpractices.org</a:t>
            </a:r>
            <a:r>
              <a:rPr lang="en-US" sz="1200" b="0" i="0" u="sng" strike="noStrike" baseline="0" dirty="0">
                <a:solidFill>
                  <a:srgbClr val="211D1E"/>
                </a:solidFill>
                <a:latin typeface="Arial" panose="020B0604020202020204" pitchFamily="34" charset="0"/>
                <a:cs typeface="Arial" panose="020B0604020202020204" pitchFamily="34" charset="0"/>
              </a:rPr>
              <a:t>/briefs/social-accountability/</a:t>
            </a:r>
            <a:endParaRPr lang="en-US" sz="1200" u="sng"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3351150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Services not aligned with community needs and preferences can impede service use.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Negative attitudes of providers, and their own resource and technical constraints, can get in the way of providing high-quality services responsive to community needs.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Social accountability can fundamentally </a:t>
            </a:r>
            <a:r>
              <a:rPr lang="en-US" b="1" dirty="0"/>
              <a:t>change how communities and health system actors approach and address the challenges they face</a:t>
            </a:r>
            <a:r>
              <a:rPr lang="en-US" dirty="0"/>
              <a:t>. When structured appropriately, </a:t>
            </a:r>
            <a:r>
              <a:rPr lang="en-US" b="1" dirty="0"/>
              <a:t>these mechanisms can mitigate distrust and fear amongst stakeholders </a:t>
            </a:r>
            <a:r>
              <a:rPr lang="en-US" dirty="0"/>
              <a:t>and evolve to address new and emerging needs, challenges, and issues and </a:t>
            </a:r>
            <a:r>
              <a:rPr lang="en-US" b="1" dirty="0"/>
              <a:t>increase citizen engagement and community ownership of health services</a:t>
            </a:r>
            <a:r>
              <a:rPr lang="en-US" dirty="0"/>
              <a: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In Ghana, use of scorecards to engage multiple stakeholders to improve maternal health services resulted in improved care, in addition to an improved culture of accountability, increased community participation and transparency, and clarified lines of accountability among decision makers.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Poor policy implementation and budget allocation to health facilities lead to poor services, inequities, and discrimination.</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Social accountability processes have </a:t>
            </a:r>
            <a:r>
              <a:rPr lang="en-US" dirty="0"/>
              <a:t>led to better defined and coordinated policies, budgets, and plans including </a:t>
            </a:r>
            <a:r>
              <a:rPr lang="en-US" b="1" dirty="0"/>
              <a:t>increased ability of providers and managers to advocate for needs with higher levels of the health system </a:t>
            </a:r>
            <a:r>
              <a:rPr lang="en-US" dirty="0"/>
              <a:t>(e.g., state/province or national), and </a:t>
            </a:r>
            <a:r>
              <a:rPr lang="en-US" b="1" dirty="0"/>
              <a:t>increased allocation and reallocation of resources including for marginalized groups.</a:t>
            </a:r>
            <a:endParaRPr lang="en-US" sz="1200" b="1"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Lack of trust in the health system discourages people from accessing services.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b="1" dirty="0"/>
              <a:t>process of sharing information, discussion, and negotiation can transform trust within health systems.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Use of community scorecards in humanitarian settings, has been shown to </a:t>
            </a:r>
            <a:r>
              <a:rPr lang="en-US" b="1" dirty="0"/>
              <a:t>build trust and increase service utilization.</a:t>
            </a:r>
            <a:endParaRPr lang="en-US" sz="1200" b="1" dirty="0">
              <a:solidFill>
                <a:srgbClr val="000000"/>
              </a:solidFill>
              <a:latin typeface="Arial" panose="020B0604020202020204" pitchFamily="34" charset="0"/>
              <a:cs typeface="Arial" panose="020B0604020202020204" pitchFamily="34" charset="0"/>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217903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When communities are aware of their rights and entitlements, or have low self-efficacy to obtain them, they are entitlements, or have low self-efficacy to obtain them, they are less likely to demand them from health sector actors.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Accountability is a cornerstone of ensuring that </a:t>
            </a:r>
            <a:r>
              <a:rPr lang="en-US" b="1" dirty="0"/>
              <a:t>human rights</a:t>
            </a:r>
            <a:r>
              <a:rPr lang="en-US" dirty="0"/>
              <a:t>, including the right to the highest attainable standard of sexual and reproductive health, are upheld.</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Social accountability </a:t>
            </a:r>
            <a:r>
              <a:rPr lang="en-US" b="1" dirty="0"/>
              <a:t>has promoted greater awareness of rights among citizens and health sector actors.</a:t>
            </a:r>
            <a:endParaRPr lang="en-US" sz="1200" b="1"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Social determinants, specifically unequal power dynamics and gender norms, create barriers to family planning use.</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a:t>Social accountability efforts </a:t>
            </a:r>
            <a:r>
              <a:rPr lang="en-US" b="1" dirty="0"/>
              <a:t>can confront and transform adverse power relationships </a:t>
            </a:r>
            <a:r>
              <a:rPr lang="en-US" dirty="0"/>
              <a:t>by providing space for different groups (e.g., women, men, youth, local leaders, and providers, including the most vulnerable in communities) to share issues and to make sure </a:t>
            </a:r>
            <a:r>
              <a:rPr lang="en-US" b="1" dirty="0"/>
              <a:t>their voices are heard and not drowned out by the more powerful.</a:t>
            </a:r>
            <a:endParaRPr lang="en-US" sz="1200" b="1"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280443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2906552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369437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a:t>
            </a:r>
            <a:r>
              <a:rPr lang="en-US" b="0" dirty="0">
                <a:latin typeface="Arial" panose="020B0604020202020204" pitchFamily="34" charset="0"/>
                <a:cs typeface="Arial" panose="020B0604020202020204" pitchFamily="34" charset="0"/>
              </a:rPr>
              <a:t>implementation tips for Social Accountability</a:t>
            </a:r>
            <a:r>
              <a:rPr lang="en-US" dirty="0">
                <a:latin typeface="Arial" panose="020B0604020202020204" pitchFamily="34" charset="0"/>
                <a:cs typeface="Arial" panose="020B0604020202020204" pitchFamily="34" charset="0"/>
              </a:rPr>
              <a:t>,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 from the literature on this HIP can be found here (copy and paste this link into your web browser): </a:t>
            </a:r>
            <a:r>
              <a:rPr lang="en-US" sz="1200" u="sng" kern="1200" dirty="0">
                <a:solidFill>
                  <a:schemeClr val="tx1"/>
                </a:solidFill>
                <a:effectLst/>
                <a:latin typeface="+mn-lt"/>
                <a:ea typeface="+mn-ea"/>
                <a:cs typeface="+mn-cs"/>
              </a:rPr>
              <a:t>https://</a:t>
            </a:r>
            <a:r>
              <a:rPr lang="en-US" sz="1200" u="sng" kern="1200" dirty="0" err="1">
                <a:solidFill>
                  <a:schemeClr val="tx1"/>
                </a:solidFill>
                <a:effectLst/>
                <a:latin typeface="+mn-lt"/>
                <a:ea typeface="+mn-ea"/>
                <a:cs typeface="+mn-cs"/>
              </a:rPr>
              <a:t>www.fphighimpactpractices.org</a:t>
            </a:r>
            <a:r>
              <a:rPr lang="en-US" sz="1200" u="sng" kern="1200" dirty="0">
                <a:solidFill>
                  <a:schemeClr val="tx1"/>
                </a:solidFill>
                <a:effectLst/>
                <a:latin typeface="+mn-lt"/>
                <a:ea typeface="+mn-ea"/>
                <a:cs typeface="+mn-cs"/>
              </a:rPr>
              <a:t>/briefs/social-accountability/</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u="none"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1715837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Set the stage for a </a:t>
            </a:r>
            <a:r>
              <a:rPr lang="en-US" sz="1200" b="1" dirty="0">
                <a:solidFill>
                  <a:srgbClr val="AD013E"/>
                </a:solidFill>
                <a:latin typeface="Arial" panose="020B0604020202020204" pitchFamily="34" charset="0"/>
                <a:cs typeface="Arial" panose="020B0604020202020204" pitchFamily="34" charset="0"/>
              </a:rPr>
              <a:t>collaborative process.</a:t>
            </a:r>
          </a:p>
          <a:p>
            <a:pPr marL="628650" lvl="1" indent="-171450">
              <a:spcAft>
                <a:spcPts val="2400"/>
              </a:spcAft>
              <a:buFont typeface="Arial" panose="020B0604020202020204" pitchFamily="34" charset="0"/>
              <a:buChar char="•"/>
            </a:pPr>
            <a:r>
              <a:rPr lang="en-US" sz="1200" b="1" dirty="0">
                <a:solidFill>
                  <a:srgbClr val="000000"/>
                </a:solidFill>
                <a:latin typeface="Arial" panose="020B0604020202020204" pitchFamily="34" charset="0"/>
                <a:cs typeface="Arial" panose="020B0604020202020204" pitchFamily="34" charset="0"/>
              </a:rPr>
              <a:t>Securing buy-in and meaningful participation </a:t>
            </a:r>
            <a:r>
              <a:rPr lang="en-US" sz="1200" dirty="0">
                <a:solidFill>
                  <a:srgbClr val="000000"/>
                </a:solidFill>
                <a:latin typeface="Arial" panose="020B0604020202020204" pitchFamily="34" charset="0"/>
                <a:cs typeface="Arial" panose="020B0604020202020204" pitchFamily="34" charset="0"/>
              </a:rPr>
              <a:t>of health system actors is key to success.</a:t>
            </a:r>
          </a:p>
          <a:p>
            <a:pPr marL="628650" lvl="1"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Provide space at the beginning of the process to sensitize different actors on health rights, family planning, responsibilities, and accountability.</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This can help ensure everyone has </a:t>
            </a:r>
            <a:r>
              <a:rPr lang="en-US" sz="1200" b="1" i="0" kern="1200" dirty="0">
                <a:solidFill>
                  <a:schemeClr val="tx1"/>
                </a:solidFill>
                <a:effectLst/>
                <a:latin typeface="+mn-lt"/>
                <a:ea typeface="+mn-ea"/>
                <a:cs typeface="+mn-cs"/>
              </a:rPr>
              <a:t>investment in the process</a:t>
            </a:r>
            <a:r>
              <a:rPr lang="en-US" sz="1200" b="0" i="0" kern="1200" dirty="0">
                <a:solidFill>
                  <a:schemeClr val="tx1"/>
                </a:solidFill>
                <a:effectLst/>
                <a:latin typeface="+mn-lt"/>
                <a:ea typeface="+mn-ea"/>
                <a:cs typeface="+mn-cs"/>
              </a:rPr>
              <a:t>, the challenges of different actors (community and health facility staff) are understood, misconceptions are addressed, and there is </a:t>
            </a:r>
            <a:r>
              <a:rPr lang="en-US" sz="1200" b="1" i="0" kern="1200" dirty="0">
                <a:solidFill>
                  <a:schemeClr val="tx1"/>
                </a:solidFill>
                <a:effectLst/>
                <a:latin typeface="+mn-lt"/>
                <a:ea typeface="+mn-ea"/>
                <a:cs typeface="+mn-cs"/>
              </a:rPr>
              <a:t>mutual understanding and respect.</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Health officials and service providers may fear being attacked and blamed; giving them an </a:t>
            </a:r>
            <a:r>
              <a:rPr lang="en-US" sz="1200" b="1" i="0" kern="1200" dirty="0">
                <a:solidFill>
                  <a:schemeClr val="tx1"/>
                </a:solidFill>
                <a:effectLst/>
                <a:latin typeface="+mn-lt"/>
                <a:ea typeface="+mn-ea"/>
                <a:cs typeface="+mn-cs"/>
              </a:rPr>
              <a:t>opportunity to express their frustrations and vocalize those feelings</a:t>
            </a:r>
            <a:r>
              <a:rPr lang="en-US" sz="1200" b="0" i="0" kern="1200" dirty="0">
                <a:solidFill>
                  <a:schemeClr val="tx1"/>
                </a:solidFill>
                <a:effectLst/>
                <a:latin typeface="+mn-lt"/>
                <a:ea typeface="+mn-ea"/>
                <a:cs typeface="+mn-cs"/>
              </a:rPr>
              <a:t>, as well as assuring them that the process is not about finger-pointing and blame is an important first step.</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Prior to meeting with the frontline health workers, sessions with district-level health officials and managers can focus on how the approach can help solve issues they face (e.g., targeting limited resources, improving health indicators), clarify roles and responsibilities,</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a:t>
            </a:r>
            <a:r>
              <a:rPr lang="en-US" sz="1200" b="1" i="0" kern="1200" dirty="0">
                <a:solidFill>
                  <a:schemeClr val="tx1"/>
                </a:solidFill>
                <a:effectLst/>
                <a:latin typeface="+mn-lt"/>
                <a:ea typeface="+mn-ea"/>
                <a:cs typeface="+mn-cs"/>
              </a:rPr>
              <a:t>facilitate shared ownership of the process.</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In some cases, </a:t>
            </a:r>
            <a:r>
              <a:rPr lang="en-US" sz="1200" b="1" i="0" kern="1200" dirty="0">
                <a:solidFill>
                  <a:schemeClr val="tx1"/>
                </a:solidFill>
                <a:effectLst/>
                <a:latin typeface="+mn-lt"/>
                <a:ea typeface="+mn-ea"/>
                <a:cs typeface="+mn-cs"/>
              </a:rPr>
              <a:t>adapting language can help smooth the way, i.e., focusing on improvements in quality, equity, and responsiveness, as opposed to stressing “rights” and “accountability” as key phrases.</a:t>
            </a:r>
            <a:endParaRPr lang="en-US" sz="1200" b="0" i="0" kern="12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Take the time to </a:t>
            </a:r>
            <a:r>
              <a:rPr lang="en-US" sz="1200" b="1" i="0" kern="1200" dirty="0">
                <a:solidFill>
                  <a:schemeClr val="tx1"/>
                </a:solidFill>
                <a:effectLst/>
                <a:latin typeface="+mn-lt"/>
                <a:ea typeface="+mn-ea"/>
                <a:cs typeface="+mn-cs"/>
              </a:rPr>
              <a:t>listen to health providers and analyze with them what the barriers are </a:t>
            </a:r>
            <a:r>
              <a:rPr lang="en-US" sz="1200" b="0" i="0" kern="1200" dirty="0">
                <a:solidFill>
                  <a:schemeClr val="tx1"/>
                </a:solidFill>
                <a:effectLst/>
                <a:latin typeface="+mn-lt"/>
                <a:ea typeface="+mn-ea"/>
                <a:cs typeface="+mn-cs"/>
              </a:rPr>
              <a:t>to providing responsive services, what they would like to see change, and what benefits might come from participation in the process. </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Finally, securing buy-in and engagement from community members and health facility staff is a </a:t>
            </a:r>
            <a:r>
              <a:rPr lang="en-US" sz="1200" b="1" i="0" kern="1200" dirty="0">
                <a:solidFill>
                  <a:schemeClr val="tx1"/>
                </a:solidFill>
                <a:effectLst/>
                <a:latin typeface="+mn-lt"/>
                <a:ea typeface="+mn-ea"/>
                <a:cs typeface="+mn-cs"/>
              </a:rPr>
              <a:t>continuous process</a:t>
            </a:r>
            <a:r>
              <a:rPr lang="en-US" sz="1200" b="0" i="0" kern="1200" dirty="0">
                <a:solidFill>
                  <a:schemeClr val="tx1"/>
                </a:solidFill>
                <a:effectLst/>
                <a:latin typeface="+mn-lt"/>
                <a:ea typeface="+mn-ea"/>
                <a:cs typeface="+mn-cs"/>
              </a:rPr>
              <a:t>; lack of participation and motivation will limit the effectiveness of social accountability approaches.</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78421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right problems to address.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important </a:t>
            </a:r>
            <a:r>
              <a:rPr lang="en-US" sz="1200" b="1" i="0" kern="1200" dirty="0">
                <a:solidFill>
                  <a:schemeClr val="tx1"/>
                </a:solidFill>
                <a:effectLst/>
                <a:latin typeface="+mn-lt"/>
                <a:ea typeface="+mn-ea"/>
                <a:cs typeface="+mn-cs"/>
              </a:rPr>
              <a:t>to understand the context when selecting a social accountability approach and tools</a:t>
            </a:r>
            <a:r>
              <a:rPr lang="en-US" sz="1200" b="0" i="0" kern="1200" dirty="0">
                <a:solidFill>
                  <a:schemeClr val="tx1"/>
                </a:solidFill>
                <a:effectLst/>
                <a:latin typeface="+mn-lt"/>
                <a:ea typeface="+mn-ea"/>
                <a:cs typeface="+mn-cs"/>
              </a:rPr>
              <a:t>; tools and approaches used in “one setting may not achieve the same outcomes in a different setting.”</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Working with the community and health system stakeholders to </a:t>
            </a:r>
            <a:r>
              <a:rPr lang="en-US" sz="1200" b="1" i="0" kern="1200" dirty="0">
                <a:solidFill>
                  <a:schemeClr val="tx1"/>
                </a:solidFill>
                <a:effectLst/>
                <a:latin typeface="+mn-lt"/>
                <a:ea typeface="+mn-ea"/>
                <a:cs typeface="+mn-cs"/>
              </a:rPr>
              <a:t>identify and respond to needs </a:t>
            </a:r>
            <a:r>
              <a:rPr lang="en-US" sz="1200" b="0" i="0" kern="1200" dirty="0">
                <a:solidFill>
                  <a:schemeClr val="tx1"/>
                </a:solidFill>
                <a:effectLst/>
                <a:latin typeface="+mn-lt"/>
                <a:ea typeface="+mn-ea"/>
                <a:cs typeface="+mn-cs"/>
              </a:rPr>
              <a:t>they themselves identify is crucial.</a:t>
            </a:r>
          </a:p>
          <a:p>
            <a:pPr marL="1085850" marR="0" lvl="2"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It is </a:t>
            </a:r>
            <a:r>
              <a:rPr lang="en-US" sz="1200" b="1" i="0" kern="1200" dirty="0">
                <a:solidFill>
                  <a:schemeClr val="tx1"/>
                </a:solidFill>
                <a:effectLst/>
                <a:latin typeface="+mn-lt"/>
                <a:ea typeface="+mn-ea"/>
                <a:cs typeface="+mn-cs"/>
              </a:rPr>
              <a:t>important that interventions are informed by and developed with a diverse range of locally relevant stakeholders from the community and the health facility/system</a:t>
            </a:r>
            <a:r>
              <a:rPr lang="en-US" sz="1200" b="0" i="0" kern="1200" dirty="0">
                <a:solidFill>
                  <a:schemeClr val="tx1"/>
                </a:solidFill>
                <a:effectLst/>
                <a:latin typeface="+mn-lt"/>
                <a:ea typeface="+mn-ea"/>
                <a:cs typeface="+mn-cs"/>
              </a:rPr>
              <a:t>, so that they are tailored to their needs and contexts.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Be mindful of, and </a:t>
            </a:r>
            <a:r>
              <a:rPr lang="en-US" sz="1200" b="1" i="0" kern="1200" dirty="0">
                <a:solidFill>
                  <a:schemeClr val="tx1"/>
                </a:solidFill>
                <a:effectLst/>
                <a:latin typeface="+mn-lt"/>
                <a:ea typeface="+mn-ea"/>
                <a:cs typeface="+mn-cs"/>
              </a:rPr>
              <a:t>adapt to, the contextual factors that may limit participation by community members</a:t>
            </a:r>
            <a:r>
              <a:rPr lang="en-US" sz="1200" b="0" i="0" kern="1200" dirty="0">
                <a:solidFill>
                  <a:schemeClr val="tx1"/>
                </a:solidFill>
                <a:effectLst/>
                <a:latin typeface="+mn-lt"/>
                <a:ea typeface="+mn-ea"/>
                <a:cs typeface="+mn-cs"/>
              </a:rPr>
              <a:t>, including literacy, social determinants (the conditions in which people are born, work, and live), gender norms, and power dynamics and trust within the community and between the community and the health facility/system.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385848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Social Accountability,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latin typeface="Arial" panose="020B0604020202020204" pitchFamily="34" charset="0"/>
                <a:cs typeface="Arial" panose="020B0604020202020204" pitchFamily="34" charset="0"/>
              </a:rPr>
              <a:t>A structured and facilitated process built on </a:t>
            </a:r>
            <a:r>
              <a:rPr lang="en-US" sz="1200" b="1" dirty="0">
                <a:solidFill>
                  <a:srgbClr val="AD013E"/>
                </a:solidFill>
                <a:latin typeface="Arial" panose="020B0604020202020204" pitchFamily="34" charset="0"/>
                <a:cs typeface="Arial" panose="020B0604020202020204" pitchFamily="34" charset="0"/>
              </a:rPr>
              <a:t>transparency, inclusion, and equity.</a:t>
            </a:r>
            <a:endParaRPr lang="en-US" sz="1200" b="0" i="0" kern="12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Social accountability processes should be built on</a:t>
            </a:r>
            <a:r>
              <a:rPr lang="en-US" sz="1200" b="1" i="0" kern="1200" dirty="0">
                <a:solidFill>
                  <a:schemeClr val="tx1"/>
                </a:solidFill>
                <a:effectLst/>
                <a:latin typeface="+mn-lt"/>
                <a:ea typeface="+mn-ea"/>
                <a:cs typeface="+mn-cs"/>
              </a:rPr>
              <a:t> raising awareness among health providers and communities about their rights and entitlements</a:t>
            </a:r>
            <a:r>
              <a:rPr lang="en-US" sz="1200" b="0" i="0" kern="1200" dirty="0">
                <a:solidFill>
                  <a:schemeClr val="tx1"/>
                </a:solidFill>
                <a:effectLst/>
                <a:latin typeface="+mn-lt"/>
                <a:ea typeface="+mn-ea"/>
                <a:cs typeface="+mn-cs"/>
              </a:rPr>
              <a:t>, and standards of client-centered family planning care they should receive, as well as information about the quality and characteristics of services currently available to them.</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49437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AD013E"/>
                </a:solidFill>
                <a:latin typeface="Arial" panose="020B0604020202020204" pitchFamily="34" charset="0"/>
                <a:cs typeface="Arial" panose="020B0604020202020204" pitchFamily="34" charset="0"/>
              </a:rPr>
              <a:t>Promote dialogue, negotiation, and collective action.</a:t>
            </a:r>
            <a:endParaRPr lang="en-US" sz="1200" b="0" i="0" kern="12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Ensuring a supportive environment </a:t>
            </a:r>
            <a:r>
              <a:rPr lang="en-US" sz="1200" b="0" i="0" kern="1200" dirty="0">
                <a:solidFill>
                  <a:schemeClr val="tx1"/>
                </a:solidFill>
                <a:effectLst/>
                <a:latin typeface="+mn-lt"/>
                <a:ea typeface="+mn-ea"/>
                <a:cs typeface="+mn-cs"/>
              </a:rPr>
              <a:t>where everyone—from marginalized groups to health workers—feels listened to, understood, and not blamed or reproached, can lead to improved service delivery and policy outcomes.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Ensure good and practiced facilitation</a:t>
            </a:r>
            <a:r>
              <a:rPr lang="en-US" sz="1200" b="0" i="0" kern="1200" dirty="0">
                <a:solidFill>
                  <a:schemeClr val="tx1"/>
                </a:solidFill>
                <a:effectLst/>
                <a:latin typeface="+mn-lt"/>
                <a:ea typeface="+mn-ea"/>
                <a:cs typeface="+mn-cs"/>
              </a:rPr>
              <a:t>, which recognizes and seeks to </a:t>
            </a:r>
            <a:r>
              <a:rPr lang="en-US" sz="1200" b="1" i="0" kern="1200" dirty="0">
                <a:solidFill>
                  <a:schemeClr val="tx1"/>
                </a:solidFill>
                <a:effectLst/>
                <a:latin typeface="+mn-lt"/>
                <a:ea typeface="+mn-ea"/>
                <a:cs typeface="+mn-cs"/>
              </a:rPr>
              <a:t>alter the existing power imbalances within the community and between the community and health facility/system.</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Combine activities: combining health education, outreach, civic education, and community dialogue can be beneficial in addressing local gender dynamics, which can affect women and young people’s ability to participate in community sensitization or outreach services.</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Ensure communities direct how best their requests and demands are communicated</a:t>
            </a:r>
            <a:r>
              <a:rPr lang="en-US" sz="1200" b="0" i="0" kern="1200" dirty="0">
                <a:solidFill>
                  <a:schemeClr val="tx1"/>
                </a:solidFill>
                <a:effectLst/>
                <a:latin typeface="+mn-lt"/>
                <a:ea typeface="+mn-ea"/>
                <a:cs typeface="+mn-cs"/>
              </a:rPr>
              <a:t>, especially where they fear potential reprisal.</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Conduct discussions with specific segments of the population (e.g., women, youth, persons with disabilities) to </a:t>
            </a:r>
            <a:r>
              <a:rPr lang="en-US" sz="1200" b="1" i="0" kern="1200" dirty="0">
                <a:solidFill>
                  <a:schemeClr val="tx1"/>
                </a:solidFill>
                <a:effectLst/>
                <a:latin typeface="+mn-lt"/>
                <a:ea typeface="+mn-ea"/>
                <a:cs typeface="+mn-cs"/>
              </a:rPr>
              <a:t>ensure that marginalized voices are not overpowered by those who are more dominant within the community.</a:t>
            </a: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effectLst/>
                <a:latin typeface="+mn-lt"/>
                <a:ea typeface="+mn-ea"/>
                <a:cs typeface="+mn-cs"/>
              </a:rPr>
              <a:t>Experienced, well-trained facilitators are essential to managing relationships</a:t>
            </a:r>
            <a:r>
              <a:rPr lang="en-US" sz="1200" b="0" i="0" kern="1200" dirty="0">
                <a:solidFill>
                  <a:schemeClr val="tx1"/>
                </a:solidFill>
                <a:effectLst/>
                <a:latin typeface="+mn-lt"/>
                <a:ea typeface="+mn-ea"/>
                <a:cs typeface="+mn-cs"/>
              </a:rPr>
              <a:t>, and ensuring regular and productive interactions between health facility staff and the community.</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3559872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AD013E"/>
                </a:solidFill>
                <a:latin typeface="Arial" panose="020B0604020202020204" pitchFamily="34" charset="0"/>
                <a:cs typeface="Arial" panose="020B0604020202020204" pitchFamily="34" charset="0"/>
              </a:rPr>
              <a:t>Sustainability</a:t>
            </a:r>
            <a:endParaRPr lang="en-US" sz="1200" b="0" i="0" kern="12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Effective social accountability approaches </a:t>
            </a:r>
            <a:r>
              <a:rPr lang="en-US" sz="1200" b="1" i="0" kern="1200" dirty="0">
                <a:solidFill>
                  <a:schemeClr val="tx1"/>
                </a:solidFill>
                <a:effectLst/>
                <a:latin typeface="+mn-lt"/>
                <a:ea typeface="+mn-ea"/>
                <a:cs typeface="+mn-cs"/>
              </a:rPr>
              <a:t>can contribute to the increased resilience of the health system </a:t>
            </a:r>
            <a:r>
              <a:rPr lang="en-US" sz="1200" b="0" i="0" kern="1200" dirty="0">
                <a:solidFill>
                  <a:schemeClr val="tx1"/>
                </a:solidFill>
                <a:effectLst/>
                <a:latin typeface="+mn-lt"/>
                <a:ea typeface="+mn-ea"/>
                <a:cs typeface="+mn-cs"/>
              </a:rPr>
              <a:t>even in times of crises.</a:t>
            </a:r>
            <a:endParaRPr lang="en-US" sz="1200" b="0" i="0" kern="1200" baseline="30000" dirty="0">
              <a:solidFill>
                <a:schemeClr val="tx1"/>
              </a:solidFill>
              <a:effectLst/>
              <a:latin typeface="+mn-lt"/>
              <a:ea typeface="+mn-ea"/>
              <a:cs typeface="+mn-cs"/>
            </a:endParaRPr>
          </a:p>
          <a:p>
            <a:pPr marL="628650" marR="0" lvl="1"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To be sustainable, communities need to value the social accountability approaches and see their continued utility in addressing their needs.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1480485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371599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2572509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u="none" strike="noStrike" baseline="0" dirty="0">
                <a:solidFill>
                  <a:srgbClr val="211D1E"/>
                </a:solidFill>
                <a:latin typeface="Arial" panose="020B0604020202020204" pitchFamily="34" charset="0"/>
                <a:cs typeface="Arial" panose="020B0604020202020204" pitchFamily="34" charset="0"/>
              </a:rPr>
              <a:t>Social Accountability Resources and Tools</a:t>
            </a:r>
            <a:r>
              <a:rPr lang="en-US" sz="1200" b="0" i="0" u="none" strike="noStrike" baseline="0" dirty="0">
                <a:solidFill>
                  <a:srgbClr val="211D1E"/>
                </a:solidFill>
                <a:latin typeface="Arial" panose="020B0604020202020204" pitchFamily="34" charset="0"/>
                <a:cs typeface="Arial" panose="020B0604020202020204" pitchFamily="34" charset="0"/>
              </a:rPr>
              <a:t>. USAID. Available from: </a:t>
            </a:r>
          </a:p>
          <a:p>
            <a:pPr algn="l"/>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coregroup.org</a:t>
            </a:r>
            <a:r>
              <a:rPr lang="en-US" sz="1200" b="0" i="0" u="sng" strike="noStrike" baseline="0" dirty="0">
                <a:solidFill>
                  <a:srgbClr val="211D1E"/>
                </a:solidFill>
                <a:latin typeface="Arial" panose="020B0604020202020204" pitchFamily="34" charset="0"/>
                <a:cs typeface="Arial" panose="020B0604020202020204" pitchFamily="34" charset="0"/>
              </a:rPr>
              <a:t>/resource-library/social-accountability-resources-and-tools/</a:t>
            </a:r>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endParaRPr lang="en-US" sz="1200" b="0" i="0" u="none"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211D1E"/>
                </a:solidFill>
                <a:latin typeface="Arial" panose="020B0604020202020204" pitchFamily="34" charset="0"/>
                <a:cs typeface="Arial" panose="020B0604020202020204" pitchFamily="34" charset="0"/>
              </a:rPr>
              <a:t>Citizen Voice and Action Field Guide. </a:t>
            </a:r>
            <a:r>
              <a:rPr lang="en-US" sz="1200" b="0" i="0" u="none" strike="noStrike" baseline="0" dirty="0">
                <a:solidFill>
                  <a:srgbClr val="211D1E"/>
                </a:solidFill>
                <a:latin typeface="Arial" panose="020B0604020202020204" pitchFamily="34" charset="0"/>
                <a:cs typeface="Arial" panose="020B0604020202020204" pitchFamily="34" charset="0"/>
              </a:rPr>
              <a:t>World Vision. Available from: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www.wvi.org</a:t>
            </a:r>
            <a:r>
              <a:rPr lang="en-US" sz="1200" b="0" i="0" u="sng" strike="noStrike" baseline="0" dirty="0">
                <a:solidFill>
                  <a:srgbClr val="211D1E"/>
                </a:solidFill>
                <a:latin typeface="Arial" panose="020B0604020202020204" pitchFamily="34" charset="0"/>
                <a:cs typeface="Arial" panose="020B0604020202020204" pitchFamily="34" charset="0"/>
              </a:rPr>
              <a:t>/sites/default/files/CVA_Field_Guide_0.pdf</a:t>
            </a:r>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221E1F"/>
                </a:solidFill>
                <a:latin typeface="Arial" panose="020B0604020202020204" pitchFamily="34" charset="0"/>
                <a:cs typeface="Arial" panose="020B0604020202020204" pitchFamily="34" charset="0"/>
              </a:rPr>
              <a:t>CARE’s Community Score Card© (CSC). </a:t>
            </a:r>
            <a:r>
              <a:rPr lang="en-US" sz="1200" b="0" i="0" u="none" strike="noStrike" baseline="0" dirty="0">
                <a:solidFill>
                  <a:srgbClr val="221E1F"/>
                </a:solidFill>
                <a:latin typeface="Arial" panose="020B0604020202020204" pitchFamily="34" charset="0"/>
                <a:cs typeface="Arial" panose="020B0604020202020204" pitchFamily="34" charset="0"/>
              </a:rPr>
              <a:t>CARE. Available from: </a:t>
            </a:r>
          </a:p>
          <a:p>
            <a:pPr algn="l"/>
            <a:r>
              <a:rPr lang="en-US" sz="1200" b="0" i="0" u="sng" strike="noStrike" baseline="0" dirty="0">
                <a:solidFill>
                  <a:srgbClr val="221E1F"/>
                </a:solidFill>
                <a:latin typeface="Arial" panose="020B0604020202020204" pitchFamily="34" charset="0"/>
                <a:cs typeface="Arial" panose="020B0604020202020204" pitchFamily="34" charset="0"/>
              </a:rPr>
              <a:t>https://</a:t>
            </a:r>
            <a:r>
              <a:rPr lang="en-US" sz="1200" b="0" i="0" u="sng" strike="noStrike" baseline="0" dirty="0" err="1">
                <a:solidFill>
                  <a:srgbClr val="221E1F"/>
                </a:solidFill>
                <a:latin typeface="Arial" panose="020B0604020202020204" pitchFamily="34" charset="0"/>
                <a:cs typeface="Arial" panose="020B0604020202020204" pitchFamily="34" charset="0"/>
              </a:rPr>
              <a:t>www.care.org</a:t>
            </a:r>
            <a:r>
              <a:rPr lang="en-US" sz="1200" b="0" i="0" u="sng" strike="noStrike" baseline="0" dirty="0">
                <a:solidFill>
                  <a:srgbClr val="221E1F"/>
                </a:solidFill>
                <a:latin typeface="Arial" panose="020B0604020202020204" pitchFamily="34" charset="0"/>
                <a:cs typeface="Arial" panose="020B0604020202020204" pitchFamily="34" charset="0"/>
              </a:rPr>
              <a:t>/</a:t>
            </a:r>
            <a:r>
              <a:rPr lang="en-US" sz="1200" b="0" i="0" u="sng" strike="noStrike" baseline="0" dirty="0" err="1">
                <a:solidFill>
                  <a:srgbClr val="221E1F"/>
                </a:solidFill>
                <a:latin typeface="Arial" panose="020B0604020202020204" pitchFamily="34" charset="0"/>
                <a:cs typeface="Arial" panose="020B0604020202020204" pitchFamily="34" charset="0"/>
              </a:rPr>
              <a:t>wp</a:t>
            </a:r>
            <a:r>
              <a:rPr lang="en-US" sz="1200" b="0" i="0" u="sng" strike="noStrike" baseline="0" dirty="0">
                <a:solidFill>
                  <a:srgbClr val="221E1F"/>
                </a:solidFill>
                <a:latin typeface="Arial" panose="020B0604020202020204" pitchFamily="34" charset="0"/>
                <a:cs typeface="Arial" panose="020B0604020202020204" pitchFamily="34" charset="0"/>
              </a:rPr>
              <a:t>-content/uploads/2020/05/FP-2013-CARE_CommunityScoreCardToolkit.pdf</a:t>
            </a:r>
          </a:p>
          <a:p>
            <a:pPr algn="l"/>
            <a:endParaRPr lang="en-US" sz="1200" b="1" i="1" u="none" strike="noStrike" baseline="0" dirty="0">
              <a:solidFill>
                <a:srgbClr val="211D1E"/>
              </a:solidFill>
              <a:latin typeface="Arial" panose="020B0604020202020204" pitchFamily="34" charset="0"/>
              <a:cs typeface="Arial" panose="020B0604020202020204" pitchFamily="34" charset="0"/>
            </a:endParaRPr>
          </a:p>
          <a:p>
            <a:pPr algn="l"/>
            <a:r>
              <a:rPr lang="en-US" sz="1200" b="1" i="1" u="none" strike="noStrike" baseline="0" dirty="0">
                <a:solidFill>
                  <a:srgbClr val="211D1E"/>
                </a:solidFill>
                <a:latin typeface="Arial" panose="020B0604020202020204" pitchFamily="34" charset="0"/>
                <a:cs typeface="Arial" panose="020B0604020202020204" pitchFamily="34" charset="0"/>
              </a:rPr>
              <a:t>Community Score Card Implementation Guidance. </a:t>
            </a:r>
            <a:r>
              <a:rPr lang="en-US" sz="1200" b="0" i="0" u="none" strike="noStrike" baseline="0" dirty="0">
                <a:solidFill>
                  <a:srgbClr val="211D1E"/>
                </a:solidFill>
                <a:latin typeface="Arial" panose="020B0604020202020204" pitchFamily="34" charset="0"/>
                <a:cs typeface="Arial" panose="020B0604020202020204" pitchFamily="34" charset="0"/>
              </a:rPr>
              <a:t>CARE. Available from: </a:t>
            </a:r>
          </a:p>
          <a:p>
            <a:pPr algn="l"/>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www.care.org</a:t>
            </a:r>
            <a:r>
              <a:rPr lang="en-US" sz="1200" b="0" i="0" u="sng" strike="noStrike" baseline="0" dirty="0">
                <a:solidFill>
                  <a:srgbClr val="211D1E"/>
                </a:solidFill>
                <a:latin typeface="Arial" panose="020B0604020202020204" pitchFamily="34" charset="0"/>
                <a:cs typeface="Arial" panose="020B0604020202020204" pitchFamily="34" charset="0"/>
              </a:rPr>
              <a:t>/</a:t>
            </a:r>
            <a:r>
              <a:rPr lang="en-US" sz="1200" b="0" i="0" u="sng" strike="noStrike" baseline="0" dirty="0" err="1">
                <a:solidFill>
                  <a:srgbClr val="211D1E"/>
                </a:solidFill>
                <a:latin typeface="Arial" panose="020B0604020202020204" pitchFamily="34" charset="0"/>
                <a:cs typeface="Arial" panose="020B0604020202020204" pitchFamily="34" charset="0"/>
              </a:rPr>
              <a:t>wp</a:t>
            </a:r>
            <a:r>
              <a:rPr lang="en-US" sz="1200" b="0" i="0" u="sng" strike="noStrike" baseline="0" dirty="0">
                <a:solidFill>
                  <a:srgbClr val="211D1E"/>
                </a:solidFill>
                <a:latin typeface="Arial" panose="020B0604020202020204" pitchFamily="34" charset="0"/>
                <a:cs typeface="Arial" panose="020B0604020202020204" pitchFamily="34" charset="0"/>
              </a:rPr>
              <a:t>-content/uploads/2020/05/FP-2013-CARE_CommunityScoreCardToolkit.pdf</a:t>
            </a:r>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r>
              <a:rPr lang="en-US" sz="1200" b="1" i="1" u="none" strike="noStrike" baseline="0" dirty="0">
                <a:solidFill>
                  <a:srgbClr val="211D1E"/>
                </a:solidFill>
                <a:latin typeface="Arial" panose="020B0604020202020204" pitchFamily="34" charset="0"/>
                <a:cs typeface="Arial" panose="020B0604020202020204" pitchFamily="34" charset="0"/>
              </a:rPr>
              <a:t>Accountability Measurement Framework Tool. </a:t>
            </a:r>
            <a:r>
              <a:rPr lang="en-US" sz="1200" b="0" i="0" u="none" strike="noStrike" baseline="0" dirty="0">
                <a:solidFill>
                  <a:srgbClr val="211D1E"/>
                </a:solidFill>
                <a:latin typeface="Arial" panose="020B0604020202020204" pitchFamily="34" charset="0"/>
                <a:cs typeface="Arial" panose="020B0604020202020204" pitchFamily="34" charset="0"/>
              </a:rPr>
              <a:t>London School of Hygiene and Tropical Medicine. Available from: </a:t>
            </a:r>
            <a:r>
              <a:rPr lang="en-US" sz="1200" b="0" i="0" u="sng" strike="noStrike" baseline="0" dirty="0">
                <a:solidFill>
                  <a:srgbClr val="211D1E"/>
                </a:solidFill>
                <a:latin typeface="Arial" panose="020B0604020202020204" pitchFamily="34" charset="0"/>
                <a:cs typeface="Arial" panose="020B0604020202020204" pitchFamily="34" charset="0"/>
              </a:rPr>
              <a:t>https://</a:t>
            </a:r>
            <a:r>
              <a:rPr lang="en-US" sz="1200" b="0" i="0" u="sng" strike="noStrike" baseline="0" dirty="0" err="1">
                <a:solidFill>
                  <a:srgbClr val="211D1E"/>
                </a:solidFill>
                <a:latin typeface="Arial" panose="020B0604020202020204" pitchFamily="34" charset="0"/>
                <a:cs typeface="Arial" panose="020B0604020202020204" pitchFamily="34" charset="0"/>
              </a:rPr>
              <a:t>academic.oup.com</a:t>
            </a:r>
            <a:r>
              <a:rPr lang="en-US" sz="1200" b="0" i="0" u="sng" strike="noStrike" baseline="0" dirty="0">
                <a:solidFill>
                  <a:srgbClr val="211D1E"/>
                </a:solidFill>
                <a:latin typeface="Arial" panose="020B0604020202020204" pitchFamily="34" charset="0"/>
                <a:cs typeface="Arial" panose="020B0604020202020204" pitchFamily="34" charset="0"/>
              </a:rPr>
              <a:t>/</a:t>
            </a:r>
            <a:r>
              <a:rPr lang="en-US" sz="1200" b="0" i="0" u="sng" strike="noStrike" baseline="0" dirty="0" err="1">
                <a:solidFill>
                  <a:srgbClr val="211D1E"/>
                </a:solidFill>
                <a:latin typeface="Arial" panose="020B0604020202020204" pitchFamily="34" charset="0"/>
                <a:cs typeface="Arial" panose="020B0604020202020204" pitchFamily="34" charset="0"/>
              </a:rPr>
              <a:t>heapol</a:t>
            </a:r>
            <a:r>
              <a:rPr lang="en-US" sz="1200" b="0" i="0" u="sng" strike="noStrike" baseline="0" dirty="0">
                <a:solidFill>
                  <a:srgbClr val="211D1E"/>
                </a:solidFill>
                <a:latin typeface="Arial" panose="020B0604020202020204" pitchFamily="34" charset="0"/>
                <a:cs typeface="Arial" panose="020B0604020202020204" pitchFamily="34" charset="0"/>
              </a:rPr>
              <a:t>/article/35/7/765/5851094</a:t>
            </a:r>
            <a:endParaRPr lang="en-US" sz="1200" b="0" i="0" u="sng" strike="noStrike" baseline="0" dirty="0">
              <a:solidFill>
                <a:srgbClr val="0D55A7"/>
              </a:solidFill>
              <a:latin typeface="Arial" panose="020B0604020202020204" pitchFamily="34" charset="0"/>
              <a:cs typeface="Arial" panose="020B0604020202020204" pitchFamily="34" charset="0"/>
            </a:endParaRPr>
          </a:p>
          <a:p>
            <a:pPr algn="l"/>
            <a:endParaRPr lang="en-US" sz="1200" b="0" i="0" u="sng" strike="noStrike" baseline="0" dirty="0">
              <a:solidFill>
                <a:srgbClr val="0D55A7"/>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Subscribe to the HIPs Newsletter here (copy and paste this link into your web browser): </a:t>
            </a:r>
            <a:r>
              <a:rPr lang="en-US" u="sng" dirty="0">
                <a:latin typeface="Arial" panose="020B0604020202020204" pitchFamily="34" charset="0"/>
                <a:cs typeface="Arial" panose="020B0604020202020204" pitchFamily="34" charset="0"/>
              </a:rPr>
              <a:t>https://mailchi.mp/76703a3652c9/hips-newsletter-sign-up</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visit the five areas of our website to learn more about the HIPs: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HIP Products (copy and paste this link into your web browser): </a:t>
            </a:r>
            <a:r>
              <a:rPr lang="en-US" u="sng" dirty="0">
                <a:latin typeface="Arial" panose="020B0604020202020204" pitchFamily="34" charset="0"/>
                <a:cs typeface="Arial" panose="020B0604020202020204" pitchFamily="34" charset="0"/>
              </a:rPr>
              <a:t>https://www.fphighimpactpractices.org/hip-products/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Resources (copy and paste this link into your web browser): </a:t>
            </a:r>
            <a:r>
              <a:rPr lang="en-US" u="sng" dirty="0">
                <a:latin typeface="Arial" panose="020B0604020202020204" pitchFamily="34" charset="0"/>
                <a:cs typeface="Arial" panose="020B0604020202020204" pitchFamily="34" charset="0"/>
              </a:rPr>
              <a:t>https://www.fphighimpactpractices.org/resources/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Engage (copy and paste this link into your web browser): </a:t>
            </a:r>
            <a:r>
              <a:rPr lang="en-US" u="sng" dirty="0">
                <a:latin typeface="Arial" panose="020B0604020202020204" pitchFamily="34" charset="0"/>
                <a:cs typeface="Arial" panose="020B0604020202020204" pitchFamily="34" charset="0"/>
              </a:rPr>
              <a:t>https://www.fphighimpactpractices.org/engage-with-the-hips/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Overview (copy and paste this link into your web browser): </a:t>
            </a:r>
            <a:r>
              <a:rPr lang="en-US" u="sng" dirty="0">
                <a:latin typeface="Arial" panose="020B0604020202020204" pitchFamily="34" charset="0"/>
                <a:cs typeface="Arial" panose="020B0604020202020204" pitchFamily="34" charset="0"/>
              </a:rPr>
              <a:t>https://www.fphighimpactpractices.org/overview/</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About Us (copy and paste this link into your web browser): </a:t>
            </a:r>
            <a:r>
              <a:rPr lang="en-US" u="sng" dirty="0">
                <a:latin typeface="Arial" panose="020B0604020202020204" pitchFamily="34" charset="0"/>
                <a:cs typeface="Arial" panose="020B0604020202020204" pitchFamily="34" charset="0"/>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26</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High Impact Practices (HIPs) are a set of evidence-based family planning practices vetted by experts against specific criteria and documented in an easy-to-use format.</a:t>
            </a:r>
          </a:p>
          <a:p>
            <a:br>
              <a:rPr lang="en-US" sz="1200" dirty="0">
                <a:solidFill>
                  <a:schemeClr val="tx1"/>
                </a:solidFill>
                <a:latin typeface="Arial" panose="020B0604020202020204" pitchFamily="34" charset="0"/>
                <a:cs typeface="Arial" panose="020B0604020202020204" pitchFamily="34" charset="0"/>
              </a:rPr>
            </a:br>
            <a:r>
              <a:rPr lang="en-US" sz="1200" b="0" i="0" dirty="0">
                <a:solidFill>
                  <a:schemeClr val="tx1"/>
                </a:solidFill>
                <a:effectLst/>
                <a:latin typeface="Arial" panose="020B0604020202020204" pitchFamily="34" charset="0"/>
                <a:cs typeface="Arial" panose="020B0604020202020204" pitchFamily="34" charset="0"/>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sz="1200" b="0" i="0" dirty="0">
              <a:solidFill>
                <a:schemeClr val="tx1"/>
              </a:solidFill>
              <a:effectLst/>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HIPs are identified based on demonstrated magnitude of </a:t>
            </a:r>
            <a:r>
              <a:rPr lang="en-US" sz="1200" b="0" i="1" u="none" strike="noStrike" baseline="0" dirty="0">
                <a:solidFill>
                  <a:schemeClr val="tx1"/>
                </a:solidFill>
                <a:latin typeface="Arial" panose="020B0604020202020204" pitchFamily="34" charset="0"/>
                <a:cs typeface="Arial" panose="020B0604020202020204" pitchFamily="34" charset="0"/>
              </a:rPr>
              <a:t>impact </a:t>
            </a:r>
            <a:r>
              <a:rPr lang="en-US" sz="1200" b="0" i="0" u="none" strike="noStrike" baseline="0" dirty="0">
                <a:solidFill>
                  <a:schemeClr val="tx1"/>
                </a:solidFill>
                <a:latin typeface="Arial" panose="020B0604020202020204" pitchFamily="34" charset="0"/>
                <a:cs typeface="Arial" panose="020B0604020202020204" pitchFamily="34" charset="0"/>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see this video: </a:t>
            </a:r>
            <a:r>
              <a:rPr lang="en-US" sz="1200" u="sng" dirty="0">
                <a:solidFill>
                  <a:schemeClr val="tx1"/>
                </a:solidFill>
                <a:latin typeface="Arial" panose="020B0604020202020204" pitchFamily="34" charset="0"/>
                <a:cs typeface="Arial" panose="020B0604020202020204" pitchFamily="34" charset="0"/>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A 2-pager overview of the HIPs is available in an online and a downloadable PDF format here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Arial" panose="020B0604020202020204" pitchFamily="34" charset="0"/>
                <a:cs typeface="Arial" panose="020B0604020202020204" pitchFamily="34" charset="0"/>
              </a:rPr>
              <a:t>There are </a:t>
            </a:r>
            <a:r>
              <a:rPr lang="en-US" sz="1200" b="1" i="0" u="none" strike="noStrike" baseline="0" dirty="0">
                <a:solidFill>
                  <a:schemeClr val="tx1"/>
                </a:solidFill>
                <a:latin typeface="Arial" panose="020B0604020202020204" pitchFamily="34" charset="0"/>
                <a:cs typeface="Arial" panose="020B0604020202020204" pitchFamily="34" charset="0"/>
              </a:rPr>
              <a:t>three categories of HIPs</a:t>
            </a:r>
            <a:r>
              <a:rPr lang="en-US" sz="1200" b="0" i="0" u="none" strike="noStrike" baseline="0" dirty="0">
                <a:solidFill>
                  <a:schemeClr val="tx1"/>
                </a:solidFill>
                <a:latin typeface="Arial" panose="020B0604020202020204" pitchFamily="34" charset="0"/>
                <a:cs typeface="Arial" panose="020B0604020202020204" pitchFamily="34" charset="0"/>
              </a:rPr>
              <a:t>: Enabling Environment, Service Delivery and Social and Behavioral Change. Social Accountability is an Enabling Environment HIP. This information came from the HIP List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pPr algn="l"/>
            <a:r>
              <a:rPr lang="en-US" sz="1200" b="0" i="0" u="none" strike="noStrike" baseline="0" dirty="0">
                <a:solidFill>
                  <a:schemeClr val="tx1"/>
                </a:solidFill>
                <a:latin typeface="Arial" panose="020B0604020202020204" pitchFamily="34" charset="0"/>
                <a:cs typeface="Arial" panose="020B0604020202020204" pitchFamily="34" charset="0"/>
              </a:rPr>
              <a:t>A </a:t>
            </a:r>
            <a:r>
              <a:rPr lang="en-US" sz="1200" b="1" i="1" u="none" strike="noStrike" baseline="0" dirty="0">
                <a:solidFill>
                  <a:schemeClr val="tx1"/>
                </a:solidFill>
                <a:latin typeface="Arial" panose="020B0604020202020204" pitchFamily="34" charset="0"/>
                <a:cs typeface="Arial" panose="020B0604020202020204" pitchFamily="34" charset="0"/>
              </a:rPr>
              <a:t>HIP Enhancement </a:t>
            </a:r>
            <a:r>
              <a:rPr lang="en-US" sz="1200" b="0" i="0" u="none" strike="noStrike" baseline="0" dirty="0">
                <a:solidFill>
                  <a:schemeClr val="tx1"/>
                </a:solidFill>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r>
              <a:rPr lang="en-US" sz="1200" b="0" i="0" u="none" strike="noStrike" baseline="0" dirty="0">
                <a:solidFill>
                  <a:schemeClr val="tx1"/>
                </a:solidFill>
                <a:latin typeface="Arial" panose="020B0604020202020204" pitchFamily="34" charset="0"/>
                <a:cs typeface="Arial" panose="020B0604020202020204" pitchFamily="34" charset="0"/>
              </a:rPr>
              <a:t>For more information about the HIP Categories and Enhancements, please </a:t>
            </a:r>
            <a:r>
              <a:rPr lang="en-US" sz="1200" dirty="0">
                <a:solidFill>
                  <a:schemeClr val="tx1"/>
                </a:solidFill>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https://www.fphighimpactpractices.org/high-impact-practices-in-family-planning-list/</a:t>
            </a:r>
            <a:endParaRPr lang="en-US" sz="1200" dirty="0">
              <a:solidFill>
                <a:schemeClr val="tx1"/>
              </a:solidFill>
              <a:latin typeface="Arial" panose="020B0604020202020204" pitchFamily="34" charset="0"/>
              <a:cs typeface="Arial" panose="020B0604020202020204" pitchFamily="34" charset="0"/>
            </a:endParaRPr>
          </a:p>
          <a:p>
            <a:pPr algn="l"/>
            <a:endParaRPr lang="en-US" sz="1200" b="0" i="0" u="none" strike="noStrike" baseline="0" dirty="0">
              <a:solidFill>
                <a:schemeClr val="tx1"/>
              </a:solidFill>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chemeClr val="tx1"/>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Service Delivery:</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Immediate Postpartum Family Planning</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Mobile Outreach Services</a:t>
            </a:r>
          </a:p>
          <a:p>
            <a:pPr marL="171450" indent="-171450">
              <a:lnSpc>
                <a:spcPct val="100000"/>
              </a:lnSpc>
              <a:spcBef>
                <a:spcPts val="1600"/>
              </a:spcBef>
              <a:buSzPts val="1800"/>
              <a:buFont typeface="Arial" panose="020B0604020202020204" pitchFamily="34" charset="0"/>
              <a:buChar char="•"/>
            </a:pPr>
            <a:r>
              <a:rPr lang="en-US" sz="1200" dirty="0" err="1">
                <a:solidFill>
                  <a:schemeClr val="tx1"/>
                </a:solidFill>
                <a:latin typeface="Arial" panose="020B0604020202020204" pitchFamily="34" charset="0"/>
                <a:ea typeface="Proxima Nova"/>
                <a:cs typeface="Arial" panose="020B0604020202020204" pitchFamily="34" charset="0"/>
                <a:sym typeface="Proxima Nova"/>
              </a:rPr>
              <a:t>Postabortion</a:t>
            </a:r>
            <a:r>
              <a:rPr lang="en-US" sz="1200" dirty="0">
                <a:solidFill>
                  <a:schemeClr val="tx1"/>
                </a:solidFill>
                <a:latin typeface="Arial" panose="020B0604020202020204" pitchFamily="34" charset="0"/>
                <a:ea typeface="Proxima Nova"/>
                <a:cs typeface="Arial" panose="020B0604020202020204" pitchFamily="34" charset="0"/>
                <a:sym typeface="Proxima Nova"/>
              </a:rPr>
              <a:t> Family Planning</a:t>
            </a:r>
          </a:p>
          <a:p>
            <a:pPr indent="-50800">
              <a:spcBef>
                <a:spcPts val="0"/>
              </a:spcBef>
              <a:buClr>
                <a:schemeClr val="dk1"/>
              </a:buClr>
              <a:buSzPts val="2800"/>
              <a:buFont typeface="Arial"/>
              <a:buNone/>
            </a:pPr>
            <a:endParaRPr lang="en-US" sz="1200" dirty="0">
              <a:solidFill>
                <a:schemeClr val="tx1"/>
              </a:solidFill>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Enabling Environment: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Domestic Public Financing</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Educating Girls</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000" b="1"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chemeClr val="tx1"/>
                </a:solidFill>
                <a:latin typeface="Arial" panose="020B0604020202020204" pitchFamily="34" charset="0"/>
                <a:ea typeface="Proxima Nova"/>
                <a:cs typeface="Arial" panose="020B0604020202020204" pitchFamily="34" charset="0"/>
                <a:sym typeface="Proxima Nova"/>
              </a:rPr>
              <a:t>Social and Behavior Change: </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Community Group Engagement</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Digital Health for SBC</a:t>
            </a:r>
          </a:p>
          <a:p>
            <a:pPr marL="171450" marR="0" lvl="0" indent="-171450" algn="l" rtl="0">
              <a:lnSpc>
                <a:spcPct val="100000"/>
              </a:lnSpc>
              <a:spcBef>
                <a:spcPts val="1600"/>
              </a:spcBef>
              <a:spcAft>
                <a:spcPts val="0"/>
              </a:spcAft>
              <a:buClr>
                <a:srgbClr val="000000"/>
              </a:buClr>
              <a:buSzPts val="2000"/>
              <a:buFont typeface="Arial" panose="020B0604020202020204" pitchFamily="34" charset="0"/>
              <a:buChar char="•"/>
            </a:pPr>
            <a:r>
              <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chemeClr val="tx1"/>
                </a:solidFill>
                <a:latin typeface="Arial" panose="020B0604020202020204" pitchFamily="34" charset="0"/>
                <a:ea typeface="Proxima Nova"/>
                <a:cs typeface="Arial" panose="020B0604020202020204" pitchFamily="34" charset="0"/>
                <a:sym typeface="Proxima Nova"/>
              </a:rPr>
              <a:t>Enhancements:</a:t>
            </a:r>
            <a:r>
              <a:rPr lang="en-US" sz="1200" dirty="0">
                <a:solidFill>
                  <a:schemeClr val="tx1"/>
                </a:solidFill>
                <a:latin typeface="Arial" panose="020B0604020202020204" pitchFamily="34" charset="0"/>
                <a:ea typeface="Proxima Nova"/>
                <a:cs typeface="Arial" panose="020B0604020202020204" pitchFamily="34" charset="0"/>
                <a:sym typeface="Proxima Nova"/>
              </a:rPr>
              <a:t> </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Digital Health for Systems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Adolescent-Responsive Contraceptive Services</a:t>
            </a:r>
          </a:p>
          <a:p>
            <a:pPr marL="171450" indent="-171450">
              <a:lnSpc>
                <a:spcPct val="100000"/>
              </a:lnSpc>
              <a:spcBef>
                <a:spcPts val="1600"/>
              </a:spcBef>
              <a:buSzPts val="1800"/>
              <a:buFont typeface="Arial" panose="020B0604020202020204" pitchFamily="34" charset="0"/>
              <a:buChar char="•"/>
            </a:pPr>
            <a:r>
              <a:rPr lang="en-US" sz="1200" dirty="0">
                <a:solidFill>
                  <a:schemeClr val="tx1"/>
                </a:solidFill>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chemeClr val="tx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tx1"/>
                </a:solidFill>
                <a:latin typeface="Arial" panose="020B0604020202020204" pitchFamily="34" charset="0"/>
                <a:ea typeface="Arial"/>
                <a:cs typeface="Arial" panose="020B0604020202020204" pitchFamily="34" charset="0"/>
                <a:sym typeface="Arial"/>
              </a:rPr>
              <a:t>All HIPs are Available in English, Spanish, French, and Portuguese.</a:t>
            </a: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chemeClr val="tx1"/>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Arial" panose="020B0604020202020204" pitchFamily="34" charset="0"/>
                <a:cs typeface="Arial" panose="020B0604020202020204" pitchFamily="34" charset="0"/>
              </a:rPr>
              <a:t>Technical Expert Groups – Write new HIP briefs and ensure they are up-to-date.</a:t>
            </a: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For more information about the HIP Partnership, please copy and paste this link into your web browser: </a:t>
            </a:r>
            <a:r>
              <a:rPr lang="en-US"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https://www.fphighimpactpractices.org/partnership-structure/</a:t>
            </a:r>
            <a:endParaRPr lang="en-US"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brief focuses on social accountability approaches for family planning that are designed with the following criteria: 1) primarily operate at the subnational level, where the community and health facility intersect; 2) involve a high degree of community influence and control; 3) are largely collaborative in nature rather than confrontational; 4) facilitate community voice and bolster service provider/power holder responsiveness; and 5) are structured, facilitated, and transparent processes that create safe and inclusive space for effective dialogue and negotiation.</a:t>
            </a: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/briefs/social-accountability/</a:t>
            </a:r>
            <a:endParaRPr lang="en-US" sz="1200" b="1"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dirty="0">
                <a:solidFill>
                  <a:srgbClr val="000000"/>
                </a:solidFill>
                <a:latin typeface="Arial" panose="020B0604020202020204" pitchFamily="34" charset="0"/>
                <a:cs typeface="Arial" panose="020B0604020202020204" pitchFamily="34" charset="0"/>
              </a:rPr>
              <a:t>The social accountability approach:</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Often starts with with a non-governmental organization or local civil society organization initiating </a:t>
            </a:r>
            <a:r>
              <a:rPr lang="en-US" sz="1200" b="1" dirty="0">
                <a:solidFill>
                  <a:srgbClr val="000000"/>
                </a:solidFill>
                <a:latin typeface="Arial" panose="020B0604020202020204" pitchFamily="34" charset="0"/>
                <a:cs typeface="Arial" panose="020B0604020202020204" pitchFamily="34" charset="0"/>
              </a:rPr>
              <a:t>conversations with key health system stakeholders</a:t>
            </a:r>
            <a:r>
              <a:rPr lang="en-US" sz="1200" dirty="0">
                <a:solidFill>
                  <a:srgbClr val="000000"/>
                </a:solidFill>
                <a:latin typeface="Arial" panose="020B0604020202020204" pitchFamily="34" charset="0"/>
                <a:cs typeface="Arial" panose="020B0604020202020204" pitchFamily="34" charset="0"/>
              </a:rPr>
              <a:t>, during which the benefits of </a:t>
            </a:r>
            <a:r>
              <a:rPr lang="en-US" sz="1200" b="1" dirty="0">
                <a:solidFill>
                  <a:srgbClr val="000000"/>
                </a:solidFill>
                <a:latin typeface="Arial" panose="020B0604020202020204" pitchFamily="34" charset="0"/>
                <a:cs typeface="Arial" panose="020B0604020202020204" pitchFamily="34" charset="0"/>
              </a:rPr>
              <a:t>increasing dialogue between the community and health workers</a:t>
            </a:r>
            <a:r>
              <a:rPr lang="en-US" sz="1200" dirty="0">
                <a:solidFill>
                  <a:srgbClr val="000000"/>
                </a:solidFill>
                <a:latin typeface="Arial" panose="020B0604020202020204" pitchFamily="34" charset="0"/>
                <a:cs typeface="Arial" panose="020B0604020202020204" pitchFamily="34" charset="0"/>
              </a:rPr>
              <a:t> is shared and their support and co-ownership garnered. </a:t>
            </a:r>
          </a:p>
          <a:p>
            <a:pPr marL="171450" indent="-171450">
              <a:spcAft>
                <a:spcPts val="2400"/>
              </a:spcAft>
              <a:buFont typeface="Arial" panose="020B0604020202020204" pitchFamily="34" charset="0"/>
              <a:buChar char="•"/>
            </a:pPr>
            <a:r>
              <a:rPr lang="en-US" sz="1200" dirty="0">
                <a:solidFill>
                  <a:srgbClr val="000000"/>
                </a:solidFill>
                <a:latin typeface="Arial" panose="020B0604020202020204" pitchFamily="34" charset="0"/>
                <a:cs typeface="Arial" panose="020B0604020202020204" pitchFamily="34" charset="0"/>
              </a:rPr>
              <a:t>Next, a series of </a:t>
            </a:r>
            <a:r>
              <a:rPr lang="en-US" sz="1200" b="1" dirty="0">
                <a:solidFill>
                  <a:srgbClr val="000000"/>
                </a:solidFill>
                <a:latin typeface="Arial" panose="020B0604020202020204" pitchFamily="34" charset="0"/>
                <a:cs typeface="Arial" panose="020B0604020202020204" pitchFamily="34" charset="0"/>
              </a:rPr>
              <a:t>facilitated discussions </a:t>
            </a:r>
            <a:r>
              <a:rPr lang="en-US" sz="1200" dirty="0">
                <a:solidFill>
                  <a:srgbClr val="000000"/>
                </a:solidFill>
                <a:latin typeface="Arial" panose="020B0604020202020204" pitchFamily="34" charset="0"/>
                <a:cs typeface="Arial" panose="020B0604020202020204" pitchFamily="34" charset="0"/>
              </a:rPr>
              <a:t>with the community members, including key groups (e.g., women, youth, marginalized), are convened to solicit their concerns, discuss barriers to service use, and </a:t>
            </a:r>
            <a:r>
              <a:rPr lang="en-US" sz="1200" b="1" dirty="0">
                <a:solidFill>
                  <a:srgbClr val="000000"/>
                </a:solidFill>
                <a:latin typeface="Arial" panose="020B0604020202020204" pitchFamily="34" charset="0"/>
                <a:cs typeface="Arial" panose="020B0604020202020204" pitchFamily="34" charset="0"/>
              </a:rPr>
              <a:t>prioritize areas of most con</a:t>
            </a:r>
            <a:r>
              <a:rPr lang="en-US" sz="1200" dirty="0">
                <a:solidFill>
                  <a:srgbClr val="000000"/>
                </a:solidFill>
                <a:latin typeface="Arial" panose="020B0604020202020204" pitchFamily="34" charset="0"/>
                <a:cs typeface="Arial" panose="020B0604020202020204" pitchFamily="34" charset="0"/>
              </a:rPr>
              <a:t>cern.</a:t>
            </a:r>
          </a:p>
          <a:p>
            <a:pPr marL="171450" indent="-171450">
              <a:spcAft>
                <a:spcPts val="2400"/>
              </a:spcAft>
              <a:buFont typeface="Arial" panose="020B0604020202020204" pitchFamily="34" charset="0"/>
              <a:buChar char="•"/>
            </a:pPr>
            <a:r>
              <a:rPr lang="en-US" sz="1200" b="0" i="0" kern="1200" dirty="0">
                <a:solidFill>
                  <a:schemeClr val="tx1"/>
                </a:solidFill>
                <a:effectLst/>
                <a:latin typeface="+mn-lt"/>
                <a:ea typeface="+mn-ea"/>
                <a:cs typeface="+mn-cs"/>
              </a:rPr>
              <a:t>A similar series of facilitated discussions is held with health providers to give them the opportunity to voice their concerns openly, and to prioritize the biggest problems from their perspective. </a:t>
            </a:r>
            <a:endParaRPr lang="en-US" sz="1200" dirty="0">
              <a:solidFill>
                <a:srgbClr val="00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Once all stakeholders have had a chance to be fully heard, an interface meeting can be held where </a:t>
            </a:r>
            <a:r>
              <a:rPr lang="en-US" sz="1200" b="1" i="0" kern="1200" dirty="0">
                <a:solidFill>
                  <a:schemeClr val="tx1"/>
                </a:solidFill>
                <a:effectLst/>
                <a:latin typeface="+mn-lt"/>
                <a:ea typeface="+mn-ea"/>
                <a:cs typeface="+mn-cs"/>
              </a:rPr>
              <a:t>each side shares challenges and concerns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together prioritize the issues to tackle and discuss how these issues could be addressed.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At regular intervals the community and health providers come back together to jointly review progress in an ongoing accountability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/briefs/social-accountability/</a:t>
            </a:r>
            <a:endParaRPr lang="en-US" sz="1200" b="1"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4249913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Community Score Card (CSC)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a two-way and ongoing participatory tool for assessment, planning, monitoring and evaluation of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The main goal is </a:t>
            </a:r>
            <a:r>
              <a:rPr lang="en-US" dirty="0"/>
              <a:t>to positively influence the quality, efficiency and accountability with which services are provided at different levels.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Citizen Voice and Action (CVA)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Is a local level advocacy methodology that transforms the dialogue between communities and government in order to improve services, like health care and education, which impact the daily lives of children and their families.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The goal is to improve the accessibility and quality of public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Public Hearings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tx1"/>
                </a:solidFill>
                <a:latin typeface="Arial" panose="020B0604020202020204" pitchFamily="34" charset="0"/>
                <a:cs typeface="Arial" panose="020B0604020202020204" pitchFamily="34" charset="0"/>
              </a:rPr>
              <a:t>Social Audits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See Appendix for further descriptions of these approaches: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a:t>
            </a:r>
            <a:r>
              <a:rPr lang="en-US" sz="1200" u="sng" dirty="0" err="1">
                <a:solidFill>
                  <a:schemeClr val="tx1"/>
                </a:solidFill>
                <a:latin typeface="Arial" panose="020B0604020202020204" pitchFamily="34" charset="0"/>
                <a:cs typeface="Arial" panose="020B0604020202020204" pitchFamily="34" charset="0"/>
              </a:rPr>
              <a:t>wp</a:t>
            </a:r>
            <a:r>
              <a:rPr lang="en-US" sz="1200" u="sng" dirty="0">
                <a:solidFill>
                  <a:schemeClr val="tx1"/>
                </a:solidFill>
                <a:latin typeface="Arial" panose="020B0604020202020204" pitchFamily="34" charset="0"/>
                <a:cs typeface="Arial" panose="020B0604020202020204" pitchFamily="34" charset="0"/>
              </a:rPr>
              <a:t>-content/uploads/2022/08/SocialAccountability-Appendix_Aug2022_ENG.pdf</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tx1"/>
                </a:solidFill>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solidFill>
                  <a:schemeClr val="tx1"/>
                </a:solidFill>
                <a:latin typeface="Arial" panose="020B0604020202020204" pitchFamily="34" charset="0"/>
                <a:cs typeface="Arial" panose="020B0604020202020204" pitchFamily="34" charset="0"/>
              </a:rPr>
              <a:t>https://</a:t>
            </a:r>
            <a:r>
              <a:rPr lang="en-US" sz="1200" u="sng" dirty="0" err="1">
                <a:solidFill>
                  <a:schemeClr val="tx1"/>
                </a:solidFill>
                <a:latin typeface="Arial" panose="020B0604020202020204" pitchFamily="34" charset="0"/>
                <a:cs typeface="Arial" panose="020B0604020202020204" pitchFamily="34" charset="0"/>
              </a:rPr>
              <a:t>www.fphighimpactpractices.org</a:t>
            </a:r>
            <a:r>
              <a:rPr lang="en-US" sz="1200" u="sng" dirty="0">
                <a:solidFill>
                  <a:schemeClr val="tx1"/>
                </a:solidFill>
                <a:latin typeface="Arial" panose="020B0604020202020204" pitchFamily="34" charset="0"/>
                <a:cs typeface="Arial" panose="020B0604020202020204" pitchFamily="34" charset="0"/>
              </a:rPr>
              <a:t>/briefs/social-accountability/</a:t>
            </a:r>
            <a:endParaRPr lang="en-US" sz="1200" b="1"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2949618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229100"/>
            <a:ext cx="9982200" cy="2613025"/>
          </a:xfrm>
        </p:spPr>
        <p:txBody>
          <a:bodyPr>
            <a:noAutofit/>
          </a:bodyPr>
          <a:lstStyle>
            <a:lvl1pPr>
              <a:defRPr sz="8000"/>
            </a:lvl1pPr>
          </a:lstStyle>
          <a:p>
            <a:r>
              <a:rPr lang="en-US" dirty="0"/>
              <a:t>Click to edit Master title style</a:t>
            </a:r>
          </a:p>
        </p:txBody>
      </p:sp>
      <p:sp>
        <p:nvSpPr>
          <p:cNvPr id="3" name="Subtitle 2"/>
          <p:cNvSpPr>
            <a:spLocks noGrp="1"/>
          </p:cNvSpPr>
          <p:nvPr>
            <p:ph type="subTitle" idx="1"/>
          </p:nvPr>
        </p:nvSpPr>
        <p:spPr>
          <a:xfrm>
            <a:off x="2057400" y="7064263"/>
            <a:ext cx="6400800" cy="800100"/>
          </a:xfr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Rectangle 8">
            <a:extLst>
              <a:ext uri="{FF2B5EF4-FFF2-40B4-BE49-F238E27FC236}">
                <a16:creationId xmlns:a16="http://schemas.microsoft.com/office/drawing/2014/main" id="{4CC54CB7-6AF3-45F8-9B96-57A478B25D6A}"/>
              </a:ext>
            </a:extLst>
          </p:cNvPr>
          <p:cNvSpPr/>
          <p:nvPr userDrawn="1"/>
        </p:nvSpPr>
        <p:spPr>
          <a:xfrm>
            <a:off x="1371600" y="8648700"/>
            <a:ext cx="123444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2">
            <a:extLst>
              <a:ext uri="{FF2B5EF4-FFF2-40B4-BE49-F238E27FC236}">
                <a16:creationId xmlns:a16="http://schemas.microsoft.com/office/drawing/2014/main" id="{00576717-3F65-4E76-BE75-8CD5251B2777}"/>
              </a:ext>
            </a:extLst>
          </p:cNvPr>
          <p:cNvSpPr/>
          <p:nvPr userDrawn="1"/>
        </p:nvSpPr>
        <p:spPr>
          <a:xfrm rot="5400000" flipV="1">
            <a:off x="-1" y="7064243"/>
            <a:ext cx="3223927" cy="3223968"/>
          </a:xfrm>
          <a:custGeom>
            <a:avLst/>
            <a:gdLst>
              <a:gd name="connsiteX0" fmla="*/ 1611956 w 3223927"/>
              <a:gd name="connsiteY0" fmla="*/ 0 h 3223968"/>
              <a:gd name="connsiteX1" fmla="*/ 0 w 3223927"/>
              <a:gd name="connsiteY1" fmla="*/ 0 h 3223968"/>
              <a:gd name="connsiteX2" fmla="*/ 1611956 w 3223927"/>
              <a:gd name="connsiteY2" fmla="*/ 1611997 h 3223968"/>
              <a:gd name="connsiteX3" fmla="*/ 3223928 w 3223927"/>
              <a:gd name="connsiteY3" fmla="*/ 3223969 h 3223968"/>
              <a:gd name="connsiteX4" fmla="*/ 3223928 w 3223927"/>
              <a:gd name="connsiteY4" fmla="*/ 1611997 h 3223968"/>
              <a:gd name="connsiteX5" fmla="*/ 3223928 w 3223927"/>
              <a:gd name="connsiteY5" fmla="*/ 0 h 322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927" h="3223968">
                <a:moveTo>
                  <a:pt x="1611956" y="0"/>
                </a:moveTo>
                <a:lnTo>
                  <a:pt x="0" y="0"/>
                </a:lnTo>
                <a:lnTo>
                  <a:pt x="1611956" y="1611997"/>
                </a:lnTo>
                <a:lnTo>
                  <a:pt x="3223928" y="3223969"/>
                </a:lnTo>
                <a:lnTo>
                  <a:pt x="3223928" y="1611997"/>
                </a:lnTo>
                <a:lnTo>
                  <a:pt x="3223928" y="0"/>
                </a:lnTo>
                <a:close/>
              </a:path>
            </a:pathLst>
          </a:custGeom>
          <a:solidFill>
            <a:srgbClr val="000000"/>
          </a:solidFill>
          <a:ln w="8213" cap="flat">
            <a:solidFill>
              <a:srgbClr val="000000"/>
            </a:solidFill>
            <a:prstDash val="solid"/>
            <a:miter/>
          </a:ln>
        </p:spPr>
        <p:txBody>
          <a:bodyPr rtlCol="0" anchor="ctr"/>
          <a:lstStyle/>
          <a:p>
            <a:endParaRPr lang="en-US">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B571657-CCAD-49CE-9DB7-B94E4B7EDCF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1162301" y="3135547"/>
            <a:ext cx="7151453" cy="71514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1688B0-0836-544C-B54D-6ED2F1055954}" type="datetime1">
              <a:rPr lang="en-US" smtClean="0"/>
              <a:t>6/28/23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4076700"/>
            <a:ext cx="7772400" cy="1362075"/>
          </a:xfrm>
        </p:spPr>
        <p:txBody>
          <a:bodyPr anchor="t">
            <a:noAutofit/>
          </a:bodyPr>
          <a:lstStyle>
            <a:lvl1pPr algn="l">
              <a:defRPr sz="6000" b="1" cap="none"/>
            </a:lvl1pPr>
          </a:lstStyle>
          <a:p>
            <a:r>
              <a:rPr lang="en-US" dirty="0"/>
              <a:t>High Impact Practice</a:t>
            </a:r>
          </a:p>
        </p:txBody>
      </p:sp>
      <p:sp>
        <p:nvSpPr>
          <p:cNvPr id="3" name="Text Placeholder 2"/>
          <p:cNvSpPr>
            <a:spLocks noGrp="1"/>
          </p:cNvSpPr>
          <p:nvPr>
            <p:ph type="body" idx="1"/>
          </p:nvPr>
        </p:nvSpPr>
        <p:spPr>
          <a:xfrm>
            <a:off x="1219200" y="5600700"/>
            <a:ext cx="7772400" cy="1500187"/>
          </a:xfrm>
        </p:spPr>
        <p:txBody>
          <a:bodyPr anchor="t">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073FB1AD-7673-44AA-B4E6-748FF08A5B2D}"/>
              </a:ext>
            </a:extLst>
          </p:cNvPr>
          <p:cNvGrpSpPr/>
          <p:nvPr userDrawn="1"/>
        </p:nvGrpSpPr>
        <p:grpSpPr>
          <a:xfrm flipH="1">
            <a:off x="10515600" y="0"/>
            <a:ext cx="7772400" cy="10287000"/>
            <a:chOff x="0" y="-14289"/>
            <a:chExt cx="8982646" cy="8997039"/>
          </a:xfrm>
          <a:solidFill>
            <a:srgbClr val="D60751"/>
          </a:solidFill>
        </p:grpSpPr>
        <p:grpSp>
          <p:nvGrpSpPr>
            <p:cNvPr id="8" name="Group 2">
              <a:extLst>
                <a:ext uri="{FF2B5EF4-FFF2-40B4-BE49-F238E27FC236}">
                  <a16:creationId xmlns:a16="http://schemas.microsoft.com/office/drawing/2014/main" id="{728B428B-6C06-445F-8F81-A80CFFC88BDB}"/>
                </a:ext>
              </a:extLst>
            </p:cNvPr>
            <p:cNvGrpSpPr/>
            <p:nvPr/>
          </p:nvGrpSpPr>
          <p:grpSpPr>
            <a:xfrm rot="5400000">
              <a:off x="-7196" y="-7091"/>
              <a:ext cx="8997039" cy="8982644"/>
              <a:chOff x="0" y="0"/>
              <a:chExt cx="6350000" cy="6339840"/>
            </a:xfrm>
            <a:grpFill/>
          </p:grpSpPr>
          <p:sp>
            <p:nvSpPr>
              <p:cNvPr id="10" name="Freeform 3">
                <a:extLst>
                  <a:ext uri="{FF2B5EF4-FFF2-40B4-BE49-F238E27FC236}">
                    <a16:creationId xmlns:a16="http://schemas.microsoft.com/office/drawing/2014/main" id="{B280E742-9DEF-40AD-85CE-AE414AC90BD6}"/>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AD013E"/>
              </a:solidFill>
              <a:ln>
                <a:solidFill>
                  <a:srgbClr val="AD013E"/>
                </a:solidFill>
              </a:ln>
            </p:spPr>
          </p:sp>
        </p:grpSp>
        <p:sp>
          <p:nvSpPr>
            <p:cNvPr id="9" name="Right Triangle 8">
              <a:extLst>
                <a:ext uri="{FF2B5EF4-FFF2-40B4-BE49-F238E27FC236}">
                  <a16:creationId xmlns:a16="http://schemas.microsoft.com/office/drawing/2014/main" id="{D3F762F9-BAD6-4B9F-9451-13A7FB6C353C}"/>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latin typeface="Arial" panose="020B0604020202020204" pitchFamily="34" charset="0"/>
                <a:cs typeface="Arial" panose="020B0604020202020204" pitchFamily="34" charset="0"/>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Rectangle 4">
            <a:extLst>
              <a:ext uri="{FF2B5EF4-FFF2-40B4-BE49-F238E27FC236}">
                <a16:creationId xmlns:a16="http://schemas.microsoft.com/office/drawing/2014/main" id="{C73C75DC-BB5B-4781-9EF6-DDB8473C7444}"/>
              </a:ext>
            </a:extLst>
          </p:cNvPr>
          <p:cNvSpPr/>
          <p:nvPr userDrawn="1"/>
        </p:nvSpPr>
        <p:spPr>
          <a:xfrm>
            <a:off x="0" y="6515100"/>
            <a:ext cx="18288000" cy="3771900"/>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 name="Graphic 5" descr="World outline">
            <a:extLst>
              <a:ext uri="{FF2B5EF4-FFF2-40B4-BE49-F238E27FC236}">
                <a16:creationId xmlns:a16="http://schemas.microsoft.com/office/drawing/2014/main" id="{D43B55E2-02B7-4938-B92B-85A4271136C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84373" y="7834205"/>
            <a:ext cx="1133690" cy="1133690"/>
          </a:xfrm>
          <a:prstGeom prst="rect">
            <a:avLst/>
          </a:prstGeom>
        </p:spPr>
      </p:pic>
      <p:pic>
        <p:nvPicPr>
          <p:cNvPr id="7" name="Picture 22">
            <a:extLst>
              <a:ext uri="{FF2B5EF4-FFF2-40B4-BE49-F238E27FC236}">
                <a16:creationId xmlns:a16="http://schemas.microsoft.com/office/drawing/2014/main" id="{35FD6000-77ED-4932-9962-EA92C6823A9E}"/>
              </a:ext>
            </a:extLst>
          </p:cNvPr>
          <p:cNvPicPr>
            <a:picLocks noChangeAspect="1"/>
          </p:cNvPicPr>
          <p:nvPr userDrawn="1"/>
        </p:nvPicPr>
        <p:blipFill>
          <a:blip r:embed="rId4"/>
          <a:srcRect/>
          <a:stretch>
            <a:fillRect/>
          </a:stretch>
        </p:blipFill>
        <p:spPr>
          <a:xfrm>
            <a:off x="2707225" y="1918596"/>
            <a:ext cx="12873550" cy="3218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95300"/>
            <a:ext cx="8229600" cy="20494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0" y="2880518"/>
            <a:ext cx="14935200" cy="55395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4432045" y="9554835"/>
            <a:ext cx="767579" cy="302896"/>
          </a:xfrm>
          <a:prstGeom prst="rect">
            <a:avLst/>
          </a:prstGeom>
        </p:spPr>
        <p:txBody>
          <a:bodyPr vert="horz" lIns="91440" tIns="45720" rIns="91440" bIns="45720" rtlCol="0" anchor="ctr"/>
          <a:lstStyle>
            <a:lvl1pPr algn="r">
              <a:defRPr sz="1800" b="1">
                <a:solidFill>
                  <a:schemeClr val="tx1"/>
                </a:solidFill>
                <a:latin typeface="Arial" panose="020B0604020202020204" pitchFamily="34" charset="0"/>
                <a:cs typeface="Arial" panose="020B0604020202020204" pitchFamily="34" charset="0"/>
              </a:defRPr>
            </a:lvl1pPr>
          </a:lstStyle>
          <a:p>
            <a:fld id="{B6F15528-21DE-4FAA-801E-634DDDAF4B2B}" type="slidenum">
              <a:rPr lang="en-US" smtClean="0"/>
              <a:pPr/>
              <a:t>‹#›</a:t>
            </a:fld>
            <a:endParaRPr lang="en-US"/>
          </a:p>
        </p:txBody>
      </p:sp>
      <p:grpSp>
        <p:nvGrpSpPr>
          <p:cNvPr id="7" name="Group 6">
            <a:extLst>
              <a:ext uri="{FF2B5EF4-FFF2-40B4-BE49-F238E27FC236}">
                <a16:creationId xmlns:a16="http://schemas.microsoft.com/office/drawing/2014/main" id="{37397BDD-E817-460E-8092-D62A5912671B}"/>
              </a:ext>
            </a:extLst>
          </p:cNvPr>
          <p:cNvGrpSpPr/>
          <p:nvPr userDrawn="1"/>
        </p:nvGrpSpPr>
        <p:grpSpPr>
          <a:xfrm>
            <a:off x="1752600" y="9182100"/>
            <a:ext cx="14325600" cy="833948"/>
            <a:chOff x="1752600" y="9182100"/>
            <a:chExt cx="14325600" cy="833948"/>
          </a:xfrm>
        </p:grpSpPr>
        <p:pic>
          <p:nvPicPr>
            <p:cNvPr id="8" name="Picture 22">
              <a:extLst>
                <a:ext uri="{FF2B5EF4-FFF2-40B4-BE49-F238E27FC236}">
                  <a16:creationId xmlns:a16="http://schemas.microsoft.com/office/drawing/2014/main" id="{F3B3F54E-480F-4E3F-B766-2862B62B2C9C}"/>
                </a:ext>
              </a:extLst>
            </p:cNvPr>
            <p:cNvPicPr>
              <a:picLocks noChangeAspect="1"/>
            </p:cNvPicPr>
            <p:nvPr/>
          </p:nvPicPr>
          <p:blipFill>
            <a:blip r:embed="rId6"/>
            <a:srcRect/>
            <a:stretch>
              <a:fillRect/>
            </a:stretch>
          </p:blipFill>
          <p:spPr>
            <a:xfrm>
              <a:off x="2469294" y="9396516"/>
              <a:ext cx="2478129" cy="619532"/>
            </a:xfrm>
            <a:prstGeom prst="rect">
              <a:avLst/>
            </a:prstGeom>
          </p:spPr>
        </p:pic>
        <p:sp>
          <p:nvSpPr>
            <p:cNvPr id="9" name="TextBox 23">
              <a:extLst>
                <a:ext uri="{FF2B5EF4-FFF2-40B4-BE49-F238E27FC236}">
                  <a16:creationId xmlns:a16="http://schemas.microsoft.com/office/drawing/2014/main" id="{DFB41255-96BD-47C4-BFDC-9DAB7D941230}"/>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Social Accountability</a:t>
              </a:r>
            </a:p>
          </p:txBody>
        </p:sp>
        <p:cxnSp>
          <p:nvCxnSpPr>
            <p:cNvPr id="11" name="Straight Connector 10">
              <a:extLst>
                <a:ext uri="{FF2B5EF4-FFF2-40B4-BE49-F238E27FC236}">
                  <a16:creationId xmlns:a16="http://schemas.microsoft.com/office/drawing/2014/main" id="{60993D4D-E68B-4922-B2DC-E248E17659A5}"/>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ftr="0" dt="0"/>
  <p:txStyles>
    <p:titleStyle>
      <a:lvl1pPr algn="l" defTabSz="914400" rtl="0" eaLnBrk="1" latinLnBrk="0" hangingPunct="1">
        <a:spcBef>
          <a:spcPct val="0"/>
        </a:spcBef>
        <a:buNone/>
        <a:defRPr sz="5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hyperlink" Target="https://www.fphighimpactpractices.org/briefs/social-accountability/"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hyperlink" Target="https://www.wvi.org/sites/default/files/CVA_Field_Guide_0.pdf" TargetMode="External"/><Relationship Id="rId12"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hyperlink" Target="https://www.care.org/wp-content/uploads/2020/05/FP-2013-CARE_CommunityScoreCardToolkit.pdf" TargetMode="External"/><Relationship Id="rId5" Type="http://schemas.openxmlformats.org/officeDocument/2006/relationships/hyperlink" Target="https://coregroup.org/resource-library/social-accountability-resources-and-tools/" TargetMode="External"/><Relationship Id="rId10" Type="http://schemas.openxmlformats.org/officeDocument/2006/relationships/hyperlink" Target="https://academic.oup.com/heapol/article/35/7/765/5851094" TargetMode="External"/><Relationship Id="rId4" Type="http://schemas.openxmlformats.org/officeDocument/2006/relationships/image" Target="../media/image20.svg"/><Relationship Id="rId9"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fphighimpactpractices.org/"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BAC62-D602-ED40-87E1-501F73187ACC}"/>
              </a:ext>
            </a:extLst>
          </p:cNvPr>
          <p:cNvPicPr>
            <a:picLocks noChangeAspect="1"/>
          </p:cNvPicPr>
          <p:nvPr/>
        </p:nvPicPr>
        <p:blipFill rotWithShape="1">
          <a:blip r:embed="rId3">
            <a:extLst>
              <a:ext uri="{28A0092B-C50C-407E-A947-70E740481C1C}">
                <a14:useLocalDpi xmlns:a14="http://schemas.microsoft.com/office/drawing/2010/main" val="0"/>
              </a:ext>
            </a:extLst>
          </a:blip>
          <a:srcRect r="17121" b="2642"/>
          <a:stretch/>
        </p:blipFill>
        <p:spPr>
          <a:xfrm>
            <a:off x="6858000" y="-33538"/>
            <a:ext cx="11430000" cy="8943981"/>
          </a:xfrm>
          <a:prstGeom prst="rect">
            <a:avLst/>
          </a:prstGeom>
        </p:spPr>
      </p:pic>
      <p:grpSp>
        <p:nvGrpSpPr>
          <p:cNvPr id="4" name="Group 4"/>
          <p:cNvGrpSpPr/>
          <p:nvPr/>
        </p:nvGrpSpPr>
        <p:grpSpPr>
          <a:xfrm rot="18705092">
            <a:off x="7642711" y="-346472"/>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grpSp>
      <p:sp>
        <p:nvSpPr>
          <p:cNvPr id="11" name="Freeform 5">
            <a:extLst>
              <a:ext uri="{FF2B5EF4-FFF2-40B4-BE49-F238E27FC236}">
                <a16:creationId xmlns:a16="http://schemas.microsoft.com/office/drawing/2014/main" id="{063AF8E7-6655-4ADF-8534-D3317F24A569}"/>
              </a:ext>
            </a:extLst>
          </p:cNvPr>
          <p:cNvSpPr/>
          <p:nvPr/>
        </p:nvSpPr>
        <p:spPr>
          <a:xfrm rot="16200000">
            <a:off x="5657268" y="2933431"/>
            <a:ext cx="3884299" cy="8602169"/>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1136547" y="3156253"/>
            <a:ext cx="7151453" cy="7151453"/>
          </a:xfrm>
          <a:prstGeom prst="rect">
            <a:avLst/>
          </a:prstGeom>
        </p:spPr>
      </p:pic>
      <p:pic>
        <p:nvPicPr>
          <p:cNvPr id="8" name="Picture 8"/>
          <p:cNvPicPr>
            <a:picLocks noChangeAspect="1"/>
          </p:cNvPicPr>
          <p:nvPr/>
        </p:nvPicPr>
        <p:blipFill>
          <a:blip r:embed="rId6"/>
          <a:srcRect/>
          <a:stretch>
            <a:fillRect/>
          </a:stretch>
        </p:blipFill>
        <p:spPr>
          <a:xfrm>
            <a:off x="1674516" y="4167600"/>
            <a:ext cx="4451409" cy="1112852"/>
          </a:xfrm>
          <a:prstGeom prst="rect">
            <a:avLst/>
          </a:prstGeom>
        </p:spPr>
      </p:pic>
      <p:sp>
        <p:nvSpPr>
          <p:cNvPr id="10" name="TextBox 6">
            <a:extLst>
              <a:ext uri="{FF2B5EF4-FFF2-40B4-BE49-F238E27FC236}">
                <a16:creationId xmlns:a16="http://schemas.microsoft.com/office/drawing/2014/main" id="{F35A2F1C-73CF-4887-AD8E-C39D73891B90}"/>
              </a:ext>
            </a:extLst>
          </p:cNvPr>
          <p:cNvSpPr txBox="1"/>
          <p:nvPr/>
        </p:nvSpPr>
        <p:spPr>
          <a:xfrm>
            <a:off x="1610846" y="5290392"/>
            <a:ext cx="12105154" cy="1218282"/>
          </a:xfrm>
          <a:prstGeom prst="rect">
            <a:avLst/>
          </a:prstGeom>
        </p:spPr>
        <p:txBody>
          <a:bodyPr wrap="square" lIns="0" tIns="0" rIns="0" bIns="0" rtlCol="0" anchor="t">
            <a:spAutoFit/>
          </a:bodyPr>
          <a:lstStyle/>
          <a:p>
            <a:pPr>
              <a:lnSpc>
                <a:spcPts val="9500"/>
              </a:lnSpc>
            </a:pPr>
            <a:r>
              <a:rPr lang="en-US" sz="8000" b="1" spc="-95" dirty="0">
                <a:solidFill>
                  <a:srgbClr val="000000"/>
                </a:solidFill>
                <a:latin typeface="Arial" panose="020B0604020202020204" pitchFamily="34" charset="0"/>
                <a:cs typeface="Arial" panose="020B0604020202020204" pitchFamily="34" charset="0"/>
              </a:rPr>
              <a:t>Social Accountability</a:t>
            </a:r>
          </a:p>
        </p:txBody>
      </p:sp>
      <p:sp>
        <p:nvSpPr>
          <p:cNvPr id="12" name="TextBox 9">
            <a:extLst>
              <a:ext uri="{FF2B5EF4-FFF2-40B4-BE49-F238E27FC236}">
                <a16:creationId xmlns:a16="http://schemas.microsoft.com/office/drawing/2014/main" id="{3493DA9A-A99A-4F6D-BCCB-BAE718743043}"/>
              </a:ext>
            </a:extLst>
          </p:cNvPr>
          <p:cNvSpPr txBox="1"/>
          <p:nvPr/>
        </p:nvSpPr>
        <p:spPr>
          <a:xfrm>
            <a:off x="1674516" y="6744436"/>
            <a:ext cx="9462031" cy="1103315"/>
          </a:xfrm>
          <a:prstGeom prst="rect">
            <a:avLst/>
          </a:prstGeom>
        </p:spPr>
        <p:txBody>
          <a:bodyPr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To improve family planning information </a:t>
            </a:r>
            <a:r>
              <a:rPr lang="en-US" sz="3200" spc="64">
                <a:solidFill>
                  <a:srgbClr val="000000"/>
                </a:solidFill>
                <a:latin typeface="Arial" panose="020B0604020202020204" pitchFamily="34" charset="0"/>
                <a:cs typeface="Arial" panose="020B0604020202020204" pitchFamily="34" charset="0"/>
              </a:rPr>
              <a:t>and services.</a:t>
            </a:r>
            <a:endParaRPr lang="en-US" sz="3200" spc="64"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22B04359-A716-4020-BD82-4803A9A3511C}"/>
              </a:ext>
            </a:extLst>
          </p:cNvPr>
          <p:cNvSpPr/>
          <p:nvPr/>
        </p:nvSpPr>
        <p:spPr>
          <a:xfrm flipV="1">
            <a:off x="-11461" y="-2"/>
            <a:ext cx="18257632" cy="2933696"/>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101805" y="8488680"/>
            <a:ext cx="11667211" cy="769620"/>
          </a:xfrm>
          <a:prstGeom prst="rect">
            <a:avLst/>
          </a:prstGeom>
        </p:spPr>
        <p:txBody>
          <a:bodyPr lIns="0" tIns="0" rIns="0" bIns="0" rtlCol="0" anchor="t">
            <a:spAutoFit/>
          </a:bodyPr>
          <a:lstStyle/>
          <a:p>
            <a:pPr algn="r">
              <a:lnSpc>
                <a:spcPts val="5880"/>
              </a:lnSpc>
            </a:pPr>
            <a:r>
              <a:rPr lang="en-US" sz="5600">
                <a:solidFill>
                  <a:srgbClr val="FFFFFF"/>
                </a:solidFill>
                <a:latin typeface="Arial" panose="020B0604020202020204" pitchFamily="34" charset="0"/>
                <a:cs typeface="Arial" panose="020B0604020202020204" pitchFamily="34" charset="0"/>
              </a:rPr>
              <a:t>BACKGROUND</a:t>
            </a:r>
          </a:p>
        </p:txBody>
      </p:sp>
      <p:sp>
        <p:nvSpPr>
          <p:cNvPr id="9" name="TextBox 9"/>
          <p:cNvSpPr txBox="1"/>
          <p:nvPr/>
        </p:nvSpPr>
        <p:spPr>
          <a:xfrm>
            <a:off x="609600" y="453329"/>
            <a:ext cx="4096793" cy="1667123"/>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Theory of</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Change</a:t>
            </a:r>
          </a:p>
        </p:txBody>
      </p:sp>
      <p:sp>
        <p:nvSpPr>
          <p:cNvPr id="2" name="Slide Number Placeholder 1">
            <a:extLst>
              <a:ext uri="{FF2B5EF4-FFF2-40B4-BE49-F238E27FC236}">
                <a16:creationId xmlns:a16="http://schemas.microsoft.com/office/drawing/2014/main" id="{2CAD324D-A412-4643-A519-2AD48FC307EA}"/>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4">
            <a:extLst>
              <a:ext uri="{FF2B5EF4-FFF2-40B4-BE49-F238E27FC236}">
                <a16:creationId xmlns:a16="http://schemas.microsoft.com/office/drawing/2014/main" id="{DB76E4D5-78C8-664C-BA7E-23176F2A2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299554"/>
            <a:ext cx="11275616" cy="6758790"/>
          </a:xfrm>
          <a:prstGeom prst="rect">
            <a:avLst/>
          </a:prstGeom>
        </p:spPr>
      </p:pic>
    </p:spTree>
    <p:extLst>
      <p:ext uri="{BB962C8B-B14F-4D97-AF65-F5344CB8AC3E}">
        <p14:creationId xmlns:p14="http://schemas.microsoft.com/office/powerpoint/2010/main" val="3061834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41829" y="-1"/>
            <a:ext cx="18288000" cy="372764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7315200" cy="1598836"/>
          </a:xfrm>
          <a:prstGeom prst="rect">
            <a:avLst/>
          </a:prstGeom>
        </p:spPr>
        <p:txBody>
          <a:bodyPr wrap="square" lIns="0" tIns="0" rIns="0" bIns="0" rtlCol="0" anchor="t">
            <a:spAutoFit/>
          </a:bodyPr>
          <a:lstStyle/>
          <a:p>
            <a:pPr>
              <a:lnSpc>
                <a:spcPts val="6500"/>
              </a:lnSpc>
            </a:pPr>
            <a:r>
              <a:rPr lang="en-US" sz="48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14" name="TextBox 8">
            <a:extLst>
              <a:ext uri="{FF2B5EF4-FFF2-40B4-BE49-F238E27FC236}">
                <a16:creationId xmlns:a16="http://schemas.microsoft.com/office/drawing/2014/main" id="{365A6645-6488-4F69-A5B1-86495DB4EB11}"/>
              </a:ext>
            </a:extLst>
          </p:cNvPr>
          <p:cNvSpPr txBox="1"/>
          <p:nvPr/>
        </p:nvSpPr>
        <p:spPr>
          <a:xfrm>
            <a:off x="1786971" y="3727641"/>
            <a:ext cx="14630400" cy="430887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Services not aligned with community needs and preferences can impede service use.</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Poor policy implementation and budget allocation to health facilities lead to poor services, inequities, and discrimination.</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Lack of trust in the health system discourages people from accessing services.</a:t>
            </a:r>
          </a:p>
        </p:txBody>
      </p:sp>
      <p:sp>
        <p:nvSpPr>
          <p:cNvPr id="2" name="Slide Number Placeholder 1">
            <a:extLst>
              <a:ext uri="{FF2B5EF4-FFF2-40B4-BE49-F238E27FC236}">
                <a16:creationId xmlns:a16="http://schemas.microsoft.com/office/drawing/2014/main" id="{74425E3A-5706-C54A-A296-9142A5EF140F}"/>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456949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CF0791F-808E-4AB3-BF75-B22659FC95C4}"/>
              </a:ext>
            </a:extLst>
          </p:cNvPr>
          <p:cNvSpPr/>
          <p:nvPr/>
        </p:nvSpPr>
        <p:spPr>
          <a:xfrm flipV="1">
            <a:off x="-41829" y="-1"/>
            <a:ext cx="18288000" cy="372764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17588" h="10309895">
                <a:moveTo>
                  <a:pt x="19120" y="10309895"/>
                </a:moveTo>
                <a:cubicBezTo>
                  <a:pt x="12747" y="6873263"/>
                  <a:pt x="6373" y="3436632"/>
                  <a:pt x="0" y="0"/>
                </a:cubicBezTo>
                <a:lnTo>
                  <a:pt x="10417588" y="10309895"/>
                </a:lnTo>
                <a:lnTo>
                  <a:pt x="19120"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92983"/>
            <a:ext cx="6934200" cy="1598836"/>
          </a:xfrm>
          <a:prstGeom prst="rect">
            <a:avLst/>
          </a:prstGeom>
        </p:spPr>
        <p:txBody>
          <a:bodyPr wrap="square" lIns="0" tIns="0" rIns="0" bIns="0" rtlCol="0" anchor="t">
            <a:spAutoFit/>
          </a:bodyPr>
          <a:lstStyle/>
          <a:p>
            <a:pPr>
              <a:lnSpc>
                <a:spcPts val="6500"/>
              </a:lnSpc>
            </a:pPr>
            <a:r>
              <a:rPr lang="en-US" sz="4800" b="1" dirty="0">
                <a:solidFill>
                  <a:schemeClr val="bg1"/>
                </a:solidFill>
                <a:latin typeface="Arial" panose="020B0604020202020204" pitchFamily="34" charset="0"/>
                <a:cs typeface="Arial" panose="020B0604020202020204" pitchFamily="34" charset="0"/>
              </a:rPr>
              <a:t>What Challenges Can This HIP Help Address?</a:t>
            </a:r>
          </a:p>
        </p:txBody>
      </p:sp>
      <p:sp>
        <p:nvSpPr>
          <p:cNvPr id="14" name="TextBox 8">
            <a:extLst>
              <a:ext uri="{FF2B5EF4-FFF2-40B4-BE49-F238E27FC236}">
                <a16:creationId xmlns:a16="http://schemas.microsoft.com/office/drawing/2014/main" id="{365A6645-6488-4F69-A5B1-86495DB4EB11}"/>
              </a:ext>
            </a:extLst>
          </p:cNvPr>
          <p:cNvSpPr txBox="1"/>
          <p:nvPr/>
        </p:nvSpPr>
        <p:spPr>
          <a:xfrm>
            <a:off x="1786971" y="3835782"/>
            <a:ext cx="14630400" cy="3385542"/>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When communities are unaware of their rights and entitlements, or have low self-efficacy to obtain them, they are less likely to demand them from health sector actors.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Social determinants, specifically unequal power dynamics and gender norms, create barriers to family planning use.</a:t>
            </a:r>
          </a:p>
        </p:txBody>
      </p:sp>
      <p:sp>
        <p:nvSpPr>
          <p:cNvPr id="2" name="Slide Number Placeholder 1">
            <a:extLst>
              <a:ext uri="{FF2B5EF4-FFF2-40B4-BE49-F238E27FC236}">
                <a16:creationId xmlns:a16="http://schemas.microsoft.com/office/drawing/2014/main" id="{A1BE2ED1-D59A-AC44-9D23-7E4329CA34FA}"/>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31620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What is the Impact?</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228369" y="3122683"/>
            <a:ext cx="15818087" cy="6155531"/>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Social accountability programs can </a:t>
            </a:r>
            <a:r>
              <a:rPr lang="en-US" sz="4000" b="1" dirty="0">
                <a:solidFill>
                  <a:srgbClr val="AD013E"/>
                </a:solidFill>
                <a:latin typeface="Arial" panose="020B0604020202020204" pitchFamily="34" charset="0"/>
                <a:cs typeface="Arial" panose="020B0604020202020204" pitchFamily="34" charset="0"/>
              </a:rPr>
              <a:t>disrupt and realign the governance structures</a:t>
            </a:r>
            <a:r>
              <a:rPr lang="en-US" sz="4000" dirty="0">
                <a:solidFill>
                  <a:srgbClr val="AD013E"/>
                </a:solidFill>
                <a:latin typeface="Arial" panose="020B0604020202020204" pitchFamily="34" charset="0"/>
                <a:cs typeface="Arial" panose="020B0604020202020204" pitchFamily="34" charset="0"/>
              </a:rPr>
              <a:t> </a:t>
            </a:r>
            <a:r>
              <a:rPr lang="en-US" sz="4000" dirty="0">
                <a:solidFill>
                  <a:srgbClr val="000000"/>
                </a:solidFill>
                <a:latin typeface="Arial" panose="020B0604020202020204" pitchFamily="34" charset="0"/>
                <a:cs typeface="Arial" panose="020B0604020202020204" pitchFamily="34" charset="0"/>
              </a:rPr>
              <a:t>and systems that affect an individual’s ability to access family planning information and services.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Social accountability interventions have made family planning services </a:t>
            </a:r>
            <a:r>
              <a:rPr lang="en-US" sz="4000" b="1" dirty="0">
                <a:solidFill>
                  <a:srgbClr val="AD013E"/>
                </a:solidFill>
                <a:latin typeface="Arial" panose="020B0604020202020204" pitchFamily="34" charset="0"/>
                <a:cs typeface="Arial" panose="020B0604020202020204" pitchFamily="34" charset="0"/>
              </a:rPr>
              <a:t>more responsive </a:t>
            </a:r>
            <a:r>
              <a:rPr lang="en-US" sz="4000" dirty="0">
                <a:latin typeface="Arial" panose="020B0604020202020204" pitchFamily="34" charset="0"/>
                <a:cs typeface="Arial" panose="020B0604020202020204" pitchFamily="34" charset="0"/>
              </a:rPr>
              <a:t>to client needs.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Since social accountability is intended to </a:t>
            </a:r>
            <a:r>
              <a:rPr lang="en-US" sz="4000" b="1" dirty="0">
                <a:solidFill>
                  <a:srgbClr val="AD013E"/>
                </a:solidFill>
                <a:latin typeface="Arial" panose="020B0604020202020204" pitchFamily="34" charset="0"/>
                <a:cs typeface="Arial" panose="020B0604020202020204" pitchFamily="34" charset="0"/>
              </a:rPr>
              <a:t>improve client experience, system responsiveness, and equitable access </a:t>
            </a:r>
            <a:r>
              <a:rPr lang="en-US" sz="4000" dirty="0">
                <a:latin typeface="Arial" panose="020B0604020202020204" pitchFamily="34" charset="0"/>
                <a:cs typeface="Arial" panose="020B0604020202020204" pitchFamily="34" charset="0"/>
              </a:rPr>
              <a:t>among other factors, evidence of the direct effects on contraceptive use and continuation is more limited.</a:t>
            </a:r>
          </a:p>
        </p:txBody>
      </p:sp>
    </p:spTree>
    <p:extLst>
      <p:ext uri="{BB962C8B-B14F-4D97-AF65-F5344CB8AC3E}">
        <p14:creationId xmlns:p14="http://schemas.microsoft.com/office/powerpoint/2010/main" val="3839972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151830" y="3467088"/>
            <a:ext cx="12456288" cy="5693866"/>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3000" dirty="0">
                <a:latin typeface="Arial" panose="020B0604020202020204" pitchFamily="34" charset="0"/>
                <a:cs typeface="Arial" panose="020B0604020202020204" pitchFamily="34" charset="0"/>
              </a:rPr>
              <a:t>Percent of community/health facility catchment areas that have functional mechanisms for engaging communities (especially women and marginalized groups) in the design, implementation, and monitoring of family planning service delivery.</a:t>
            </a:r>
          </a:p>
          <a:p>
            <a:pPr marL="571500" indent="-571500">
              <a:spcAft>
                <a:spcPts val="2400"/>
              </a:spcAft>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Percent of women and/or number of marginalized groups who participate in functional accountability mechanisms that include family planning.</a:t>
            </a:r>
          </a:p>
          <a:p>
            <a:pPr marL="571500" indent="-571500">
              <a:spcAft>
                <a:spcPts val="2400"/>
              </a:spcAft>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Clients in the catchment area with social accountability mechanisms experience improved quality of care that is respectful and responsive to their family planning needs (e.g., measured from community </a:t>
            </a:r>
            <a:r>
              <a:rPr lang="en-US" sz="3000">
                <a:solidFill>
                  <a:srgbClr val="000000"/>
                </a:solidFill>
                <a:latin typeface="Arial" panose="020B0604020202020204" pitchFamily="34" charset="0"/>
                <a:cs typeface="Arial" panose="020B0604020202020204" pitchFamily="34" charset="0"/>
              </a:rPr>
              <a:t>scorecards).</a:t>
            </a:r>
            <a:endParaRPr lang="en-US" sz="3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Measurement</a:t>
            </a:r>
          </a:p>
        </p:txBody>
      </p:sp>
      <p:pic>
        <p:nvPicPr>
          <p:cNvPr id="6" name="Graphic 5" descr="Alterations &amp; Tailoring outline">
            <a:extLst>
              <a:ext uri="{FF2B5EF4-FFF2-40B4-BE49-F238E27FC236}">
                <a16:creationId xmlns:a16="http://schemas.microsoft.com/office/drawing/2014/main" id="{2A46E645-61FB-EF43-B62F-82CF610A19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08118" y="2799348"/>
            <a:ext cx="3962400" cy="3962400"/>
          </a:xfrm>
          <a:prstGeom prst="rect">
            <a:avLst/>
          </a:prstGeom>
        </p:spPr>
      </p:pic>
      <p:sp>
        <p:nvSpPr>
          <p:cNvPr id="2" name="Slide Number Placeholder 1">
            <a:extLst>
              <a:ext uri="{FF2B5EF4-FFF2-40B4-BE49-F238E27FC236}">
                <a16:creationId xmlns:a16="http://schemas.microsoft.com/office/drawing/2014/main" id="{0BB208A1-37DA-3044-93E9-2A0CED7CF905}"/>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37579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a:hlinkClick r:id="rId3"/>
            </p:cNvPr>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AD013E"/>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sp>
        <p:nvSpPr>
          <p:cNvPr id="2" name="Slide Number Placeholder 1">
            <a:extLst>
              <a:ext uri="{FF2B5EF4-FFF2-40B4-BE49-F238E27FC236}">
                <a16:creationId xmlns:a16="http://schemas.microsoft.com/office/drawing/2014/main" id="{20D369D3-5241-48C0-A4DD-8FB03B373DA1}"/>
              </a:ext>
            </a:extLst>
          </p:cNvPr>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945500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3"/>
          </a:xfrm>
        </p:grpSpPr>
        <p:sp>
          <p:nvSpPr>
            <p:cNvPr id="5" name="TextBox 5"/>
            <p:cNvSpPr txBox="1"/>
            <p:nvPr/>
          </p:nvSpPr>
          <p:spPr>
            <a:xfrm>
              <a:off x="-1161686" y="2139219"/>
              <a:ext cx="13501365" cy="2564803"/>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sp>
        <p:nvSpPr>
          <p:cNvPr id="2" name="Slide Number Placeholder 1">
            <a:extLst>
              <a:ext uri="{FF2B5EF4-FFF2-40B4-BE49-F238E27FC236}">
                <a16:creationId xmlns:a16="http://schemas.microsoft.com/office/drawing/2014/main" id="{84BA52B9-683E-4BBF-A2D4-4934E53E8CCA}"/>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086545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63246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What is the Impact?</a:t>
            </a:r>
          </a:p>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Malawi</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528585" y="3141733"/>
            <a:ext cx="15217656" cy="5847755"/>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Intervention: CARE Community Score Cards in Malawi lead to:</a:t>
            </a:r>
          </a:p>
          <a:p>
            <a:pPr marL="571500"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Health resources and services more equitably distributed</a:t>
            </a:r>
            <a:r>
              <a:rPr lang="en-US" sz="4000" dirty="0">
                <a:solidFill>
                  <a:srgbClr val="000000"/>
                </a:solidFill>
                <a:latin typeface="Arial" panose="020B0604020202020204" pitchFamily="34" charset="0"/>
                <a:cs typeface="Arial" panose="020B0604020202020204" pitchFamily="34" charset="0"/>
              </a:rPr>
              <a:t>, leading to </a:t>
            </a:r>
            <a:r>
              <a:rPr lang="en-US" sz="4000" b="1" dirty="0">
                <a:solidFill>
                  <a:srgbClr val="AD013E"/>
                </a:solidFill>
                <a:latin typeface="Arial" panose="020B0604020202020204" pitchFamily="34" charset="0"/>
                <a:cs typeface="Arial" panose="020B0604020202020204" pitchFamily="34" charset="0"/>
              </a:rPr>
              <a:t>improved access and use among vulnerable populations.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Health sector actors’ capacity to </a:t>
            </a:r>
            <a:r>
              <a:rPr lang="en-US" sz="4000" b="1" dirty="0">
                <a:solidFill>
                  <a:srgbClr val="AD013E"/>
                </a:solidFill>
                <a:latin typeface="Arial" panose="020B0604020202020204" pitchFamily="34" charset="0"/>
                <a:cs typeface="Arial" panose="020B0604020202020204" pitchFamily="34" charset="0"/>
              </a:rPr>
              <a:t>deliver quality and equitable family planning care is strengthened.</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Client experienced </a:t>
            </a:r>
            <a:r>
              <a:rPr lang="en-US" sz="4000" b="1" dirty="0">
                <a:solidFill>
                  <a:srgbClr val="AD013E"/>
                </a:solidFill>
                <a:latin typeface="Arial" panose="020B0604020202020204" pitchFamily="34" charset="0"/>
                <a:cs typeface="Arial" panose="020B0604020202020204" pitchFamily="34" charset="0"/>
              </a:rPr>
              <a:t>improved quality of care that is responsive to their needs.</a:t>
            </a:r>
          </a:p>
        </p:txBody>
      </p:sp>
    </p:spTree>
    <p:extLst>
      <p:ext uri="{BB962C8B-B14F-4D97-AF65-F5344CB8AC3E}">
        <p14:creationId xmlns:p14="http://schemas.microsoft.com/office/powerpoint/2010/main" val="2226137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322037" y="3467088"/>
            <a:ext cx="15590635"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Set the stage for a </a:t>
            </a:r>
            <a:r>
              <a:rPr lang="en-US" sz="4000" b="1" dirty="0">
                <a:solidFill>
                  <a:srgbClr val="AD013E"/>
                </a:solidFill>
                <a:latin typeface="Arial" panose="020B0604020202020204" pitchFamily="34" charset="0"/>
                <a:cs typeface="Arial" panose="020B0604020202020204" pitchFamily="34" charset="0"/>
              </a:rPr>
              <a:t>collaborative process.</a:t>
            </a:r>
          </a:p>
          <a:p>
            <a:pPr marL="571500"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Securing buy-in and meaningful participation</a:t>
            </a:r>
            <a:r>
              <a:rPr lang="en-US" sz="4000" dirty="0">
                <a:solidFill>
                  <a:srgbClr val="000000"/>
                </a:solidFill>
                <a:latin typeface="Arial" panose="020B0604020202020204" pitchFamily="34" charset="0"/>
                <a:cs typeface="Arial" panose="020B0604020202020204" pitchFamily="34" charset="0"/>
              </a:rPr>
              <a:t> of health system actors is key to success.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Health officials and service providers may fear being attacked and blamed; giving them an </a:t>
            </a:r>
            <a:r>
              <a:rPr lang="en-US" sz="4000" b="1" dirty="0">
                <a:solidFill>
                  <a:srgbClr val="AD013E"/>
                </a:solidFill>
                <a:latin typeface="Arial" panose="020B0604020202020204" pitchFamily="34" charset="0"/>
                <a:cs typeface="Arial" panose="020B0604020202020204" pitchFamily="34" charset="0"/>
              </a:rPr>
              <a:t>opportunity to express their frustrations and vocalize those feelings</a:t>
            </a:r>
            <a:r>
              <a:rPr lang="en-US" sz="4000" dirty="0">
                <a:solidFill>
                  <a:srgbClr val="000000"/>
                </a:solidFill>
                <a:latin typeface="Arial" panose="020B0604020202020204" pitchFamily="34" charset="0"/>
                <a:cs typeface="Arial" panose="020B0604020202020204" pitchFamily="34" charset="0"/>
              </a:rPr>
              <a:t>, as well as assuring them that the process is not about finger-pointing and blame is an important first step.</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CEA1F475-37BD-1A4F-8098-DB3CB82F1B8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2573756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322037" y="3399304"/>
            <a:ext cx="15746763"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Identify the right problems to address.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Working with the community and health system stakeholders to </a:t>
            </a:r>
            <a:r>
              <a:rPr lang="en-US" sz="4000" b="1" dirty="0">
                <a:solidFill>
                  <a:srgbClr val="AD013E"/>
                </a:solidFill>
                <a:latin typeface="Arial" panose="020B0604020202020204" pitchFamily="34" charset="0"/>
                <a:cs typeface="Arial" panose="020B0604020202020204" pitchFamily="34" charset="0"/>
              </a:rPr>
              <a:t>identify and respond to needs </a:t>
            </a:r>
            <a:r>
              <a:rPr lang="en-US" sz="4000" dirty="0">
                <a:solidFill>
                  <a:srgbClr val="000000"/>
                </a:solidFill>
                <a:latin typeface="Arial" panose="020B0604020202020204" pitchFamily="34" charset="0"/>
                <a:cs typeface="Arial" panose="020B0604020202020204" pitchFamily="34" charset="0"/>
              </a:rPr>
              <a:t>they themselves identify is crucial.</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Be mindful of, and </a:t>
            </a:r>
            <a:r>
              <a:rPr lang="en-US" sz="4000" b="1" dirty="0">
                <a:solidFill>
                  <a:srgbClr val="AD013E"/>
                </a:solidFill>
                <a:latin typeface="Arial" panose="020B0604020202020204" pitchFamily="34" charset="0"/>
                <a:cs typeface="Arial" panose="020B0604020202020204" pitchFamily="34" charset="0"/>
              </a:rPr>
              <a:t>adapt to, the contextual factors that may limit participation by community members</a:t>
            </a:r>
            <a:r>
              <a:rPr lang="en-US" sz="4000" dirty="0">
                <a:solidFill>
                  <a:srgbClr val="000000"/>
                </a:solidFill>
                <a:latin typeface="Arial" panose="020B0604020202020204" pitchFamily="34" charset="0"/>
                <a:cs typeface="Arial" panose="020B0604020202020204" pitchFamily="34" charset="0"/>
              </a:rPr>
              <a:t>, including literacy, social determinants, gender norms, and power dynamics and trust within the community and between the community and the health facility/system.</a:t>
            </a: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C477C16A-A555-5247-B30E-73249EC0F974}"/>
              </a:ext>
            </a:extLst>
          </p:cNvPr>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75876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grpSp>
        <p:nvGrpSpPr>
          <p:cNvPr id="3" name="Group 2">
            <a:extLst>
              <a:ext uri="{FF2B5EF4-FFF2-40B4-BE49-F238E27FC236}">
                <a16:creationId xmlns:a16="http://schemas.microsoft.com/office/drawing/2014/main" id="{D24783C4-D2FE-B34B-8434-3A89060E54F3}"/>
              </a:ext>
            </a:extLst>
          </p:cNvPr>
          <p:cNvGrpSpPr/>
          <p:nvPr/>
        </p:nvGrpSpPr>
        <p:grpSpPr>
          <a:xfrm>
            <a:off x="4114800" y="2476500"/>
            <a:ext cx="11978641" cy="6448584"/>
            <a:chOff x="4099560" y="2465246"/>
            <a:chExt cx="11978641" cy="6448584"/>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40" name="Group 39">
              <a:extLst>
                <a:ext uri="{FF2B5EF4-FFF2-40B4-BE49-F238E27FC236}">
                  <a16:creationId xmlns:a16="http://schemas.microsoft.com/office/drawing/2014/main" id="{8A198D41-1ECD-40CF-99C1-874C00ED69FC}"/>
                </a:ext>
              </a:extLst>
            </p:cNvPr>
            <p:cNvGrpSpPr/>
            <p:nvPr/>
          </p:nvGrpSpPr>
          <p:grpSpPr>
            <a:xfrm>
              <a:off x="4099560" y="4197365"/>
              <a:ext cx="11978640" cy="3084556"/>
              <a:chOff x="5475050" y="4169478"/>
              <a:chExt cx="10635426" cy="3643193"/>
            </a:xfrm>
          </p:grpSpPr>
          <p:grpSp>
            <p:nvGrpSpPr>
              <p:cNvPr id="41" name="Group 40">
                <a:extLst>
                  <a:ext uri="{FF2B5EF4-FFF2-40B4-BE49-F238E27FC236}">
                    <a16:creationId xmlns:a16="http://schemas.microsoft.com/office/drawing/2014/main" id="{979A878A-5EB7-4F6F-935E-E20214D4D07B}"/>
                  </a:ext>
                </a:extLst>
              </p:cNvPr>
              <p:cNvGrpSpPr/>
              <p:nvPr/>
            </p:nvGrpSpPr>
            <p:grpSpPr>
              <a:xfrm>
                <a:off x="5475050" y="4174696"/>
                <a:ext cx="5228424" cy="3637975"/>
                <a:chOff x="9421078" y="5654729"/>
                <a:chExt cx="4774466" cy="3637975"/>
              </a:xfrm>
              <a:solidFill>
                <a:srgbClr val="054A8E"/>
              </a:solidFill>
            </p:grpSpPr>
            <p:sp>
              <p:nvSpPr>
                <p:cNvPr id="45" name="Rectangle 44">
                  <a:extLst>
                    <a:ext uri="{FF2B5EF4-FFF2-40B4-BE49-F238E27FC236}">
                      <a16:creationId xmlns:a16="http://schemas.microsoft.com/office/drawing/2014/main" id="{4F06B9A0-1373-43BB-B3DA-E633B43A0535}"/>
                    </a:ext>
                  </a:extLst>
                </p:cNvPr>
                <p:cNvSpPr/>
                <p:nvPr/>
              </p:nvSpPr>
              <p:spPr>
                <a:xfrm>
                  <a:off x="9421078" y="5654729"/>
                  <a:ext cx="4774466" cy="3637975"/>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51" name="TextBox 12">
                  <a:extLst>
                    <a:ext uri="{FF2B5EF4-FFF2-40B4-BE49-F238E27FC236}">
                      <a16:creationId xmlns:a16="http://schemas.microsoft.com/office/drawing/2014/main" id="{F2AF10B6-5429-4B52-995A-6C064CEACA9B}"/>
                    </a:ext>
                  </a:extLst>
                </p:cNvPr>
                <p:cNvSpPr txBox="1"/>
                <p:nvPr/>
              </p:nvSpPr>
              <p:spPr>
                <a:xfrm>
                  <a:off x="9629370" y="6874694"/>
                  <a:ext cx="4211124" cy="528236"/>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Social Accountability</a:t>
                  </a:r>
                </a:p>
              </p:txBody>
            </p:sp>
          </p:grpSp>
          <p:grpSp>
            <p:nvGrpSpPr>
              <p:cNvPr id="42" name="Group 41">
                <a:extLst>
                  <a:ext uri="{FF2B5EF4-FFF2-40B4-BE49-F238E27FC236}">
                    <a16:creationId xmlns:a16="http://schemas.microsoft.com/office/drawing/2014/main" id="{99986EB6-4E18-4F18-BF28-1789F79CF98A}"/>
                  </a:ext>
                </a:extLst>
              </p:cNvPr>
              <p:cNvGrpSpPr/>
              <p:nvPr/>
            </p:nvGrpSpPr>
            <p:grpSpPr>
              <a:xfrm>
                <a:off x="10703474" y="4169478"/>
                <a:ext cx="5407002" cy="3643192"/>
                <a:chOff x="6822162" y="4575258"/>
                <a:chExt cx="5228424" cy="3643192"/>
              </a:xfrm>
            </p:grpSpPr>
            <p:sp>
              <p:nvSpPr>
                <p:cNvPr id="43" name="Rectangle 42">
                  <a:extLst>
                    <a:ext uri="{FF2B5EF4-FFF2-40B4-BE49-F238E27FC236}">
                      <a16:creationId xmlns:a16="http://schemas.microsoft.com/office/drawing/2014/main" id="{B9C9A7E5-5A3A-489F-900D-E7815A11DD72}"/>
                    </a:ext>
                  </a:extLst>
                </p:cNvPr>
                <p:cNvSpPr/>
                <p:nvPr/>
              </p:nvSpPr>
              <p:spPr>
                <a:xfrm>
                  <a:off x="6822162" y="4575258"/>
                  <a:ext cx="5228424" cy="3643192"/>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D9D550DE-487A-411E-995D-290C50D77175}"/>
                    </a:ext>
                  </a:extLst>
                </p:cNvPr>
                <p:cNvSpPr txBox="1"/>
                <p:nvPr/>
              </p:nvSpPr>
              <p:spPr>
                <a:xfrm>
                  <a:off x="7239405" y="4701611"/>
                  <a:ext cx="4732061" cy="3395705"/>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400" spc="55" dirty="0">
                      <a:latin typeface="Arial" panose="020B0604020202020204" pitchFamily="34" charset="0"/>
                      <a:cs typeface="Arial" panose="020B0604020202020204" pitchFamily="34" charset="0"/>
                    </a:rPr>
                    <a:t>What challenges can this HIP help address?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What is the impact?</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measurement</a:t>
                  </a:r>
                </a:p>
              </p:txBody>
            </p:sp>
          </p:grpSp>
        </p:grpSp>
        <p:grpSp>
          <p:nvGrpSpPr>
            <p:cNvPr id="52" name="Group 51">
              <a:extLst>
                <a:ext uri="{FF2B5EF4-FFF2-40B4-BE49-F238E27FC236}">
                  <a16:creationId xmlns:a16="http://schemas.microsoft.com/office/drawing/2014/main" id="{18CA8B1E-504F-4A2E-8A87-92162CE55368}"/>
                </a:ext>
              </a:extLst>
            </p:cNvPr>
            <p:cNvGrpSpPr/>
            <p:nvPr/>
          </p:nvGrpSpPr>
          <p:grpSpPr>
            <a:xfrm>
              <a:off x="4099560" y="7473196"/>
              <a:ext cx="11978641" cy="1440634"/>
              <a:chOff x="5430154" y="7739972"/>
              <a:chExt cx="10698652" cy="2168403"/>
            </a:xfrm>
          </p:grpSpPr>
          <p:grpSp>
            <p:nvGrpSpPr>
              <p:cNvPr id="53" name="Group 52">
                <a:extLst>
                  <a:ext uri="{FF2B5EF4-FFF2-40B4-BE49-F238E27FC236}">
                    <a16:creationId xmlns:a16="http://schemas.microsoft.com/office/drawing/2014/main" id="{BF95B35C-02E7-4880-9FD1-A15947C64BC3}"/>
                  </a:ext>
                </a:extLst>
              </p:cNvPr>
              <p:cNvGrpSpPr/>
              <p:nvPr/>
            </p:nvGrpSpPr>
            <p:grpSpPr>
              <a:xfrm>
                <a:off x="5430154" y="7739974"/>
                <a:ext cx="5245907" cy="2168220"/>
                <a:chOff x="14020800" y="4767976"/>
                <a:chExt cx="4447322" cy="3668411"/>
              </a:xfrm>
            </p:grpSpPr>
            <p:sp>
              <p:nvSpPr>
                <p:cNvPr id="60" name="Rectangle 59">
                  <a:extLst>
                    <a:ext uri="{FF2B5EF4-FFF2-40B4-BE49-F238E27FC236}">
                      <a16:creationId xmlns:a16="http://schemas.microsoft.com/office/drawing/2014/main" id="{A0B73AEF-E298-4551-8234-16B1DAF4C26C}"/>
                    </a:ext>
                  </a:extLst>
                </p:cNvPr>
                <p:cNvSpPr/>
                <p:nvPr/>
              </p:nvSpPr>
              <p:spPr>
                <a:xfrm>
                  <a:off x="14020800" y="4767976"/>
                  <a:ext cx="4447322" cy="366841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61" name="TextBox 12">
                  <a:extLst>
                    <a:ext uri="{FF2B5EF4-FFF2-40B4-BE49-F238E27FC236}">
                      <a16:creationId xmlns:a16="http://schemas.microsoft.com/office/drawing/2014/main" id="{D9F177E3-CCC0-4CE3-B648-1CA66F81E0F4}"/>
                    </a:ext>
                  </a:extLst>
                </p:cNvPr>
                <p:cNvSpPr txBox="1"/>
                <p:nvPr/>
              </p:nvSpPr>
              <p:spPr>
                <a:xfrm>
                  <a:off x="14219939" y="5265785"/>
                  <a:ext cx="3852139" cy="725256"/>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54" name="Group 53">
                <a:extLst>
                  <a:ext uri="{FF2B5EF4-FFF2-40B4-BE49-F238E27FC236}">
                    <a16:creationId xmlns:a16="http://schemas.microsoft.com/office/drawing/2014/main" id="{11DB4B3B-8946-4DE4-8B19-CDC8B50F3961}"/>
                  </a:ext>
                </a:extLst>
              </p:cNvPr>
              <p:cNvGrpSpPr/>
              <p:nvPr/>
            </p:nvGrpSpPr>
            <p:grpSpPr>
              <a:xfrm>
                <a:off x="10676063" y="7739972"/>
                <a:ext cx="5452743" cy="2168403"/>
                <a:chOff x="12030951" y="5664029"/>
                <a:chExt cx="5675191" cy="2168403"/>
              </a:xfrm>
            </p:grpSpPr>
            <p:sp>
              <p:nvSpPr>
                <p:cNvPr id="55" name="Rectangle 54">
                  <a:extLst>
                    <a:ext uri="{FF2B5EF4-FFF2-40B4-BE49-F238E27FC236}">
                      <a16:creationId xmlns:a16="http://schemas.microsoft.com/office/drawing/2014/main" id="{DA1D6DD9-EC15-4F73-B57D-97002C458503}"/>
                    </a:ext>
                  </a:extLst>
                </p:cNvPr>
                <p:cNvSpPr/>
                <p:nvPr/>
              </p:nvSpPr>
              <p:spPr>
                <a:xfrm>
                  <a:off x="12030951" y="5664029"/>
                  <a:ext cx="5675191" cy="2168223"/>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56" name="TextBox 12">
                  <a:extLst>
                    <a:ext uri="{FF2B5EF4-FFF2-40B4-BE49-F238E27FC236}">
                      <a16:creationId xmlns:a16="http://schemas.microsoft.com/office/drawing/2014/main" id="{E8F3B403-5EE7-44B8-9BF1-91FAF64E9DE0}"/>
                    </a:ext>
                  </a:extLst>
                </p:cNvPr>
                <p:cNvSpPr txBox="1"/>
                <p:nvPr/>
              </p:nvSpPr>
              <p:spPr>
                <a:xfrm>
                  <a:off x="12496869" y="5705501"/>
                  <a:ext cx="5123605" cy="2126931"/>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endParaRPr lang="en-US" sz="2500" dirty="0">
                    <a:latin typeface="Arial" panose="020B0604020202020204" pitchFamily="34" charset="0"/>
                    <a:cs typeface="Arial" panose="020B0604020202020204" pitchFamily="34" charset="0"/>
                  </a:endParaRPr>
                </a:p>
              </p:txBody>
            </p:sp>
          </p:grpSp>
        </p:grpSp>
        <p:grpSp>
          <p:nvGrpSpPr>
            <p:cNvPr id="68" name="Group 67">
              <a:extLst>
                <a:ext uri="{FF2B5EF4-FFF2-40B4-BE49-F238E27FC236}">
                  <a16:creationId xmlns:a16="http://schemas.microsoft.com/office/drawing/2014/main" id="{2661F8C2-BC32-4C06-AF0F-4F208BEA7E14}"/>
                </a:ext>
              </a:extLst>
            </p:cNvPr>
            <p:cNvGrpSpPr/>
            <p:nvPr/>
          </p:nvGrpSpPr>
          <p:grpSpPr>
            <a:xfrm>
              <a:off x="4099560" y="2465246"/>
              <a:ext cx="11978640" cy="1580676"/>
              <a:chOff x="5475050" y="2377795"/>
              <a:chExt cx="10635426" cy="1580676"/>
            </a:xfrm>
          </p:grpSpPr>
          <p:grpSp>
            <p:nvGrpSpPr>
              <p:cNvPr id="69" name="Group 68">
                <a:extLst>
                  <a:ext uri="{FF2B5EF4-FFF2-40B4-BE49-F238E27FC236}">
                    <a16:creationId xmlns:a16="http://schemas.microsoft.com/office/drawing/2014/main" id="{3BEA875A-8A9C-47AC-B117-D2BAC8686EF1}"/>
                  </a:ext>
                </a:extLst>
              </p:cNvPr>
              <p:cNvGrpSpPr/>
              <p:nvPr/>
            </p:nvGrpSpPr>
            <p:grpSpPr>
              <a:xfrm>
                <a:off x="5475050" y="2378497"/>
                <a:ext cx="5228424" cy="1579562"/>
                <a:chOff x="9421078" y="6433254"/>
                <a:chExt cx="4937538" cy="1579562"/>
              </a:xfrm>
            </p:grpSpPr>
            <p:sp>
              <p:nvSpPr>
                <p:cNvPr id="73" name="Rectangle 72">
                  <a:extLst>
                    <a:ext uri="{FF2B5EF4-FFF2-40B4-BE49-F238E27FC236}">
                      <a16:creationId xmlns:a16="http://schemas.microsoft.com/office/drawing/2014/main" id="{290A48EE-75A6-4A5D-9CF2-3981A23B5D97}"/>
                    </a:ext>
                  </a:extLst>
                </p:cNvPr>
                <p:cNvSpPr/>
                <p:nvPr/>
              </p:nvSpPr>
              <p:spPr>
                <a:xfrm>
                  <a:off x="9421078" y="6433254"/>
                  <a:ext cx="4937538" cy="15795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atin typeface="Arial" panose="020B0604020202020204" pitchFamily="34" charset="0"/>
                    <a:cs typeface="Arial" panose="020B0604020202020204" pitchFamily="34" charset="0"/>
                  </a:endParaRPr>
                </a:p>
              </p:txBody>
            </p:sp>
            <p:sp>
              <p:nvSpPr>
                <p:cNvPr id="74" name="TextBox 12">
                  <a:extLst>
                    <a:ext uri="{FF2B5EF4-FFF2-40B4-BE49-F238E27FC236}">
                      <a16:creationId xmlns:a16="http://schemas.microsoft.com/office/drawing/2014/main" id="{ADAEF716-44FE-44AF-9B48-4B7938BC5690}"/>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70" name="Group 69">
                <a:extLst>
                  <a:ext uri="{FF2B5EF4-FFF2-40B4-BE49-F238E27FC236}">
                    <a16:creationId xmlns:a16="http://schemas.microsoft.com/office/drawing/2014/main" id="{CE443D60-6607-4E72-9CE5-D67E25089C63}"/>
                  </a:ext>
                </a:extLst>
              </p:cNvPr>
              <p:cNvGrpSpPr/>
              <p:nvPr/>
            </p:nvGrpSpPr>
            <p:grpSpPr>
              <a:xfrm>
                <a:off x="10703474" y="2377795"/>
                <a:ext cx="5407002" cy="1580676"/>
                <a:chOff x="1049183" y="4874827"/>
                <a:chExt cx="5407002" cy="1197330"/>
              </a:xfrm>
            </p:grpSpPr>
            <p:sp>
              <p:nvSpPr>
                <p:cNvPr id="71" name="Rectangle 70">
                  <a:extLst>
                    <a:ext uri="{FF2B5EF4-FFF2-40B4-BE49-F238E27FC236}">
                      <a16:creationId xmlns:a16="http://schemas.microsoft.com/office/drawing/2014/main" id="{F6BC7420-4FB9-478F-A35B-2F18FF02B3B1}"/>
                    </a:ext>
                  </a:extLst>
                </p:cNvPr>
                <p:cNvSpPr/>
                <p:nvPr/>
              </p:nvSpPr>
              <p:spPr>
                <a:xfrm>
                  <a:off x="1049183" y="4874827"/>
                  <a:ext cx="5407002" cy="119367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2070922A-DDB7-407F-BDAE-D5862C644F18}"/>
                    </a:ext>
                  </a:extLst>
                </p:cNvPr>
                <p:cNvSpPr txBox="1"/>
                <p:nvPr/>
              </p:nvSpPr>
              <p:spPr>
                <a:xfrm>
                  <a:off x="1399945" y="493178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grpSp>
      <p:sp>
        <p:nvSpPr>
          <p:cNvPr id="2" name="Slide Number Placeholder 1">
            <a:extLst>
              <a:ext uri="{FF2B5EF4-FFF2-40B4-BE49-F238E27FC236}">
                <a16:creationId xmlns:a16="http://schemas.microsoft.com/office/drawing/2014/main" id="{F9063E4D-F347-4076-A0C8-9D0BE25AC6D9}"/>
              </a:ext>
            </a:extLst>
          </p:cNvPr>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322037" y="3755956"/>
            <a:ext cx="15590635" cy="430887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A structured and facilitated process built on </a:t>
            </a:r>
            <a:r>
              <a:rPr lang="en-US" sz="4000" b="1" dirty="0">
                <a:solidFill>
                  <a:srgbClr val="AD013E"/>
                </a:solidFill>
                <a:latin typeface="Arial" panose="020B0604020202020204" pitchFamily="34" charset="0"/>
                <a:cs typeface="Arial" panose="020B0604020202020204" pitchFamily="34" charset="0"/>
              </a:rPr>
              <a:t>transparency, inclusion, and equity.</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Social accountability processes should be built on </a:t>
            </a:r>
            <a:r>
              <a:rPr lang="en-US" sz="4000" b="1" dirty="0">
                <a:solidFill>
                  <a:srgbClr val="AD013E"/>
                </a:solidFill>
                <a:latin typeface="Arial" panose="020B0604020202020204" pitchFamily="34" charset="0"/>
                <a:cs typeface="Arial" panose="020B0604020202020204" pitchFamily="34" charset="0"/>
              </a:rPr>
              <a:t>raising awareness among health providers and communities about their rights and entitlements.</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C05B1208-D8B7-5F49-ADE9-DE08D05B5D91}"/>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69400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322037" y="3434231"/>
            <a:ext cx="15590635" cy="5539978"/>
          </a:xfrm>
          <a:prstGeom prst="rect">
            <a:avLst/>
          </a:prstGeom>
        </p:spPr>
        <p:txBody>
          <a:bodyPr wrap="square" lIns="0" tIns="0" rIns="0" bIns="0" rtlCol="0" anchor="t">
            <a:spAutoFit/>
          </a:bodyPr>
          <a:lstStyle/>
          <a:p>
            <a:pPr>
              <a:spcAft>
                <a:spcPts val="2400"/>
              </a:spcAft>
            </a:pPr>
            <a:r>
              <a:rPr lang="en-US" sz="4000" dirty="0">
                <a:latin typeface="Arial" panose="020B0604020202020204" pitchFamily="34" charset="0"/>
                <a:cs typeface="Arial" panose="020B0604020202020204" pitchFamily="34" charset="0"/>
              </a:rPr>
              <a:t>Promote dialogue, negotiation, and collective action.</a:t>
            </a:r>
          </a:p>
          <a:p>
            <a:pPr marL="571500"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Ensuring a supportive environment </a:t>
            </a:r>
            <a:r>
              <a:rPr lang="en-US" sz="4000" dirty="0">
                <a:solidFill>
                  <a:srgbClr val="000000"/>
                </a:solidFill>
                <a:latin typeface="Arial" panose="020B0604020202020204" pitchFamily="34" charset="0"/>
                <a:cs typeface="Arial" panose="020B0604020202020204" pitchFamily="34" charset="0"/>
              </a:rPr>
              <a:t>where everyone feels listened to, understood, and not blamed or reproached, can lead to improved service delivery and policy outcomes.</a:t>
            </a:r>
          </a:p>
          <a:p>
            <a:pPr marL="571500"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Ensure good and practiced facilitation</a:t>
            </a:r>
            <a:r>
              <a:rPr lang="en-US" sz="4000" dirty="0">
                <a:solidFill>
                  <a:srgbClr val="000000"/>
                </a:solidFill>
                <a:latin typeface="Arial" panose="020B0604020202020204" pitchFamily="34" charset="0"/>
                <a:cs typeface="Arial" panose="020B0604020202020204" pitchFamily="34" charset="0"/>
              </a:rPr>
              <a:t>, which recognizes and seeks to </a:t>
            </a:r>
            <a:r>
              <a:rPr lang="en-US" sz="4000" b="1" dirty="0">
                <a:solidFill>
                  <a:srgbClr val="AD013E"/>
                </a:solidFill>
                <a:latin typeface="Arial" panose="020B0604020202020204" pitchFamily="34" charset="0"/>
                <a:cs typeface="Arial" panose="020B0604020202020204" pitchFamily="34" charset="0"/>
              </a:rPr>
              <a:t>alter the existing power imbalances within the community and between the community and health facility/system.</a:t>
            </a:r>
            <a:endParaRPr lang="en-US" sz="4000" dirty="0">
              <a:solidFill>
                <a:srgbClr val="000000"/>
              </a:solidFill>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312EB9A7-C53D-F24B-AA0C-EF237E3C5113}"/>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354463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49D507F2-A328-4599-A480-8D5893AF48C4}"/>
              </a:ext>
            </a:extLst>
          </p:cNvPr>
          <p:cNvSpPr/>
          <p:nvPr/>
        </p:nvSpPr>
        <p:spPr>
          <a:xfrm flipV="1">
            <a:off x="-11461" y="-5"/>
            <a:ext cx="18257632" cy="346709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8" name="TextBox 8">
            <a:extLst>
              <a:ext uri="{FF2B5EF4-FFF2-40B4-BE49-F238E27FC236}">
                <a16:creationId xmlns:a16="http://schemas.microsoft.com/office/drawing/2014/main" id="{6B72E052-BCD2-4ECF-8B90-D2A9416F84A9}"/>
              </a:ext>
            </a:extLst>
          </p:cNvPr>
          <p:cNvSpPr txBox="1"/>
          <p:nvPr/>
        </p:nvSpPr>
        <p:spPr>
          <a:xfrm>
            <a:off x="1322037" y="3558433"/>
            <a:ext cx="15590635" cy="4924425"/>
          </a:xfrm>
          <a:prstGeom prst="rect">
            <a:avLst/>
          </a:prstGeom>
        </p:spPr>
        <p:txBody>
          <a:bodyPr wrap="square" lIns="0" tIns="0" rIns="0" bIns="0" rtlCol="0" anchor="t">
            <a:spAutoFit/>
          </a:bodyPr>
          <a:lstStyle/>
          <a:p>
            <a:pPr>
              <a:spcAft>
                <a:spcPts val="2400"/>
              </a:spcAft>
            </a:pPr>
            <a:r>
              <a:rPr lang="en-US" sz="4000" b="1" dirty="0">
                <a:solidFill>
                  <a:srgbClr val="AD013E"/>
                </a:solidFill>
                <a:latin typeface="Arial" panose="020B0604020202020204" pitchFamily="34" charset="0"/>
                <a:cs typeface="Arial" panose="020B0604020202020204" pitchFamily="34" charset="0"/>
              </a:rPr>
              <a:t>Sustainability</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Effective social accountability approaches </a:t>
            </a:r>
            <a:r>
              <a:rPr lang="en-US" sz="4000" b="1" dirty="0">
                <a:solidFill>
                  <a:srgbClr val="AD013E"/>
                </a:solidFill>
                <a:latin typeface="Arial" panose="020B0604020202020204" pitchFamily="34" charset="0"/>
                <a:cs typeface="Arial" panose="020B0604020202020204" pitchFamily="34" charset="0"/>
              </a:rPr>
              <a:t>can contribute to the increased resilience of the health system</a:t>
            </a:r>
            <a:r>
              <a:rPr lang="en-US" sz="4000" dirty="0">
                <a:latin typeface="Arial" panose="020B0604020202020204" pitchFamily="34" charset="0"/>
                <a:cs typeface="Arial" panose="020B0604020202020204" pitchFamily="34" charset="0"/>
              </a:rPr>
              <a:t> even in times of crises.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To be sustainable, communities need to value the social accountability approaches and see their continued utility in addressing their needs</a:t>
            </a:r>
            <a:r>
              <a:rPr lang="en-US" sz="4000" b="1" dirty="0">
                <a:solidFill>
                  <a:srgbClr val="AD013E"/>
                </a:solidFill>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16" name="TextBox 10">
            <a:extLst>
              <a:ext uri="{FF2B5EF4-FFF2-40B4-BE49-F238E27FC236}">
                <a16:creationId xmlns:a16="http://schemas.microsoft.com/office/drawing/2014/main" id="{B7693F62-9809-48FD-87DF-FA6FA99EAC6B}"/>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pic>
        <p:nvPicPr>
          <p:cNvPr id="14" name="Graphic 13" descr="Lightbulb with solid fill">
            <a:extLst>
              <a:ext uri="{FF2B5EF4-FFF2-40B4-BE49-F238E27FC236}">
                <a16:creationId xmlns:a16="http://schemas.microsoft.com/office/drawing/2014/main" id="{04E9AF8F-6F2E-4806-B64E-8A410BC3D2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765" y="647699"/>
            <a:ext cx="914400" cy="914400"/>
          </a:xfrm>
          <a:prstGeom prst="rect">
            <a:avLst/>
          </a:prstGeom>
        </p:spPr>
      </p:pic>
      <p:sp>
        <p:nvSpPr>
          <p:cNvPr id="2" name="Slide Number Placeholder 1">
            <a:extLst>
              <a:ext uri="{FF2B5EF4-FFF2-40B4-BE49-F238E27FC236}">
                <a16:creationId xmlns:a16="http://schemas.microsoft.com/office/drawing/2014/main" id="{286B6101-8792-344C-9A3A-D90EF7E16400}"/>
              </a:ext>
            </a:extLst>
          </p:cNvPr>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2910782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533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174513" y="3482240"/>
            <a:ext cx="15818087" cy="400109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What factors promote the integration, scalability, and sustainability of social accountability processes geared to improving the quality and utilization of family planning services?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if at all, can accountability at global, regional, and national levels be aligned with local social accountability initiatives (e.g., community scorecards) for system-wide change in family planning?</a:t>
            </a:r>
          </a:p>
        </p:txBody>
      </p:sp>
    </p:spTree>
    <p:extLst>
      <p:ext uri="{BB962C8B-B14F-4D97-AF65-F5344CB8AC3E}">
        <p14:creationId xmlns:p14="http://schemas.microsoft.com/office/powerpoint/2010/main" val="377592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53340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228369" y="3141733"/>
            <a:ext cx="15818087" cy="5847755"/>
          </a:xfrm>
          <a:prstGeom prst="rect">
            <a:avLst/>
          </a:prstGeom>
        </p:spPr>
        <p:txBody>
          <a:bodyPr wrap="square" lIns="0" tIns="0" rIns="0" bIns="0" rtlCol="0" anchor="t">
            <a:spAutoFit/>
          </a:bodyPr>
          <a:lstStyle/>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can social accountability approaches designed to improve family planning outcomes work in settings where there is less community cohesion and less spare time to participate in community activities, e.g., urban areas, countries responding to shocks (e.g., armed conflict, climate- and pandemic-related conflict), pastoralist communities, and areas with internally displaced persons?</a:t>
            </a:r>
          </a:p>
          <a:p>
            <a:pPr marL="571500" indent="-571500">
              <a:spcAft>
                <a:spcPts val="2400"/>
              </a:spcAft>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How can we best measure increases in trust as an outcome of social accountability initiatives?</a:t>
            </a:r>
          </a:p>
        </p:txBody>
      </p:sp>
    </p:spTree>
    <p:extLst>
      <p:ext uri="{BB962C8B-B14F-4D97-AF65-F5344CB8AC3E}">
        <p14:creationId xmlns:p14="http://schemas.microsoft.com/office/powerpoint/2010/main" val="417826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7E33D7A3-3FB5-4D5E-BEAE-4B95F416540D}"/>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25" name="TextBox 10">
            <a:extLst>
              <a:ext uri="{FF2B5EF4-FFF2-40B4-BE49-F238E27FC236}">
                <a16:creationId xmlns:a16="http://schemas.microsoft.com/office/drawing/2014/main" id="{2134279C-CC1B-442B-8EFE-CB47D5604024}"/>
              </a:ext>
            </a:extLst>
          </p:cNvPr>
          <p:cNvSpPr txBox="1"/>
          <p:nvPr/>
        </p:nvSpPr>
        <p:spPr>
          <a:xfrm>
            <a:off x="612797" y="72620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7000" y="776716"/>
            <a:ext cx="914400" cy="914400"/>
          </a:xfrm>
          <a:prstGeom prst="rect">
            <a:avLst/>
          </a:prstGeom>
        </p:spPr>
      </p:pic>
      <p:sp>
        <p:nvSpPr>
          <p:cNvPr id="6" name="Slide Number Placeholder 5">
            <a:extLst>
              <a:ext uri="{FF2B5EF4-FFF2-40B4-BE49-F238E27FC236}">
                <a16:creationId xmlns:a16="http://schemas.microsoft.com/office/drawing/2014/main" id="{10E4DCAC-B00A-4E82-8179-89F4DAEF3535}"/>
              </a:ext>
            </a:extLst>
          </p:cNvPr>
          <p:cNvSpPr>
            <a:spLocks noGrp="1"/>
          </p:cNvSpPr>
          <p:nvPr>
            <p:ph type="sldNum" sz="quarter" idx="12"/>
          </p:nvPr>
        </p:nvSpPr>
        <p:spPr/>
        <p:txBody>
          <a:bodyPr/>
          <a:lstStyle/>
          <a:p>
            <a:fld id="{B6F15528-21DE-4FAA-801E-634DDDAF4B2B}" type="slidenum">
              <a:rPr lang="en-US" smtClean="0"/>
              <a:pPr/>
              <a:t>25</a:t>
            </a:fld>
            <a:endParaRPr lang="en-US"/>
          </a:p>
        </p:txBody>
      </p:sp>
      <p:grpSp>
        <p:nvGrpSpPr>
          <p:cNvPr id="16" name="Group 15">
            <a:extLst>
              <a:ext uri="{FF2B5EF4-FFF2-40B4-BE49-F238E27FC236}">
                <a16:creationId xmlns:a16="http://schemas.microsoft.com/office/drawing/2014/main" id="{7E59EF4B-9F66-7644-BB3B-5533E37D383F}"/>
              </a:ext>
            </a:extLst>
          </p:cNvPr>
          <p:cNvGrpSpPr/>
          <p:nvPr/>
        </p:nvGrpSpPr>
        <p:grpSpPr>
          <a:xfrm>
            <a:off x="807893" y="2030678"/>
            <a:ext cx="4071415" cy="6509450"/>
            <a:chOff x="2292577" y="2030679"/>
            <a:chExt cx="4071415" cy="6509450"/>
          </a:xfrm>
        </p:grpSpPr>
        <p:grpSp>
          <p:nvGrpSpPr>
            <p:cNvPr id="5" name="Group 4">
              <a:extLst>
                <a:ext uri="{FF2B5EF4-FFF2-40B4-BE49-F238E27FC236}">
                  <a16:creationId xmlns:a16="http://schemas.microsoft.com/office/drawing/2014/main" id="{F328638C-59A2-4145-9CA4-0A0AF36EA664}"/>
                </a:ext>
              </a:extLst>
            </p:cNvPr>
            <p:cNvGrpSpPr/>
            <p:nvPr/>
          </p:nvGrpSpPr>
          <p:grpSpPr>
            <a:xfrm>
              <a:off x="2292577" y="6682255"/>
              <a:ext cx="4071415" cy="1857874"/>
              <a:chOff x="564739" y="7699363"/>
              <a:chExt cx="1720314" cy="548299"/>
            </a:xfrm>
          </p:grpSpPr>
          <p:sp>
            <p:nvSpPr>
              <p:cNvPr id="27" name="AutoShape 2">
                <a:extLst>
                  <a:ext uri="{FF2B5EF4-FFF2-40B4-BE49-F238E27FC236}">
                    <a16:creationId xmlns:a16="http://schemas.microsoft.com/office/drawing/2014/main" id="{4BAC6A1D-313D-415D-9402-8808B4F6B211}"/>
                  </a:ext>
                </a:extLst>
              </p:cNvPr>
              <p:cNvSpPr/>
              <p:nvPr/>
            </p:nvSpPr>
            <p:spPr>
              <a:xfrm>
                <a:off x="564739" y="7699363"/>
                <a:ext cx="1720314" cy="548299"/>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0" name="TextBox 11">
                <a:extLst>
                  <a:ext uri="{FF2B5EF4-FFF2-40B4-BE49-F238E27FC236}">
                    <a16:creationId xmlns:a16="http://schemas.microsoft.com/office/drawing/2014/main" id="{A674A6EA-E609-4527-89C5-0F88E33CDA72}"/>
                  </a:ext>
                </a:extLst>
              </p:cNvPr>
              <p:cNvSpPr txBox="1"/>
              <p:nvPr/>
            </p:nvSpPr>
            <p:spPr>
              <a:xfrm>
                <a:off x="767565" y="7726707"/>
                <a:ext cx="1315130" cy="225981"/>
              </a:xfrm>
              <a:prstGeom prst="rect">
                <a:avLst/>
              </a:prstGeom>
            </p:spPr>
            <p:txBody>
              <a:bodyPr wrap="square" lIns="0" tIns="0" rIns="0" bIns="0" rtlCol="0" anchor="t">
                <a:spAutoFit/>
              </a:bodyPr>
              <a:lstStyle/>
              <a:p>
                <a:pPr marL="0" lvl="0" indent="0" algn="ctr">
                  <a:lnSpc>
                    <a:spcPts val="3079"/>
                  </a:lnSpc>
                  <a:spcBef>
                    <a:spcPct val="0"/>
                  </a:spcBef>
                </a:pPr>
                <a:r>
                  <a:rPr lang="en-US" sz="2400" b="1" u="sng" dirty="0">
                    <a:solidFill>
                      <a:srgbClr val="AD013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Social Accountability Resources and Tools</a:t>
                </a:r>
                <a:endParaRPr lang="en-US" sz="2400" b="1" u="sng" dirty="0">
                  <a:solidFill>
                    <a:srgbClr val="AD013E"/>
                  </a:solidFill>
                  <a:latin typeface="Arial" panose="020B0604020202020204" pitchFamily="34" charset="0"/>
                  <a:cs typeface="Arial" panose="020B0604020202020204" pitchFamily="34" charset="0"/>
                </a:endParaRPr>
              </a:p>
            </p:txBody>
          </p:sp>
        </p:grpSp>
        <p:pic>
          <p:nvPicPr>
            <p:cNvPr id="12" name="Picture 11">
              <a:extLst>
                <a:ext uri="{FF2B5EF4-FFF2-40B4-BE49-F238E27FC236}">
                  <a16:creationId xmlns:a16="http://schemas.microsoft.com/office/drawing/2014/main" id="{F15F7CF4-0C72-D648-962E-6BCC14E54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5001" y="2030679"/>
              <a:ext cx="3266566" cy="4278845"/>
            </a:xfrm>
            <a:prstGeom prst="rect">
              <a:avLst/>
            </a:prstGeom>
            <a:ln>
              <a:solidFill>
                <a:schemeClr val="tx1"/>
              </a:solidFill>
            </a:ln>
          </p:spPr>
        </p:pic>
      </p:grpSp>
      <p:grpSp>
        <p:nvGrpSpPr>
          <p:cNvPr id="17" name="Group 16">
            <a:extLst>
              <a:ext uri="{FF2B5EF4-FFF2-40B4-BE49-F238E27FC236}">
                <a16:creationId xmlns:a16="http://schemas.microsoft.com/office/drawing/2014/main" id="{2B363A75-B274-1743-8032-F8EE0623FF13}"/>
              </a:ext>
            </a:extLst>
          </p:cNvPr>
          <p:cNvGrpSpPr/>
          <p:nvPr/>
        </p:nvGrpSpPr>
        <p:grpSpPr>
          <a:xfrm>
            <a:off x="5152473" y="2067576"/>
            <a:ext cx="4071415" cy="6509449"/>
            <a:chOff x="6082940" y="2030679"/>
            <a:chExt cx="4071415" cy="6509449"/>
          </a:xfrm>
        </p:grpSpPr>
        <p:grpSp>
          <p:nvGrpSpPr>
            <p:cNvPr id="4" name="Group 3">
              <a:extLst>
                <a:ext uri="{FF2B5EF4-FFF2-40B4-BE49-F238E27FC236}">
                  <a16:creationId xmlns:a16="http://schemas.microsoft.com/office/drawing/2014/main" id="{4FDDC292-B279-4095-AEE0-9F915B29C582}"/>
                </a:ext>
              </a:extLst>
            </p:cNvPr>
            <p:cNvGrpSpPr/>
            <p:nvPr/>
          </p:nvGrpSpPr>
          <p:grpSpPr>
            <a:xfrm>
              <a:off x="6082940" y="6682255"/>
              <a:ext cx="4071415" cy="1857873"/>
              <a:chOff x="6534097" y="4712863"/>
              <a:chExt cx="3374498" cy="4103945"/>
            </a:xfrm>
          </p:grpSpPr>
          <p:sp>
            <p:nvSpPr>
              <p:cNvPr id="29" name="AutoShape 2">
                <a:extLst>
                  <a:ext uri="{FF2B5EF4-FFF2-40B4-BE49-F238E27FC236}">
                    <a16:creationId xmlns:a16="http://schemas.microsoft.com/office/drawing/2014/main" id="{71DB51EC-656F-41EC-BE7A-7BB9A76240EE}"/>
                  </a:ext>
                </a:extLst>
              </p:cNvPr>
              <p:cNvSpPr/>
              <p:nvPr/>
            </p:nvSpPr>
            <p:spPr>
              <a:xfrm>
                <a:off x="6534097" y="4712863"/>
                <a:ext cx="3374498" cy="4103945"/>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8" name="TextBox 8">
                <a:extLst>
                  <a:ext uri="{FF2B5EF4-FFF2-40B4-BE49-F238E27FC236}">
                    <a16:creationId xmlns:a16="http://schemas.microsoft.com/office/drawing/2014/main" id="{EE69D0FC-B7E5-48D2-8F10-BC110566B73E}"/>
                  </a:ext>
                </a:extLst>
              </p:cNvPr>
              <p:cNvSpPr txBox="1"/>
              <p:nvPr/>
            </p:nvSpPr>
            <p:spPr>
              <a:xfrm>
                <a:off x="6704325" y="4927144"/>
                <a:ext cx="3088313" cy="1691440"/>
              </a:xfrm>
              <a:prstGeom prst="rect">
                <a:avLst/>
              </a:prstGeom>
            </p:spPr>
            <p:txBody>
              <a:bodyPr wrap="square" lIns="0" tIns="0" rIns="0" bIns="0" rtlCol="0" anchor="t">
                <a:spAutoFit/>
              </a:bodyPr>
              <a:lstStyle/>
              <a:p>
                <a:pPr marL="0" lvl="0" indent="0" algn="ctr">
                  <a:lnSpc>
                    <a:spcPts val="3079"/>
                  </a:lnSpc>
                  <a:spcBef>
                    <a:spcPct val="0"/>
                  </a:spcBef>
                </a:pPr>
                <a:r>
                  <a:rPr lang="en-US" sz="2400" b="1" i="0" u="sng" strike="noStrike" baseline="0" dirty="0">
                    <a:solidFill>
                      <a:srgbClr val="AD013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Citizen Voice and Action Field Guide</a:t>
                </a:r>
                <a:endParaRPr lang="en-US" sz="2400" b="1" u="sng" dirty="0">
                  <a:solidFill>
                    <a:srgbClr val="AD013E"/>
                  </a:solidFill>
                  <a:latin typeface="Arial" panose="020B0604020202020204" pitchFamily="34" charset="0"/>
                  <a:cs typeface="Arial" panose="020B0604020202020204" pitchFamily="34" charset="0"/>
                </a:endParaRPr>
              </a:p>
            </p:txBody>
          </p:sp>
        </p:grpSp>
        <p:pic>
          <p:nvPicPr>
            <p:cNvPr id="14" name="Picture 13">
              <a:extLst>
                <a:ext uri="{FF2B5EF4-FFF2-40B4-BE49-F238E27FC236}">
                  <a16:creationId xmlns:a16="http://schemas.microsoft.com/office/drawing/2014/main" id="{22DF8082-5CFF-4642-8E36-06DE36E55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36281" y="2030679"/>
              <a:ext cx="3283294" cy="4278845"/>
            </a:xfrm>
            <a:prstGeom prst="rect">
              <a:avLst/>
            </a:prstGeom>
            <a:ln>
              <a:solidFill>
                <a:schemeClr val="tx1"/>
              </a:solidFill>
            </a:ln>
          </p:spPr>
        </p:pic>
      </p:grpSp>
      <p:pic>
        <p:nvPicPr>
          <p:cNvPr id="19" name="Picture 18">
            <a:extLst>
              <a:ext uri="{FF2B5EF4-FFF2-40B4-BE49-F238E27FC236}">
                <a16:creationId xmlns:a16="http://schemas.microsoft.com/office/drawing/2014/main" id="{F7769002-6AEA-5C4D-BF8D-AF12F4EB817D}"/>
              </a:ext>
            </a:extLst>
          </p:cNvPr>
          <p:cNvPicPr>
            <a:picLocks noChangeAspect="1"/>
          </p:cNvPicPr>
          <p:nvPr/>
        </p:nvPicPr>
        <p:blipFill rotWithShape="1">
          <a:blip r:embed="rId9">
            <a:extLst>
              <a:ext uri="{28A0092B-C50C-407E-A947-70E740481C1C}">
                <a14:useLocalDpi xmlns:a14="http://schemas.microsoft.com/office/drawing/2010/main" val="0"/>
              </a:ext>
            </a:extLst>
          </a:blip>
          <a:srcRect r="2637"/>
          <a:stretch/>
        </p:blipFill>
        <p:spPr>
          <a:xfrm>
            <a:off x="10060037" y="2028132"/>
            <a:ext cx="3010925" cy="4278845"/>
          </a:xfrm>
          <a:prstGeom prst="rect">
            <a:avLst/>
          </a:prstGeom>
          <a:ln>
            <a:solidFill>
              <a:schemeClr val="tx1"/>
            </a:solidFill>
          </a:ln>
        </p:spPr>
      </p:pic>
      <p:grpSp>
        <p:nvGrpSpPr>
          <p:cNvPr id="33" name="Group 32">
            <a:extLst>
              <a:ext uri="{FF2B5EF4-FFF2-40B4-BE49-F238E27FC236}">
                <a16:creationId xmlns:a16="http://schemas.microsoft.com/office/drawing/2014/main" id="{C4CD26EA-B79F-9643-9A8E-936D876D58F2}"/>
              </a:ext>
            </a:extLst>
          </p:cNvPr>
          <p:cNvGrpSpPr/>
          <p:nvPr/>
        </p:nvGrpSpPr>
        <p:grpSpPr>
          <a:xfrm>
            <a:off x="13849254" y="6719152"/>
            <a:ext cx="4071415" cy="1857873"/>
            <a:chOff x="6534097" y="4712863"/>
            <a:chExt cx="3374498" cy="4103945"/>
          </a:xfrm>
        </p:grpSpPr>
        <p:sp>
          <p:nvSpPr>
            <p:cNvPr id="35" name="AutoShape 2">
              <a:extLst>
                <a:ext uri="{FF2B5EF4-FFF2-40B4-BE49-F238E27FC236}">
                  <a16:creationId xmlns:a16="http://schemas.microsoft.com/office/drawing/2014/main" id="{3E970002-A98E-CD45-937F-A257404B0EA0}"/>
                </a:ext>
              </a:extLst>
            </p:cNvPr>
            <p:cNvSpPr/>
            <p:nvPr/>
          </p:nvSpPr>
          <p:spPr>
            <a:xfrm>
              <a:off x="6534097" y="4712863"/>
              <a:ext cx="3374498" cy="4103945"/>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36" name="TextBox 8">
              <a:extLst>
                <a:ext uri="{FF2B5EF4-FFF2-40B4-BE49-F238E27FC236}">
                  <a16:creationId xmlns:a16="http://schemas.microsoft.com/office/drawing/2014/main" id="{DCC02FDA-8EF6-B24F-9D08-059A0E35B082}"/>
                </a:ext>
              </a:extLst>
            </p:cNvPr>
            <p:cNvSpPr txBox="1"/>
            <p:nvPr/>
          </p:nvSpPr>
          <p:spPr>
            <a:xfrm>
              <a:off x="6704325" y="4927144"/>
              <a:ext cx="3088313" cy="2569596"/>
            </a:xfrm>
            <a:prstGeom prst="rect">
              <a:avLst/>
            </a:prstGeom>
          </p:spPr>
          <p:txBody>
            <a:bodyPr wrap="square" lIns="0" tIns="0" rIns="0" bIns="0" rtlCol="0" anchor="t">
              <a:spAutoFit/>
            </a:bodyPr>
            <a:lstStyle/>
            <a:p>
              <a:pPr marL="0" lvl="0" indent="0" algn="ctr">
                <a:lnSpc>
                  <a:spcPts val="3079"/>
                </a:lnSpc>
                <a:spcBef>
                  <a:spcPct val="0"/>
                </a:spcBef>
              </a:pPr>
              <a:r>
                <a:rPr lang="en-US" sz="2400" b="1" i="0" u="sng" strike="noStrike" baseline="0" dirty="0">
                  <a:solidFill>
                    <a:srgbClr val="AD013E"/>
                  </a:solidFill>
                  <a:latin typeface="Arial" panose="020B0604020202020204" pitchFamily="34" charset="0"/>
                  <a:cs typeface="Arial" panose="020B0604020202020204" pitchFamily="34" charset="0"/>
                </a:rPr>
                <a:t>Accountability </a:t>
              </a:r>
              <a:r>
                <a:rPr lang="en-US" sz="2400" b="1" i="0" u="sng" strike="noStrike" baseline="0" dirty="0">
                  <a:solidFill>
                    <a:srgbClr val="AD013E"/>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Measurement</a:t>
              </a:r>
              <a:r>
                <a:rPr lang="en-US" sz="2400" b="1" i="0" u="sng" strike="noStrike" baseline="0" dirty="0">
                  <a:solidFill>
                    <a:srgbClr val="AD013E"/>
                  </a:solidFill>
                  <a:latin typeface="Arial" panose="020B0604020202020204" pitchFamily="34" charset="0"/>
                  <a:cs typeface="Arial" panose="020B0604020202020204" pitchFamily="34" charset="0"/>
                </a:rPr>
                <a:t> Framework Tool</a:t>
              </a:r>
              <a:endParaRPr lang="en-US" sz="2400" b="1" u="sng" dirty="0">
                <a:solidFill>
                  <a:srgbClr val="AD013E"/>
                </a:solidFill>
                <a:latin typeface="Arial" panose="020B0604020202020204" pitchFamily="34" charset="0"/>
                <a:cs typeface="Arial" panose="020B0604020202020204" pitchFamily="34" charset="0"/>
              </a:endParaRPr>
            </a:p>
          </p:txBody>
        </p:sp>
      </p:grpSp>
      <p:grpSp>
        <p:nvGrpSpPr>
          <p:cNvPr id="41" name="Group 40">
            <a:extLst>
              <a:ext uri="{FF2B5EF4-FFF2-40B4-BE49-F238E27FC236}">
                <a16:creationId xmlns:a16="http://schemas.microsoft.com/office/drawing/2014/main" id="{5E711736-833F-0E49-B860-7AFD6F47CEEF}"/>
              </a:ext>
            </a:extLst>
          </p:cNvPr>
          <p:cNvGrpSpPr/>
          <p:nvPr/>
        </p:nvGrpSpPr>
        <p:grpSpPr>
          <a:xfrm>
            <a:off x="9497053" y="6720355"/>
            <a:ext cx="4071415" cy="1857873"/>
            <a:chOff x="6534097" y="4712863"/>
            <a:chExt cx="3374498" cy="4103945"/>
          </a:xfrm>
        </p:grpSpPr>
        <p:sp>
          <p:nvSpPr>
            <p:cNvPr id="43" name="AutoShape 2">
              <a:extLst>
                <a:ext uri="{FF2B5EF4-FFF2-40B4-BE49-F238E27FC236}">
                  <a16:creationId xmlns:a16="http://schemas.microsoft.com/office/drawing/2014/main" id="{C7052170-CB77-324C-A87B-3F5841EC9128}"/>
                </a:ext>
              </a:extLst>
            </p:cNvPr>
            <p:cNvSpPr/>
            <p:nvPr/>
          </p:nvSpPr>
          <p:spPr>
            <a:xfrm>
              <a:off x="6534097" y="4712863"/>
              <a:ext cx="3374498" cy="4103945"/>
            </a:xfrm>
            <a:prstGeom prst="rect">
              <a:avLst/>
            </a:prstGeom>
            <a:solidFill>
              <a:srgbClr val="F4F4F4"/>
            </a:solidFill>
          </p:spPr>
          <p:txBody>
            <a:bodyPr/>
            <a:lstStyle/>
            <a:p>
              <a:endParaRPr lang="en-US" dirty="0">
                <a:latin typeface="Arial" panose="020B0604020202020204" pitchFamily="34" charset="0"/>
                <a:cs typeface="Arial" panose="020B0604020202020204" pitchFamily="34" charset="0"/>
              </a:endParaRPr>
            </a:p>
          </p:txBody>
        </p:sp>
        <p:sp>
          <p:nvSpPr>
            <p:cNvPr id="44" name="TextBox 8">
              <a:extLst>
                <a:ext uri="{FF2B5EF4-FFF2-40B4-BE49-F238E27FC236}">
                  <a16:creationId xmlns:a16="http://schemas.microsoft.com/office/drawing/2014/main" id="{184AF24B-3EFB-9F48-A005-2D2B0B30FB8B}"/>
                </a:ext>
              </a:extLst>
            </p:cNvPr>
            <p:cNvSpPr txBox="1"/>
            <p:nvPr/>
          </p:nvSpPr>
          <p:spPr>
            <a:xfrm>
              <a:off x="6704325" y="4927144"/>
              <a:ext cx="3088313" cy="2569596"/>
            </a:xfrm>
            <a:prstGeom prst="rect">
              <a:avLst/>
            </a:prstGeom>
          </p:spPr>
          <p:txBody>
            <a:bodyPr wrap="square" lIns="0" tIns="0" rIns="0" bIns="0" rtlCol="0" anchor="t">
              <a:spAutoFit/>
            </a:bodyPr>
            <a:lstStyle/>
            <a:p>
              <a:pPr marL="0" lvl="0" indent="0" algn="ctr">
                <a:lnSpc>
                  <a:spcPts val="3079"/>
                </a:lnSpc>
                <a:spcBef>
                  <a:spcPct val="0"/>
                </a:spcBef>
              </a:pPr>
              <a:r>
                <a:rPr lang="en-US" sz="2400" b="1" i="0" u="sng" strike="noStrike" baseline="0" dirty="0">
                  <a:solidFill>
                    <a:srgbClr val="AD013E"/>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Community</a:t>
              </a:r>
              <a:r>
                <a:rPr lang="en-US" sz="2400" b="1" i="0" u="sng" strike="noStrike" baseline="0" dirty="0">
                  <a:solidFill>
                    <a:srgbClr val="AD013E"/>
                  </a:solidFill>
                  <a:latin typeface="Arial" panose="020B0604020202020204" pitchFamily="34" charset="0"/>
                  <a:cs typeface="Arial" panose="020B0604020202020204" pitchFamily="34" charset="0"/>
                </a:rPr>
                <a:t> Score Card (CSC) Implementation Guidance</a:t>
              </a:r>
              <a:endParaRPr lang="en-US" sz="2400" b="1" u="sng" dirty="0">
                <a:solidFill>
                  <a:srgbClr val="AD013E"/>
                </a:solidFill>
                <a:latin typeface="Arial" panose="020B0604020202020204" pitchFamily="34" charset="0"/>
                <a:cs typeface="Arial" panose="020B0604020202020204" pitchFamily="34" charset="0"/>
              </a:endParaRPr>
            </a:p>
          </p:txBody>
        </p:sp>
      </p:grpSp>
      <p:pic>
        <p:nvPicPr>
          <p:cNvPr id="45" name="Picture 44">
            <a:extLst>
              <a:ext uri="{FF2B5EF4-FFF2-40B4-BE49-F238E27FC236}">
                <a16:creationId xmlns:a16="http://schemas.microsoft.com/office/drawing/2014/main" id="{48A3AAEB-6AAF-6347-9D7C-81DAAF7D73D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278784" y="2028132"/>
            <a:ext cx="3283294" cy="4278845"/>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12B14-D66F-4E8A-A19A-37F83FCF3DF8}"/>
              </a:ext>
            </a:extLst>
          </p:cNvPr>
          <p:cNvSpPr txBox="1"/>
          <p:nvPr/>
        </p:nvSpPr>
        <p:spPr>
          <a:xfrm>
            <a:off x="3962400" y="7893219"/>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31">
            <a:extLst>
              <a:ext uri="{FF2B5EF4-FFF2-40B4-BE49-F238E27FC236}">
                <a16:creationId xmlns:a16="http://schemas.microsoft.com/office/drawing/2014/main" id="{2CDBAC5A-3BC8-4E05-B334-5166C5276BC5}"/>
              </a:ext>
            </a:extLst>
          </p:cNvPr>
          <p:cNvSpPr/>
          <p:nvPr/>
        </p:nvSpPr>
        <p:spPr>
          <a:xfrm flipV="1">
            <a:off x="-11461" y="-2"/>
            <a:ext cx="18257632" cy="353269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61555"/>
            <a:chOff x="12457646" y="3356648"/>
            <a:chExt cx="3804423" cy="4587426"/>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82760"/>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D013E"/>
                </a:solidFill>
                <a:ln>
                  <a:solidFill>
                    <a:srgbClr val="AD013E"/>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4" name="Slide Number Placeholder 3">
            <a:extLst>
              <a:ext uri="{FF2B5EF4-FFF2-40B4-BE49-F238E27FC236}">
                <a16:creationId xmlns:a16="http://schemas.microsoft.com/office/drawing/2014/main" id="{D6CA6F72-D3F3-4A41-9B02-86284C9573F3}"/>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Isosceles Triangle 31">
            <a:extLst>
              <a:ext uri="{FF2B5EF4-FFF2-40B4-BE49-F238E27FC236}">
                <a16:creationId xmlns:a16="http://schemas.microsoft.com/office/drawing/2014/main" id="{2F0B6AB7-189E-4E26-944D-6CA25088C52F}"/>
              </a:ext>
            </a:extLst>
          </p:cNvPr>
          <p:cNvSpPr/>
          <p:nvPr/>
        </p:nvSpPr>
        <p:spPr>
          <a:xfrm flipV="1">
            <a:off x="-11461" y="-2"/>
            <a:ext cx="18257632" cy="3417440"/>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rial" panose="020B0604020202020204" pitchFamily="34" charset="0"/>
                  <a:cs typeface="Arial" panose="020B0604020202020204" pitchFamily="34" charset="0"/>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76653"/>
                  <a:chOff x="9421078" y="7042807"/>
                  <a:chExt cx="4937538" cy="776653"/>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76653"/>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8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35775"/>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7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3" name="Slide Number Placeholder 2">
            <a:extLst>
              <a:ext uri="{FF2B5EF4-FFF2-40B4-BE49-F238E27FC236}">
                <a16:creationId xmlns:a16="http://schemas.microsoft.com/office/drawing/2014/main" id="{F74929C3-D1EF-40AE-8EB7-6B1A373C4E9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31">
            <a:extLst>
              <a:ext uri="{FF2B5EF4-FFF2-40B4-BE49-F238E27FC236}">
                <a16:creationId xmlns:a16="http://schemas.microsoft.com/office/drawing/2014/main" id="{1515E9C8-F13D-4368-B3EA-BE887F453F76}"/>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5E3833E-61A4-4057-9DCD-FAF471F68CFC}"/>
              </a:ext>
            </a:extLst>
          </p:cNvPr>
          <p:cNvSpPr txBox="1"/>
          <p:nvPr/>
        </p:nvSpPr>
        <p:spPr>
          <a:xfrm>
            <a:off x="1433577" y="3141732"/>
            <a:ext cx="15465404" cy="2308324"/>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AD013E"/>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AD013E"/>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p:txBody>
      </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3" name="Slide Number Placeholder 2">
            <a:extLst>
              <a:ext uri="{FF2B5EF4-FFF2-40B4-BE49-F238E27FC236}">
                <a16:creationId xmlns:a16="http://schemas.microsoft.com/office/drawing/2014/main" id="{72615502-E9E1-4B40-B525-AD6B3E3DD612}"/>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3">
            <a:extLst>
              <a:ext uri="{FF2B5EF4-FFF2-40B4-BE49-F238E27FC236}">
                <a16:creationId xmlns:a16="http://schemas.microsoft.com/office/drawing/2014/main" id="{95799089-4A5F-A44B-A7FC-F6B2D37AB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70" y="6699830"/>
            <a:ext cx="17547769" cy="1093361"/>
          </a:xfrm>
          <a:prstGeom prst="rect">
            <a:avLst/>
          </a:prstGeom>
        </p:spPr>
      </p:pic>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4469591"/>
            <a:chOff x="-1192946" y="454440"/>
            <a:chExt cx="14009365" cy="5959455"/>
          </a:xfrm>
        </p:grpSpPr>
        <p:sp>
          <p:nvSpPr>
            <p:cNvPr id="5" name="TextBox 5"/>
            <p:cNvSpPr txBox="1"/>
            <p:nvPr/>
          </p:nvSpPr>
          <p:spPr>
            <a:xfrm>
              <a:off x="-1161686" y="2139220"/>
              <a:ext cx="13978105" cy="4274675"/>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Engage communities and health sector actors in a collaborative process to jointly identify problems, and to implement and monitor solutions to hold each other accountable for improvements in quality and responsiveness of family planning services.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sp>
        <p:nvSpPr>
          <p:cNvPr id="2" name="Slide Number Placeholder 1">
            <a:extLst>
              <a:ext uri="{FF2B5EF4-FFF2-40B4-BE49-F238E27FC236}">
                <a16:creationId xmlns:a16="http://schemas.microsoft.com/office/drawing/2014/main" id="{3BFC4710-1206-40FF-B2D9-85FB9FDE0012}"/>
              </a:ext>
            </a:extLst>
          </p:cNvPr>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822213" y="3151258"/>
            <a:ext cx="14630400" cy="553997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Social accountability:</a:t>
            </a:r>
          </a:p>
          <a:p>
            <a:pPr marL="1028700" lvl="1" indent="-571500">
              <a:spcAft>
                <a:spcPts val="2400"/>
              </a:spcAft>
              <a:buFont typeface="Arial" panose="020B0604020202020204" pitchFamily="34" charset="0"/>
              <a:buChar char="•"/>
            </a:pPr>
            <a:r>
              <a:rPr lang="en-US" sz="4000" b="1" dirty="0">
                <a:solidFill>
                  <a:srgbClr val="AD013E"/>
                </a:solidFill>
                <a:latin typeface="Arial" panose="020B0604020202020204" pitchFamily="34" charset="0"/>
                <a:cs typeface="Arial" panose="020B0604020202020204" pitchFamily="34" charset="0"/>
              </a:rPr>
              <a:t>Collective efforts </a:t>
            </a:r>
            <a:r>
              <a:rPr lang="en-US" sz="4000" dirty="0">
                <a:solidFill>
                  <a:srgbClr val="000000"/>
                </a:solidFill>
                <a:latin typeface="Arial" panose="020B0604020202020204" pitchFamily="34" charset="0"/>
                <a:cs typeface="Arial" panose="020B0604020202020204" pitchFamily="34" charset="0"/>
              </a:rPr>
              <a:t>of individuals and communities (rights holders) </a:t>
            </a:r>
            <a:r>
              <a:rPr lang="en-US" sz="4000" b="1" dirty="0">
                <a:solidFill>
                  <a:srgbClr val="AD013E"/>
                </a:solidFill>
                <a:latin typeface="Arial" panose="020B0604020202020204" pitchFamily="34" charset="0"/>
                <a:cs typeface="Arial" panose="020B0604020202020204" pitchFamily="34" charset="0"/>
              </a:rPr>
              <a:t>to hold</a:t>
            </a:r>
            <a:r>
              <a:rPr lang="en-US" sz="4000" dirty="0">
                <a:solidFill>
                  <a:srgbClr val="000000"/>
                </a:solidFill>
                <a:latin typeface="Arial" panose="020B0604020202020204" pitchFamily="34" charset="0"/>
                <a:cs typeface="Arial" panose="020B0604020202020204" pitchFamily="34" charset="0"/>
              </a:rPr>
              <a:t> service providers, government officials, and other decision makers (duty bearers) </a:t>
            </a:r>
            <a:r>
              <a:rPr lang="en-US" sz="4000" b="1" dirty="0">
                <a:solidFill>
                  <a:srgbClr val="AD013E"/>
                </a:solidFill>
                <a:latin typeface="Arial" panose="020B0604020202020204" pitchFamily="34" charset="0"/>
                <a:cs typeface="Arial" panose="020B0604020202020204" pitchFamily="34" charset="0"/>
              </a:rPr>
              <a:t>to account </a:t>
            </a:r>
            <a:r>
              <a:rPr lang="en-US" sz="4000" dirty="0">
                <a:solidFill>
                  <a:srgbClr val="000000"/>
                </a:solidFill>
                <a:latin typeface="Arial" panose="020B0604020202020204" pitchFamily="34" charset="0"/>
                <a:cs typeface="Arial" panose="020B0604020202020204" pitchFamily="34" charset="0"/>
              </a:rPr>
              <a:t>for the </a:t>
            </a:r>
            <a:r>
              <a:rPr lang="en-US" sz="4000" b="1" dirty="0">
                <a:solidFill>
                  <a:srgbClr val="AD013E"/>
                </a:solidFill>
                <a:latin typeface="Arial" panose="020B0604020202020204" pitchFamily="34" charset="0"/>
                <a:cs typeface="Arial" panose="020B0604020202020204" pitchFamily="34" charset="0"/>
              </a:rPr>
              <a:t>quality, effectiveness, and equitable provision of services.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Can sometimes result in confrontation between different actors given local power dynamics.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1"/>
            <a:ext cx="18257632" cy="2841695"/>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264822" y="2825888"/>
            <a:ext cx="15745181" cy="7386638"/>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The social accountability approach:</a:t>
            </a:r>
          </a:p>
          <a:p>
            <a:pPr marL="742950" indent="-742950">
              <a:spcAft>
                <a:spcPts val="2400"/>
              </a:spcAft>
              <a:buFont typeface="+mj-lt"/>
              <a:buAutoNum type="arabicPeriod"/>
            </a:pPr>
            <a:r>
              <a:rPr lang="en-US" sz="4000" dirty="0">
                <a:solidFill>
                  <a:srgbClr val="000000"/>
                </a:solidFill>
                <a:latin typeface="Arial" panose="020B0604020202020204" pitchFamily="34" charset="0"/>
                <a:cs typeface="Arial" panose="020B0604020202020204" pitchFamily="34" charset="0"/>
              </a:rPr>
              <a:t>A non-governmental organization or local civil society organization initiate </a:t>
            </a:r>
            <a:r>
              <a:rPr lang="en-US" sz="4000" b="1" dirty="0">
                <a:solidFill>
                  <a:srgbClr val="AD013E"/>
                </a:solidFill>
                <a:latin typeface="Arial" panose="020B0604020202020204" pitchFamily="34" charset="0"/>
                <a:cs typeface="Arial" panose="020B0604020202020204" pitchFamily="34" charset="0"/>
              </a:rPr>
              <a:t>conversations with key health system stakeholders.</a:t>
            </a:r>
          </a:p>
          <a:p>
            <a:pPr marL="742950" indent="-742950">
              <a:spcAft>
                <a:spcPts val="2400"/>
              </a:spcAft>
              <a:buFont typeface="+mj-lt"/>
              <a:buAutoNum type="arabicPeriod"/>
            </a:pPr>
            <a:r>
              <a:rPr lang="en-US" sz="4000" dirty="0">
                <a:solidFill>
                  <a:srgbClr val="000000"/>
                </a:solidFill>
                <a:latin typeface="Arial" panose="020B0604020202020204" pitchFamily="34" charset="0"/>
                <a:cs typeface="Arial" panose="020B0604020202020204" pitchFamily="34" charset="0"/>
              </a:rPr>
              <a:t>A series of </a:t>
            </a:r>
            <a:r>
              <a:rPr lang="en-US" sz="4000" b="1" dirty="0">
                <a:solidFill>
                  <a:srgbClr val="AD013E"/>
                </a:solidFill>
                <a:latin typeface="Arial" panose="020B0604020202020204" pitchFamily="34" charset="0"/>
                <a:cs typeface="Arial" panose="020B0604020202020204" pitchFamily="34" charset="0"/>
              </a:rPr>
              <a:t>facilitated discussions </a:t>
            </a:r>
            <a:r>
              <a:rPr lang="en-US" sz="4000" dirty="0">
                <a:solidFill>
                  <a:srgbClr val="000000"/>
                </a:solidFill>
                <a:latin typeface="Arial" panose="020B0604020202020204" pitchFamily="34" charset="0"/>
                <a:cs typeface="Arial" panose="020B0604020202020204" pitchFamily="34" charset="0"/>
              </a:rPr>
              <a:t>with the community members are convened to solicit their concerns; A similar series is held with health providers.</a:t>
            </a:r>
          </a:p>
          <a:p>
            <a:pPr marL="742950" indent="-742950">
              <a:spcAft>
                <a:spcPts val="2400"/>
              </a:spcAft>
              <a:buFont typeface="+mj-lt"/>
              <a:buAutoNum type="arabicPeriod"/>
            </a:pPr>
            <a:r>
              <a:rPr lang="en-US" sz="4000" dirty="0">
                <a:solidFill>
                  <a:srgbClr val="000000"/>
                </a:solidFill>
                <a:latin typeface="Arial" panose="020B0604020202020204" pitchFamily="34" charset="0"/>
                <a:cs typeface="Arial" panose="020B0604020202020204" pitchFamily="34" charset="0"/>
              </a:rPr>
              <a:t>Once all stakeholders have been heard, they </a:t>
            </a:r>
            <a:r>
              <a:rPr lang="en-US" sz="4000" b="1" dirty="0">
                <a:solidFill>
                  <a:srgbClr val="AD013E"/>
                </a:solidFill>
                <a:latin typeface="Arial" panose="020B0604020202020204" pitchFamily="34" charset="0"/>
                <a:cs typeface="Arial" panose="020B0604020202020204" pitchFamily="34" charset="0"/>
              </a:rPr>
              <a:t>together prioritize the issues to tackle and discuss how these issues could be addressed.</a:t>
            </a:r>
          </a:p>
          <a:p>
            <a:pPr marL="571500" indent="-571500">
              <a:spcAft>
                <a:spcPts val="2400"/>
              </a:spcAft>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532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31">
            <a:extLst>
              <a:ext uri="{FF2B5EF4-FFF2-40B4-BE49-F238E27FC236}">
                <a16:creationId xmlns:a16="http://schemas.microsoft.com/office/drawing/2014/main" id="{970133FF-9C7A-4674-B029-496DA904E74F}"/>
              </a:ext>
            </a:extLst>
          </p:cNvPr>
          <p:cNvSpPr/>
          <p:nvPr/>
        </p:nvSpPr>
        <p:spPr>
          <a:xfrm flipV="1">
            <a:off x="8597" y="0"/>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2" name="Slide Number Placeholder 1">
            <a:extLst>
              <a:ext uri="{FF2B5EF4-FFF2-40B4-BE49-F238E27FC236}">
                <a16:creationId xmlns:a16="http://schemas.microsoft.com/office/drawing/2014/main" id="{8D87CCBB-AE15-456A-9A34-C9288F17E59D}"/>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8">
            <a:extLst>
              <a:ext uri="{FF2B5EF4-FFF2-40B4-BE49-F238E27FC236}">
                <a16:creationId xmlns:a16="http://schemas.microsoft.com/office/drawing/2014/main" id="{6CF7AF03-5549-4C77-B5A9-4602DDD3EAD7}"/>
              </a:ext>
            </a:extLst>
          </p:cNvPr>
          <p:cNvSpPr txBox="1"/>
          <p:nvPr/>
        </p:nvSpPr>
        <p:spPr>
          <a:xfrm>
            <a:off x="1174513" y="3482240"/>
            <a:ext cx="15818087" cy="4308872"/>
          </a:xfrm>
          <a:prstGeom prst="rect">
            <a:avLst/>
          </a:prstGeom>
        </p:spPr>
        <p:txBody>
          <a:bodyPr wrap="square" lIns="0" tIns="0" rIns="0" bIns="0" rtlCol="0" anchor="t">
            <a:spAutoFit/>
          </a:bodyPr>
          <a:lstStyle/>
          <a:p>
            <a:pPr>
              <a:spcAft>
                <a:spcPts val="2400"/>
              </a:spcAft>
            </a:pPr>
            <a:r>
              <a:rPr lang="en-US" sz="4000" dirty="0">
                <a:solidFill>
                  <a:srgbClr val="000000"/>
                </a:solidFill>
                <a:latin typeface="Arial" panose="020B0604020202020204" pitchFamily="34" charset="0"/>
                <a:cs typeface="Arial" panose="020B0604020202020204" pitchFamily="34" charset="0"/>
              </a:rPr>
              <a:t>Generic and branded tools to facilitate social accountability processes: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Community Score Card (CSC)</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Citizen Voice and Action (CVA)</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Public hearings</a:t>
            </a:r>
          </a:p>
          <a:p>
            <a:pPr marL="1028700" lvl="1"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Social audits</a:t>
            </a:r>
          </a:p>
        </p:txBody>
      </p:sp>
    </p:spTree>
    <p:extLst>
      <p:ext uri="{BB962C8B-B14F-4D97-AF65-F5344CB8AC3E}">
        <p14:creationId xmlns:p14="http://schemas.microsoft.com/office/powerpoint/2010/main" val="1907399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20343</TotalTime>
  <Words>4375</Words>
  <Application>Microsoft Macintosh PowerPoint</Application>
  <PresentationFormat>Custom</PresentationFormat>
  <Paragraphs>309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Times New Roman</vt:lpstr>
      <vt:lpstr>Calibri</vt:lpstr>
      <vt:lpstr>Arial</vt:lpstr>
      <vt:lpstr>Proxima 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Microsoft Office User</cp:lastModifiedBy>
  <cp:revision>539</cp:revision>
  <dcterms:created xsi:type="dcterms:W3CDTF">2006-08-16T00:00:00Z</dcterms:created>
  <dcterms:modified xsi:type="dcterms:W3CDTF">2023-06-28T12:45:27Z</dcterms:modified>
  <dc:identifier>DAEXLFOVi-U</dc:identifier>
</cp:coreProperties>
</file>