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6"/>
  </p:notesMasterIdLst>
  <p:sldIdLst>
    <p:sldId id="256" r:id="rId2"/>
    <p:sldId id="328" r:id="rId3"/>
    <p:sldId id="297" r:id="rId4"/>
    <p:sldId id="318" r:id="rId5"/>
    <p:sldId id="326" r:id="rId6"/>
    <p:sldId id="260" r:id="rId7"/>
    <p:sldId id="327" r:id="rId8"/>
    <p:sldId id="334" r:id="rId9"/>
    <p:sldId id="314" r:id="rId10"/>
    <p:sldId id="300" r:id="rId11"/>
    <p:sldId id="337" r:id="rId12"/>
    <p:sldId id="331" r:id="rId13"/>
    <p:sldId id="322" r:id="rId14"/>
    <p:sldId id="301" r:id="rId15"/>
    <p:sldId id="302" r:id="rId16"/>
    <p:sldId id="303" r:id="rId17"/>
    <p:sldId id="339" r:id="rId18"/>
    <p:sldId id="340" r:id="rId19"/>
    <p:sldId id="341" r:id="rId20"/>
    <p:sldId id="333" r:id="rId21"/>
    <p:sldId id="342" r:id="rId22"/>
    <p:sldId id="343" r:id="rId23"/>
    <p:sldId id="308" r:id="rId24"/>
    <p:sldId id="32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Proxima Nova" panose="020B0604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6" clrIdx="2"/>
  <p:cmAuthor id="4" name="Natalie Apcar" initials="NA" lastIdx="2" clrIdx="3">
    <p:extLst>
      <p:ext uri="{19B8F6BF-5375-455C-9EA6-DF929625EA0E}">
        <p15:presenceInfo xmlns:p15="http://schemas.microsoft.com/office/powerpoint/2012/main" userId="S::napcar1@jh.edu::f7870745-a778-4d76-9a9e-8f0b4469d8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6BBB99"/>
    <a:srgbClr val="054A8E"/>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8" autoAdjust="0"/>
    <p:restoredTop sz="70543" autoAdjust="0"/>
  </p:normalViewPr>
  <p:slideViewPr>
    <p:cSldViewPr>
      <p:cViewPr varScale="1">
        <p:scale>
          <a:sx n="36" d="100"/>
          <a:sy n="36" d="100"/>
        </p:scale>
        <p:origin x="272"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3E8080DB-EEBC-4C02-892E-88A8EAD8B695}"/>
    <pc:docChg chg="custSel modSld">
      <pc:chgData name="Natalie Apcar" userId="f7870745-a778-4d76-9a9e-8f0b4469d8fd" providerId="ADAL" clId="{3E8080DB-EEBC-4C02-892E-88A8EAD8B695}" dt="2023-03-24T18:15:33.232" v="22" actId="1592"/>
      <pc:docMkLst>
        <pc:docMk/>
      </pc:docMkLst>
      <pc:sldChg chg="addCm delCm">
        <pc:chgData name="Natalie Apcar" userId="f7870745-a778-4d76-9a9e-8f0b4469d8fd" providerId="ADAL" clId="{3E8080DB-EEBC-4C02-892E-88A8EAD8B695}" dt="2023-03-24T18:15:33.232" v="22" actId="1592"/>
        <pc:sldMkLst>
          <pc:docMk/>
          <pc:sldMk cId="0" sldId="256"/>
        </pc:sldMkLst>
      </pc:sldChg>
      <pc:sldChg chg="modSp mod">
        <pc:chgData name="Natalie Apcar" userId="f7870745-a778-4d76-9a9e-8f0b4469d8fd" providerId="ADAL" clId="{3E8080DB-EEBC-4C02-892E-88A8EAD8B695}" dt="2023-03-24T18:14:05.314" v="14" actId="20577"/>
        <pc:sldMkLst>
          <pc:docMk/>
          <pc:sldMk cId="1697901819" sldId="300"/>
        </pc:sldMkLst>
        <pc:spChg chg="mod">
          <ac:chgData name="Natalie Apcar" userId="f7870745-a778-4d76-9a9e-8f0b4469d8fd" providerId="ADAL" clId="{3E8080DB-EEBC-4C02-892E-88A8EAD8B695}" dt="2023-03-24T18:14:05.314" v="14" actId="20577"/>
          <ac:spMkLst>
            <pc:docMk/>
            <pc:sldMk cId="1697901819" sldId="300"/>
            <ac:spMk id="28" creationId="{6B72E052-BCD2-4ECF-8B90-D2A9416F84A9}"/>
          </ac:spMkLst>
        </pc:spChg>
      </pc:sldChg>
      <pc:sldChg chg="modSp mod">
        <pc:chgData name="Natalie Apcar" userId="f7870745-a778-4d76-9a9e-8f0b4469d8fd" providerId="ADAL" clId="{3E8080DB-EEBC-4C02-892E-88A8EAD8B695}" dt="2023-03-24T18:14:59.870" v="19" actId="20577"/>
        <pc:sldMkLst>
          <pc:docMk/>
          <pc:sldMk cId="3804271983" sldId="303"/>
        </pc:sldMkLst>
        <pc:spChg chg="mod">
          <ac:chgData name="Natalie Apcar" userId="f7870745-a778-4d76-9a9e-8f0b4469d8fd" providerId="ADAL" clId="{3E8080DB-EEBC-4C02-892E-88A8EAD8B695}" dt="2023-03-24T18:14:59.870" v="19" actId="20577"/>
          <ac:spMkLst>
            <pc:docMk/>
            <pc:sldMk cId="3804271983" sldId="303"/>
            <ac:spMk id="28" creationId="{6B72E052-BCD2-4ECF-8B90-D2A9416F84A9}"/>
          </ac:spMkLst>
        </pc:spChg>
      </pc:sldChg>
      <pc:sldChg chg="delCm">
        <pc:chgData name="Natalie Apcar" userId="f7870745-a778-4d76-9a9e-8f0b4469d8fd" providerId="ADAL" clId="{3E8080DB-EEBC-4C02-892E-88A8EAD8B695}" dt="2023-03-24T18:13:39.934" v="9" actId="1592"/>
        <pc:sldMkLst>
          <pc:docMk/>
          <pc:sldMk cId="851073997" sldId="308"/>
        </pc:sldMkLst>
      </pc:sldChg>
      <pc:sldChg chg="delCm">
        <pc:chgData name="Natalie Apcar" userId="f7870745-a778-4d76-9a9e-8f0b4469d8fd" providerId="ADAL" clId="{3E8080DB-EEBC-4C02-892E-88A8EAD8B695}" dt="2023-03-24T18:11:29.184" v="3" actId="1592"/>
        <pc:sldMkLst>
          <pc:docMk/>
          <pc:sldMk cId="3061834563" sldId="314"/>
        </pc:sldMkLst>
      </pc:sldChg>
      <pc:sldChg chg="modSp mod">
        <pc:chgData name="Natalie Apcar" userId="f7870745-a778-4d76-9a9e-8f0b4469d8fd" providerId="ADAL" clId="{3E8080DB-EEBC-4C02-892E-88A8EAD8B695}" dt="2023-03-24T18:13:57.971" v="11" actId="20577"/>
        <pc:sldMkLst>
          <pc:docMk/>
          <pc:sldMk cId="2911422593" sldId="327"/>
        </pc:sldMkLst>
        <pc:spChg chg="mod">
          <ac:chgData name="Natalie Apcar" userId="f7870745-a778-4d76-9a9e-8f0b4469d8fd" providerId="ADAL" clId="{3E8080DB-EEBC-4C02-892E-88A8EAD8B695}" dt="2023-03-24T18:13:57.971" v="11" actId="20577"/>
          <ac:spMkLst>
            <pc:docMk/>
            <pc:sldMk cId="2911422593" sldId="327"/>
            <ac:spMk id="8" creationId="{C91593E0-56F0-49C5-A053-281C62CC4608}"/>
          </ac:spMkLst>
        </pc:spChg>
      </pc:sldChg>
      <pc:sldChg chg="addCm delCm">
        <pc:chgData name="Natalie Apcar" userId="f7870745-a778-4d76-9a9e-8f0b4469d8fd" providerId="ADAL" clId="{3E8080DB-EEBC-4C02-892E-88A8EAD8B695}" dt="2023-03-24T18:13:45.524" v="10" actId="1592"/>
        <pc:sldMkLst>
          <pc:docMk/>
          <pc:sldMk cId="3210471267" sldId="333"/>
        </pc:sldMkLst>
      </pc:sldChg>
      <pc:sldChg chg="modSp mod">
        <pc:chgData name="Natalie Apcar" userId="f7870745-a778-4d76-9a9e-8f0b4469d8fd" providerId="ADAL" clId="{3E8080DB-EEBC-4C02-892E-88A8EAD8B695}" dt="2023-03-24T18:11:02.918" v="2" actId="207"/>
        <pc:sldMkLst>
          <pc:docMk/>
          <pc:sldMk cId="72587861" sldId="334"/>
        </pc:sldMkLst>
        <pc:spChg chg="mod">
          <ac:chgData name="Natalie Apcar" userId="f7870745-a778-4d76-9a9e-8f0b4469d8fd" providerId="ADAL" clId="{3E8080DB-EEBC-4C02-892E-88A8EAD8B695}" dt="2023-03-24T18:11:02.918" v="2" actId="207"/>
          <ac:spMkLst>
            <pc:docMk/>
            <pc:sldMk cId="72587861" sldId="334"/>
            <ac:spMk id="4" creationId="{6B20166E-29BD-AA4A-9908-32182838E545}"/>
          </ac:spMkLst>
        </pc:spChg>
      </pc:sldChg>
      <pc:sldChg chg="modSp mod">
        <pc:chgData name="Natalie Apcar" userId="f7870745-a778-4d76-9a9e-8f0b4469d8fd" providerId="ADAL" clId="{3E8080DB-EEBC-4C02-892E-88A8EAD8B695}" dt="2023-03-24T18:14:10.814" v="16" actId="20577"/>
        <pc:sldMkLst>
          <pc:docMk/>
          <pc:sldMk cId="771898321" sldId="337"/>
        </pc:sldMkLst>
        <pc:spChg chg="mod">
          <ac:chgData name="Natalie Apcar" userId="f7870745-a778-4d76-9a9e-8f0b4469d8fd" providerId="ADAL" clId="{3E8080DB-EEBC-4C02-892E-88A8EAD8B695}" dt="2023-03-24T18:14:10.814" v="16" actId="20577"/>
          <ac:spMkLst>
            <pc:docMk/>
            <pc:sldMk cId="771898321" sldId="337"/>
            <ac:spMk id="28" creationId="{6B72E052-BCD2-4ECF-8B90-D2A9416F84A9}"/>
          </ac:spMkLst>
        </pc:spChg>
      </pc:sldChg>
      <pc:sldChg chg="modSp mod">
        <pc:chgData name="Natalie Apcar" userId="f7870745-a778-4d76-9a9e-8f0b4469d8fd" providerId="ADAL" clId="{3E8080DB-EEBC-4C02-892E-88A8EAD8B695}" dt="2023-03-24T18:15:03.685" v="21" actId="20577"/>
        <pc:sldMkLst>
          <pc:docMk/>
          <pc:sldMk cId="3242737516" sldId="339"/>
        </pc:sldMkLst>
        <pc:spChg chg="mod">
          <ac:chgData name="Natalie Apcar" userId="f7870745-a778-4d76-9a9e-8f0b4469d8fd" providerId="ADAL" clId="{3E8080DB-EEBC-4C02-892E-88A8EAD8B695}" dt="2023-03-24T18:15:03.685" v="21" actId="20577"/>
          <ac:spMkLst>
            <pc:docMk/>
            <pc:sldMk cId="3242737516" sldId="339"/>
            <ac:spMk id="28" creationId="{6B72E052-BCD2-4ECF-8B90-D2A9416F84A9}"/>
          </ac:spMkLst>
        </pc:spChg>
      </pc:sldChg>
      <pc:sldChg chg="modSp mod">
        <pc:chgData name="Natalie Apcar" userId="f7870745-a778-4d76-9a9e-8f0b4469d8fd" providerId="ADAL" clId="{3E8080DB-EEBC-4C02-892E-88A8EAD8B695}" dt="2023-03-24T18:13:03.773" v="5" actId="20577"/>
        <pc:sldMkLst>
          <pc:docMk/>
          <pc:sldMk cId="2442830453" sldId="340"/>
        </pc:sldMkLst>
        <pc:spChg chg="mod">
          <ac:chgData name="Natalie Apcar" userId="f7870745-a778-4d76-9a9e-8f0b4469d8fd" providerId="ADAL" clId="{3E8080DB-EEBC-4C02-892E-88A8EAD8B695}" dt="2023-03-24T18:13:03.773" v="5" actId="20577"/>
          <ac:spMkLst>
            <pc:docMk/>
            <pc:sldMk cId="2442830453" sldId="340"/>
            <ac:spMk id="28" creationId="{6B72E052-BCD2-4ECF-8B90-D2A9416F84A9}"/>
          </ac:spMkLst>
        </pc:spChg>
      </pc:sldChg>
      <pc:sldChg chg="modSp mod">
        <pc:chgData name="Natalie Apcar" userId="f7870745-a778-4d76-9a9e-8f0b4469d8fd" providerId="ADAL" clId="{3E8080DB-EEBC-4C02-892E-88A8EAD8B695}" dt="2023-03-24T18:13:09.386" v="7" actId="20577"/>
        <pc:sldMkLst>
          <pc:docMk/>
          <pc:sldMk cId="494737301" sldId="341"/>
        </pc:sldMkLst>
        <pc:spChg chg="mod">
          <ac:chgData name="Natalie Apcar" userId="f7870745-a778-4d76-9a9e-8f0b4469d8fd" providerId="ADAL" clId="{3E8080DB-EEBC-4C02-892E-88A8EAD8B695}" dt="2023-03-24T18:13:09.386" v="7" actId="20577"/>
          <ac:spMkLst>
            <pc:docMk/>
            <pc:sldMk cId="494737301" sldId="341"/>
            <ac:spMk id="28" creationId="{6B72E052-BCD2-4ECF-8B90-D2A9416F8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HIP brief together with the other two HIP briefs focusing on family planning social and behavior change (SBC) programs (</a:t>
            </a:r>
            <a:r>
              <a:rPr lang="en-US" sz="1200" u="sng" kern="1200" dirty="0">
                <a:solidFill>
                  <a:schemeClr val="tx1"/>
                </a:solidFill>
                <a:effectLst/>
                <a:latin typeface="+mn-lt"/>
                <a:ea typeface="+mn-ea"/>
                <a:cs typeface="+mn-cs"/>
              </a:rPr>
              <a:t>couples’ communication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knowledge, attitudes, and beliefs</a:t>
            </a:r>
            <a:r>
              <a:rPr lang="en-US" sz="1200" kern="1200" dirty="0">
                <a:solidFill>
                  <a:schemeClr val="tx1"/>
                </a:solidFill>
                <a:effectLst/>
                <a:latin typeface="+mn-lt"/>
                <a:ea typeface="+mn-ea"/>
                <a:cs typeface="+mn-cs"/>
              </a:rPr>
              <a:t>) recognizes that factors influencing health behaviors exist on multiple levels, are interrelated, and extend beyond the individual. Interventions that address social norms typically do one or more of the following: 1) identify the social norms and reference groups relevant to the behaviors of interest; 2) seek change at the community rather than individual level; 3) confront power imbalances such as those related to gender and age; and/or 4) create or reinforce positive norms to support healthy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Knowledge, Beliefs, Attitudes, and Self-Efficacy Brief: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/briefs/knowledge-attitudes-and-beliefs/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Images of Empowerment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3/23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can inhibit an individual’s ability to act on their reproductive intentions.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can overpower an individual’s preferences.</a:t>
            </a:r>
          </a:p>
          <a:p>
            <a:pPr marL="171450" indent="-171450">
              <a:spcAft>
                <a:spcPts val="2400"/>
              </a:spcAft>
              <a:buFont typeface="Arial" panose="020B0604020202020204" pitchFamily="34" charset="0"/>
              <a:buChar char="•"/>
            </a:pPr>
            <a:r>
              <a:rPr lang="en-US" sz="1200" b="1" dirty="0">
                <a:solidFill>
                  <a:srgbClr val="3E9073"/>
                </a:solidFill>
                <a:latin typeface="Arial" panose="020B0604020202020204" pitchFamily="34" charset="0"/>
                <a:cs typeface="Arial" panose="020B0604020202020204" pitchFamily="34" charset="0"/>
              </a:rPr>
              <a:t>Social norms can influence couples’ communication about family planning</a:t>
            </a:r>
            <a:r>
              <a:rPr lang="en-US" sz="1200" dirty="0">
                <a:solidFill>
                  <a:srgbClr val="000000"/>
                </a:solidFill>
                <a:latin typeface="Arial" panose="020B0604020202020204" pitchFamily="34" charset="0"/>
                <a:cs typeface="Arial" panose="020B0604020202020204" pitchFamily="34" charset="0"/>
              </a:rPr>
              <a:t>, which in turn influences contraceptive use.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People who believe that other couples discuss family planning or who are encouraged by their networks to discuss family planning with their partners are more likely to report that they discuss family planning with their partner.</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Social norms affect individuals’ and couples’ decisions about when to have children.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Social norms that encourage parents to space their children for their health and strength affect contraceptive use, sexual activity, and childbearing decisions.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Social norms around couples having as many children as possible may be juxtaposed with established norms “which make spacing of pregnancies socially desirable, and from emerging norms on what entails taking good care of one’s children.”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spcAft>
                <a:spcPts val="2400"/>
              </a:spcAft>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influence contraceptive use.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several research studies, participants who reported social norms in their communities were favorable towards family planning were between two and four times as likely to use contraception.</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can facilitate or hinder efforts to access good quality sexual and reproductive health care.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Liberian communities with social norms that encourage child spacing by means of postpartum abstinence, postpartum women did not use the available family planning services because of a lack of privacy.</a:t>
            </a:r>
          </a:p>
          <a:p>
            <a:pPr marL="628650" lvl="1" indent="-171450">
              <a:spcAft>
                <a:spcPts val="2400"/>
              </a:spcAft>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24745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Social Norms HIP brief contains highlights from intervention studies in </a:t>
            </a:r>
            <a:r>
              <a:rPr lang="en-US" sz="1200" b="1" dirty="0">
                <a:solidFill>
                  <a:srgbClr val="000000"/>
                </a:solidFill>
                <a:latin typeface="Arial" panose="020B0604020202020204" pitchFamily="34" charset="0"/>
                <a:cs typeface="Arial" panose="020B0604020202020204" pitchFamily="34" charset="0"/>
              </a:rPr>
              <a:t>Benin, Niger, Zambia, Kenya, Nigeria, and Palestine</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/briefs/social-norms/</a:t>
            </a:r>
            <a:endParaRPr lang="en-US"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Benin: </a:t>
            </a:r>
            <a:r>
              <a:rPr lang="en-US" sz="1200" b="1" kern="1200" dirty="0">
                <a:solidFill>
                  <a:schemeClr val="tx1"/>
                </a:solidFill>
                <a:effectLst/>
                <a:latin typeface="+mn-lt"/>
                <a:ea typeface="+mn-ea"/>
                <a:cs typeface="+mn-cs"/>
              </a:rPr>
              <a:t>Social network mapping </a:t>
            </a:r>
            <a:r>
              <a:rPr lang="en-US" sz="1200" kern="1200" dirty="0">
                <a:solidFill>
                  <a:schemeClr val="tx1"/>
                </a:solidFill>
                <a:effectLst/>
                <a:latin typeface="+mn-lt"/>
                <a:ea typeface="+mn-ea"/>
                <a:cs typeface="+mn-cs"/>
              </a:rPr>
              <a:t>identified key influencers who were engaged in </a:t>
            </a:r>
            <a:r>
              <a:rPr lang="en-US" sz="1200" b="1" kern="1200" dirty="0">
                <a:solidFill>
                  <a:schemeClr val="tx1"/>
                </a:solidFill>
                <a:effectLst/>
                <a:latin typeface="+mn-lt"/>
                <a:ea typeface="+mn-ea"/>
                <a:cs typeface="+mn-cs"/>
              </a:rPr>
              <a:t>reflective dialogues </a:t>
            </a:r>
            <a:r>
              <a:rPr lang="en-US" sz="1200" kern="1200" dirty="0">
                <a:solidFill>
                  <a:schemeClr val="tx1"/>
                </a:solidFill>
                <a:effectLst/>
                <a:latin typeface="+mn-lt"/>
                <a:ea typeface="+mn-ea"/>
                <a:cs typeface="+mn-cs"/>
              </a:rPr>
              <a:t>about family planning-related norms. </a:t>
            </a:r>
            <a:r>
              <a:rPr lang="en-US" sz="1200" b="1" kern="1200" dirty="0">
                <a:solidFill>
                  <a:schemeClr val="tx1"/>
                </a:solidFill>
                <a:effectLst/>
                <a:latin typeface="+mn-lt"/>
                <a:ea typeface="+mn-ea"/>
                <a:cs typeface="+mn-cs"/>
              </a:rPr>
              <a:t>Community radio </a:t>
            </a:r>
            <a:r>
              <a:rPr lang="en-US" sz="1200" kern="1200" dirty="0">
                <a:solidFill>
                  <a:schemeClr val="tx1"/>
                </a:solidFill>
                <a:effectLst/>
                <a:latin typeface="+mn-lt"/>
                <a:ea typeface="+mn-ea"/>
                <a:cs typeface="+mn-cs"/>
              </a:rPr>
              <a:t>broadcasted the reflective dialogues. </a:t>
            </a:r>
            <a:r>
              <a:rPr lang="en-US" sz="1200" b="1" kern="1200" dirty="0">
                <a:solidFill>
                  <a:schemeClr val="tx1"/>
                </a:solidFill>
                <a:effectLst/>
                <a:latin typeface="+mn-lt"/>
                <a:ea typeface="+mn-ea"/>
                <a:cs typeface="+mn-cs"/>
              </a:rPr>
              <a:t>Influencers </a:t>
            </a:r>
            <a:r>
              <a:rPr lang="en-US" sz="1200" kern="1200" dirty="0">
                <a:solidFill>
                  <a:schemeClr val="tx1"/>
                </a:solidFill>
                <a:effectLst/>
                <a:latin typeface="+mn-lt"/>
                <a:ea typeface="+mn-ea"/>
                <a:cs typeface="+mn-cs"/>
              </a:rPr>
              <a:t>were encouraged to discuss new ideas and behaviors with their networks. </a:t>
            </a:r>
            <a:r>
              <a:rPr lang="en-US" sz="1200" b="1" kern="1200" dirty="0">
                <a:solidFill>
                  <a:schemeClr val="tx1"/>
                </a:solidFill>
                <a:effectLst/>
                <a:latin typeface="+mn-lt"/>
                <a:ea typeface="+mn-ea"/>
                <a:cs typeface="+mn-cs"/>
              </a:rPr>
              <a:t>Referrals </a:t>
            </a:r>
            <a:r>
              <a:rPr lang="en-US" sz="1200" kern="1200" dirty="0">
                <a:solidFill>
                  <a:schemeClr val="tx1"/>
                </a:solidFill>
                <a:effectLst/>
                <a:latin typeface="+mn-lt"/>
                <a:ea typeface="+mn-ea"/>
                <a:cs typeface="+mn-cs"/>
              </a:rPr>
              <a:t>to health providers were offered.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Intervention impact on social norms: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Men who heard the radio broadcasts were more likely to believe their peers use contraception (descriptive norm).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Men and women who had participated in a reflective dialogue were more likely to believe their peers approved of family planning (injunctive norm).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Intervention impact on contraceptive use:</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percentage of women who were using a contraceptive method increased.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Community members exposed to select package components were more likely to use a contraceptive method and to meet their family planning needs.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Measurement challenges are a factor in the limited evidence available to demonstrate how interventions can successfully address family planning-related social norms.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lack of agreement on how to measure social norms, as well as the time and resources required to do so, are potential reasons for studies to not include social norm measures. </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Note: As written, these indicators would be measured through surveys, but could be adapted for use with qualitative methods such as focus group discussions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Social Norms,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a:t>
            </a:r>
            <a:r>
              <a:rPr lang="en-US" sz="1200" u="sng" kern="1200">
                <a:solidFill>
                  <a:schemeClr val="tx1"/>
                </a:solidFill>
                <a:effectLst/>
                <a:latin typeface="+mn-lt"/>
                <a:ea typeface="+mn-ea"/>
                <a:cs typeface="+mn-cs"/>
              </a:rPr>
              <a:t>social-norms/</a:t>
            </a: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Identify the </a:t>
            </a:r>
            <a:r>
              <a:rPr lang="en-US" sz="1200" b="1" dirty="0">
                <a:solidFill>
                  <a:srgbClr val="3E9073"/>
                </a:solidFill>
                <a:latin typeface="Arial" panose="020B0604020202020204" pitchFamily="34" charset="0"/>
                <a:cs typeface="Arial" panose="020B0604020202020204" pitchFamily="34" charset="0"/>
              </a:rPr>
              <a:t>norms and the power dynamics </a:t>
            </a:r>
            <a:r>
              <a:rPr lang="en-US" sz="1200" dirty="0">
                <a:solidFill>
                  <a:srgbClr val="000000"/>
                </a:solidFill>
                <a:latin typeface="Arial" panose="020B0604020202020204" pitchFamily="34" charset="0"/>
                <a:cs typeface="Arial" panose="020B0604020202020204" pitchFamily="34" charset="0"/>
              </a:rPr>
              <a:t>underlying norms and behaviors.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Program staff should work with communities to determine which norms influence the behavior/s of interest, who influences norms and behaviors (i.e., reference groups), and who enforces them.</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Careful attention also should be paid to power dynamics, including across genders, age groups, and individuals or groups with differing roles and status within the community.</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79177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Create or reinforce positive social norms by modeling desired behavior(s).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Modeling demonstrates the </a:t>
            </a:r>
            <a:r>
              <a:rPr lang="en-US" sz="1200" b="1" dirty="0">
                <a:solidFill>
                  <a:srgbClr val="3E9073"/>
                </a:solidFill>
                <a:latin typeface="Arial" panose="020B0604020202020204" pitchFamily="34" charset="0"/>
                <a:cs typeface="Arial" panose="020B0604020202020204" pitchFamily="34" charset="0"/>
              </a:rPr>
              <a:t>process of accepting and acting on the desired behavior</a:t>
            </a:r>
            <a:r>
              <a:rPr lang="en-US" sz="1200" dirty="0">
                <a:solidFill>
                  <a:srgbClr val="000000"/>
                </a:solidFill>
                <a:latin typeface="Arial" panose="020B0604020202020204" pitchFamily="34" charset="0"/>
                <a:cs typeface="Arial" panose="020B0604020202020204" pitchFamily="34" charset="0"/>
              </a:rPr>
              <a:t>, </a:t>
            </a:r>
            <a:r>
              <a:rPr lang="en-US" sz="1200" b="1" dirty="0">
                <a:solidFill>
                  <a:srgbClr val="3E9073"/>
                </a:solidFill>
                <a:latin typeface="Arial" panose="020B0604020202020204" pitchFamily="34" charset="0"/>
                <a:cs typeface="Arial" panose="020B0604020202020204" pitchFamily="34" charset="0"/>
              </a:rPr>
              <a:t>conveys the benefits </a:t>
            </a:r>
            <a:r>
              <a:rPr lang="en-US" sz="1200" dirty="0">
                <a:solidFill>
                  <a:srgbClr val="000000"/>
                </a:solidFill>
                <a:latin typeface="Arial" panose="020B0604020202020204" pitchFamily="34" charset="0"/>
                <a:cs typeface="Arial" panose="020B0604020202020204" pitchFamily="34" charset="0"/>
              </a:rPr>
              <a:t>of practicing the behavior, and </a:t>
            </a:r>
            <a:r>
              <a:rPr lang="en-US" sz="1200" b="1" dirty="0">
                <a:solidFill>
                  <a:srgbClr val="3E9073"/>
                </a:solidFill>
                <a:latin typeface="Arial" panose="020B0604020202020204" pitchFamily="34" charset="0"/>
                <a:cs typeface="Arial" panose="020B0604020202020204" pitchFamily="34" charset="0"/>
              </a:rPr>
              <a:t>provides examples of how to resist norms and strengthen individual agency.</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perception that other people, particularly others like them, are doing the same thing and/or approve of it, can increase positive norms and self-efficacy.</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94780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04447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a:t>
            </a:r>
            <a:r>
              <a:rPr lang="en-US" sz="1200" b="0" dirty="0">
                <a:solidFill>
                  <a:schemeClr val="tx1"/>
                </a:solidFill>
                <a:latin typeface="Arial" panose="020B0604020202020204" pitchFamily="34" charset="0"/>
                <a:cs typeface="Arial" panose="020B0604020202020204" pitchFamily="34" charset="0"/>
              </a:rPr>
              <a:t>Planning, Social Norms, and</a:t>
            </a:r>
            <a:r>
              <a:rPr lang="en-US" sz="1200" dirty="0">
                <a:solidFill>
                  <a:schemeClr val="tx1"/>
                </a:solidFill>
                <a:latin typeface="Arial" panose="020B0604020202020204" pitchFamily="34" charset="0"/>
                <a:cs typeface="Arial" panose="020B0604020202020204" pitchFamily="34" charset="0"/>
              </a:rPr>
              <a:t>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327303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284475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20 Essential Resources on Social Norms and Family Planning</a:t>
            </a:r>
            <a:r>
              <a:rPr lang="en-US" sz="1200" b="0" i="0" kern="1200" dirty="0">
                <a:solidFill>
                  <a:schemeClr val="tx1"/>
                </a:solidFill>
                <a:effectLst/>
                <a:latin typeface="+mn-lt"/>
                <a:ea typeface="+mn-ea"/>
                <a:cs typeface="+mn-cs"/>
              </a:rPr>
              <a:t> is a collection of resources is for program planners, designers, and implementers who want to understand and measure social norms and incorporate social norm interventions into their work</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my.knowledgesuccess.org</a:t>
            </a:r>
            <a:r>
              <a:rPr lang="en-US" sz="1200" b="0" i="0" u="sng" strike="noStrike" baseline="0" dirty="0">
                <a:solidFill>
                  <a:srgbClr val="1E1E1E"/>
                </a:solidFill>
                <a:latin typeface="Arial" panose="020B0604020202020204" pitchFamily="34" charset="0"/>
                <a:cs typeface="Arial" panose="020B0604020202020204" pitchFamily="34" charset="0"/>
              </a:rPr>
              <a:t>/20-essential-resources-social-norms-family-planning/p/1</a:t>
            </a:r>
          </a:p>
          <a:p>
            <a:endParaRPr lang="en-US" sz="1200" b="0" i="0" u="sng"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The Advancing Learning and Innovation on Gender Norms (ALIGN) Platform </a:t>
            </a:r>
            <a:r>
              <a:rPr lang="en-US" sz="1200" b="0" i="0" u="none" strike="noStrike" baseline="0" dirty="0">
                <a:solidFill>
                  <a:srgbClr val="1E1E1E"/>
                </a:solidFill>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website brings together resources on gender norms and creates a related community of practice; it includes many resources for family planning-related social norms</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www.alignplatform.org</a:t>
            </a:r>
            <a:r>
              <a:rPr lang="en-US" sz="1200" b="0" i="0" u="sng" strike="noStrike" baseline="0" dirty="0">
                <a:solidFill>
                  <a:srgbClr val="1E1E1E"/>
                </a:solidFill>
                <a:latin typeface="Arial" panose="020B0604020202020204" pitchFamily="34" charset="0"/>
                <a:cs typeface="Arial" panose="020B0604020202020204" pitchFamily="34" charset="0"/>
              </a:rPr>
              <a: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Getting Practical: Integrating Social Norms into Social and Behavior Change Programs </a:t>
            </a:r>
            <a:r>
              <a:rPr lang="en-US" sz="1200" b="0" i="0" u="none" strike="noStrike" baseline="0" dirty="0">
                <a:solidFill>
                  <a:srgbClr val="1E1E1E"/>
                </a:solidFill>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tool for program planners, designers, and evaluators to address the gap between formative social norms research and the other phases of the program design cycle</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breakthroughactionandresearch.org</a:t>
            </a:r>
            <a:r>
              <a:rPr lang="en-US" sz="1200" b="0" i="0" u="sng" strike="noStrike" baseline="0" dirty="0">
                <a:solidFill>
                  <a:srgbClr val="1E1E1E"/>
                </a:solidFill>
                <a:latin typeface="Arial" panose="020B0604020202020204" pitchFamily="34" charset="0"/>
                <a:cs typeface="Arial" panose="020B0604020202020204" pitchFamily="34" charset="0"/>
              </a:rPr>
              <a:t>/getting-practical-tool/</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A Taxonomy for Social Norms that Influence Family Planning in Ouagadougou Partnership Countries </a:t>
            </a:r>
            <a:r>
              <a:rPr lang="en-US" sz="1200" b="0" i="0" u="none" strike="noStrike" baseline="0" dirty="0">
                <a:solidFill>
                  <a:srgbClr val="1E1E1E"/>
                </a:solidFill>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tool that offers a simple classification system for social norms related to family planning. It can be used to help those who are new to social norms to quickly understand what norms in their community may look like</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breakthroughactionandresearch.org</a:t>
            </a:r>
            <a:r>
              <a:rPr lang="en-US" sz="1200" b="0" i="0" u="sng" strike="noStrike" baseline="0" dirty="0">
                <a:solidFill>
                  <a:srgbClr val="1E1E1E"/>
                </a:solidFill>
                <a:latin typeface="Arial" panose="020B0604020202020204" pitchFamily="34" charset="0"/>
                <a:cs typeface="Arial" panose="020B0604020202020204" pitchFamily="34" charset="0"/>
              </a:rPr>
              <a:t>/</a:t>
            </a:r>
            <a:r>
              <a:rPr lang="en-US" sz="1200" b="0" i="0" u="sng" strike="noStrike" baseline="0" dirty="0" err="1">
                <a:solidFill>
                  <a:srgbClr val="1E1E1E"/>
                </a:solidFill>
                <a:latin typeface="Arial" panose="020B0604020202020204" pitchFamily="34" charset="0"/>
                <a:cs typeface="Arial" panose="020B0604020202020204" pitchFamily="34" charset="0"/>
              </a:rPr>
              <a:t>wp</a:t>
            </a:r>
            <a:r>
              <a:rPr lang="en-US" sz="1200" b="0" i="0" u="sng" strike="noStrike" baseline="0" dirty="0">
                <a:solidFill>
                  <a:srgbClr val="1E1E1E"/>
                </a:solidFill>
                <a:latin typeface="Arial" panose="020B0604020202020204" pitchFamily="34" charset="0"/>
                <a:cs typeface="Arial" panose="020B0604020202020204" pitchFamily="34" charset="0"/>
              </a:rPr>
              <a:t>-content/uploads/2020/10/Taxonomy-for-Social-Norms-OP-</a:t>
            </a:r>
            <a:r>
              <a:rPr lang="en-US" sz="1200" b="0" i="0" u="sng" strike="noStrike" baseline="0" dirty="0" err="1">
                <a:solidFill>
                  <a:srgbClr val="1E1E1E"/>
                </a:solidFill>
                <a:latin typeface="Arial" panose="020B0604020202020204" pitchFamily="34" charset="0"/>
                <a:cs typeface="Arial" panose="020B0604020202020204" pitchFamily="34" charset="0"/>
              </a:rPr>
              <a:t>Countries.pdf</a:t>
            </a:r>
            <a:endParaRPr lang="en-US" sz="1200" b="0" i="0" u="sng"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Social Analysis and Action (SAA) Global Implementation Guide </a:t>
            </a:r>
            <a:r>
              <a:rPr lang="en-US" sz="1200" b="0" i="0" dirty="0">
                <a:solidFill>
                  <a:srgbClr val="3E3F42"/>
                </a:solidFill>
                <a:effectLst/>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facilitated process through which individuals explore and challenge the social norms and practices that shape their lives and health.</a:t>
            </a:r>
            <a:r>
              <a:rPr lang="en-US" sz="1200" b="0" i="0" dirty="0">
                <a:solidFill>
                  <a:srgbClr val="3E3F42"/>
                </a:solidFill>
                <a:effectLst/>
                <a:latin typeface="Arial" panose="020B0604020202020204" pitchFamily="34" charset="0"/>
                <a:cs typeface="Arial" panose="020B0604020202020204" pitchFamily="34" charset="0"/>
              </a:rPr>
              <a:t> Available from: </a:t>
            </a:r>
            <a:r>
              <a:rPr lang="en-US" sz="1200" b="0" i="0" u="sng" dirty="0">
                <a:solidFill>
                  <a:srgbClr val="3E3F42"/>
                </a:solidFill>
                <a:effectLst/>
                <a:latin typeface="Arial" panose="020B0604020202020204" pitchFamily="34" charset="0"/>
                <a:cs typeface="Arial" panose="020B0604020202020204" pitchFamily="34" charset="0"/>
              </a:rPr>
              <a:t>https://</a:t>
            </a:r>
            <a:r>
              <a:rPr lang="en-US" sz="1200" b="0" i="0" u="sng" dirty="0" err="1">
                <a:solidFill>
                  <a:srgbClr val="3E3F42"/>
                </a:solidFill>
                <a:effectLst/>
                <a:latin typeface="Arial" panose="020B0604020202020204" pitchFamily="34" charset="0"/>
                <a:cs typeface="Arial" panose="020B0604020202020204" pitchFamily="34" charset="0"/>
              </a:rPr>
              <a:t>www.care.org</a:t>
            </a:r>
            <a:r>
              <a:rPr lang="en-US" sz="1200" b="0" i="0" u="sng" dirty="0">
                <a:solidFill>
                  <a:srgbClr val="3E3F42"/>
                </a:solidFill>
                <a:effectLst/>
                <a:latin typeface="Arial" panose="020B0604020202020204" pitchFamily="34" charset="0"/>
                <a:cs typeface="Arial" panose="020B0604020202020204" pitchFamily="34" charset="0"/>
              </a:rPr>
              <a:t>/</a:t>
            </a:r>
            <a:r>
              <a:rPr lang="en-US" sz="1200" b="0" i="0" u="sng" dirty="0" err="1">
                <a:solidFill>
                  <a:srgbClr val="3E3F42"/>
                </a:solidFill>
                <a:effectLst/>
                <a:latin typeface="Arial" panose="020B0604020202020204" pitchFamily="34" charset="0"/>
                <a:cs typeface="Arial" panose="020B0604020202020204" pitchFamily="34" charset="0"/>
              </a:rPr>
              <a:t>wp</a:t>
            </a:r>
            <a:r>
              <a:rPr lang="en-US" sz="1200" b="0" i="0" u="sng" dirty="0">
                <a:solidFill>
                  <a:srgbClr val="3E3F42"/>
                </a:solidFill>
                <a:effectLst/>
                <a:latin typeface="Arial" panose="020B0604020202020204" pitchFamily="34" charset="0"/>
                <a:cs typeface="Arial" panose="020B0604020202020204" pitchFamily="34" charset="0"/>
              </a:rPr>
              <a:t>-content/uploads/2020/08/</a:t>
            </a:r>
            <a:r>
              <a:rPr lang="en-US" sz="1200" b="0" i="0" u="sng" dirty="0" err="1">
                <a:solidFill>
                  <a:srgbClr val="3E3F42"/>
                </a:solidFill>
                <a:effectLst/>
                <a:latin typeface="Arial" panose="020B0604020202020204" pitchFamily="34" charset="0"/>
                <a:cs typeface="Arial" panose="020B0604020202020204" pitchFamily="34" charset="0"/>
              </a:rPr>
              <a:t>saatoolkit_final_rights_reserved.pdf</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Social Norms 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Here are a few examples of HIPs from each category:</a:t>
            </a: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Service Delivery:</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Immediate Postpartum Family Planning</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Mobile Outreach Services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Postabortion Family Planning</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Enabling Environment: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Domestic Public Financing</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Educating Girls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Supply Chain Management</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Social and Behavior Change: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Community Group Engagement</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Digital Health for SBC</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Mass Media</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Enhancements: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Digital Health for Systems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Adolescent-Responsive Contraceptive Services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Family Planning Vouchers</a:t>
            </a: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HIP brief together with the other two HIP briefs focusing on family planning social and behavior change (SBC) programs (</a:t>
            </a:r>
            <a:r>
              <a:rPr lang="en-US" sz="1200" u="sng" kern="1200" dirty="0">
                <a:solidFill>
                  <a:schemeClr val="tx1"/>
                </a:solidFill>
                <a:effectLst/>
                <a:latin typeface="+mn-lt"/>
                <a:ea typeface="+mn-ea"/>
                <a:cs typeface="+mn-cs"/>
              </a:rPr>
              <a:t>couples’ communication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knowledge, attitudes, and beliefs</a:t>
            </a:r>
            <a:r>
              <a:rPr lang="en-US" sz="1200" kern="1200" dirty="0">
                <a:solidFill>
                  <a:schemeClr val="tx1"/>
                </a:solidFill>
                <a:effectLst/>
                <a:latin typeface="+mn-lt"/>
                <a:ea typeface="+mn-ea"/>
                <a:cs typeface="+mn-cs"/>
              </a:rPr>
              <a:t>) recognizes that factors influencing health behaviors exist on multiple levels, are interrelated, and extend beyond the individual. Interventions that address social norms typically do one or more of the following: 1) identify the social norms and reference groups relevant to the behaviors of interest; 2) seek change at the community rather than individual level; 3) confront power imbalances such as those related to gender and age; and/or 4) create or reinforce positive norms to support healthy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Knowledge, Beliefs, Attitudes, and Self-Efficacy Brief: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/briefs/knowledge-attitudes-and-beliefs/</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 individual’s or couple’s decisions and behaviors around contraception and reproductive health are influenced not only by their individual knowledge, beliefs, and attitudes but also by informal and mostly unwritten rules of the communities where they live known as “social norms.”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Social norms </a:t>
            </a:r>
            <a:r>
              <a:rPr lang="en-US" sz="1200" b="1" dirty="0">
                <a:solidFill>
                  <a:srgbClr val="3E9073"/>
                </a:solidFill>
                <a:latin typeface="Arial" panose="020B0604020202020204" pitchFamily="34" charset="0"/>
                <a:cs typeface="Arial" panose="020B0604020202020204" pitchFamily="34" charset="0"/>
              </a:rPr>
              <a:t>define acceptable and appropriate actions </a:t>
            </a:r>
            <a:r>
              <a:rPr lang="en-US" sz="1200" dirty="0">
                <a:solidFill>
                  <a:srgbClr val="000000"/>
                </a:solidFill>
                <a:latin typeface="Arial" panose="020B0604020202020204" pitchFamily="34" charset="0"/>
                <a:cs typeface="Arial" panose="020B0604020202020204" pitchFamily="34" charset="0"/>
              </a:rPr>
              <a:t>within a given community or group.</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They are </a:t>
            </a:r>
            <a:r>
              <a:rPr lang="en-US" sz="1200" b="1" dirty="0">
                <a:solidFill>
                  <a:srgbClr val="3E9073"/>
                </a:solidFill>
                <a:latin typeface="Arial" panose="020B0604020202020204" pitchFamily="34" charset="0"/>
                <a:cs typeface="Arial" panose="020B0604020202020204" pitchFamily="34" charset="0"/>
              </a:rPr>
              <a:t>sustained and enforced by people whose opinions or behaviors matter to an individual</a:t>
            </a:r>
            <a:r>
              <a:rPr lang="en-US" sz="1200" dirty="0">
                <a:solidFill>
                  <a:srgbClr val="000000"/>
                </a:solidFill>
                <a:latin typeface="Arial" panose="020B0604020202020204" pitchFamily="34" charset="0"/>
                <a:cs typeface="Arial" panose="020B0604020202020204" pitchFamily="34" charset="0"/>
              </a:rPr>
              <a:t> (e.g., sexual partners, friends, peers, family members, religious or community leaders).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Individuals who do not act in accordance with social norms may face sanctions, such as ostracism or lowering of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Knowledge, Beliefs, Attitudes, and Self-Efficacy Brief: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/briefs/knowledge-attitudes-and-beliefs/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Mass Media: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/briefs/mass-media/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Community Group Engagement: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/briefs/community-group-engagement/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Digital Health for SBC: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/briefs/digital-health-</a:t>
            </a:r>
            <a:r>
              <a:rPr lang="en-US" sz="1200" b="0" i="0" u="sng" strike="noStrike" baseline="0" dirty="0" err="1">
                <a:solidFill>
                  <a:srgbClr val="1E1E1E"/>
                </a:solidFill>
                <a:latin typeface="Arial" panose="020B0604020202020204" pitchFamily="34" charset="0"/>
                <a:cs typeface="Arial" panose="020B0604020202020204" pitchFamily="34" charset="0"/>
              </a:rPr>
              <a:t>sbc</a:t>
            </a:r>
            <a:r>
              <a:rPr lang="en-US" sz="1200" b="0" i="0" u="sng" strike="noStrike" baseline="0" dirty="0">
                <a:solidFill>
                  <a:srgbClr val="1E1E1E"/>
                </a:solidFill>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/briefs/social-norms/</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/briefs/social-norms/</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69478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Theory of Change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/briefs/social-norms/</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3511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Norms</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social-norm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www.care.org/wp-content/uploads/2020/08/saatoolkit_final_rights_reserved.pdf" TargetMode="External"/><Relationship Id="rId3" Type="http://schemas.openxmlformats.org/officeDocument/2006/relationships/image" Target="../media/image23.png"/><Relationship Id="rId7" Type="http://schemas.openxmlformats.org/officeDocument/2006/relationships/hyperlink" Target="https://www.alignplatform.org/" TargetMode="External"/><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breakthroughactionandresearch.org/wp-content/uploads/2020/10/Taxonomy-for-Social-Norms-OP-Countries.pdf" TargetMode="External"/><Relationship Id="rId5" Type="http://schemas.openxmlformats.org/officeDocument/2006/relationships/hyperlink" Target="https://my.knowledgesuccess.org/20-essential-resources-social-norms-family-planning/p/1" TargetMode="External"/><Relationship Id="rId10" Type="http://schemas.openxmlformats.org/officeDocument/2006/relationships/image" Target="../media/image27.png"/><Relationship Id="rId4" Type="http://schemas.openxmlformats.org/officeDocument/2006/relationships/image" Target="../media/image24.svg"/><Relationship Id="rId9" Type="http://schemas.openxmlformats.org/officeDocument/2006/relationships/hyperlink" Target="https://breakthroughactionandresearch.org/getting-practical-tool/" TargetMode="External"/><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F878183-F74A-2646-A3E5-64A809F2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684" y="-1"/>
            <a:ext cx="11430000" cy="7620000"/>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Social Norms</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74516" y="6744436"/>
            <a:ext cx="9462031" cy="526234"/>
          </a:xfrm>
          <a:prstGeom prst="rect">
            <a:avLst/>
          </a:prstGeom>
        </p:spPr>
        <p:txBody>
          <a:bodyPr lIns="0" tIns="0" rIns="0" bIns="0" rtlCol="0" anchor="t">
            <a:spAutoFit/>
          </a:bodyPr>
          <a:lstStyle/>
          <a:p>
            <a:pPr lvl="0">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Promoting community support for </a:t>
            </a:r>
            <a:r>
              <a:rPr lang="en-US" sz="3200" spc="64">
                <a:solidFill>
                  <a:srgbClr val="000000"/>
                </a:solidFill>
                <a:latin typeface="Arial" panose="020B0604020202020204" pitchFamily="34" charset="0"/>
                <a:cs typeface="Arial" panose="020B0604020202020204" pitchFamily="34" charset="0"/>
              </a:rPr>
              <a:t>family planning.</a:t>
            </a:r>
            <a:endParaRPr lang="en-US" sz="3200" spc="64"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905000" y="3634598"/>
            <a:ext cx="14173200" cy="6771084"/>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can inhibit an individual’s ability to act on their reproductive intentions.</a:t>
            </a:r>
          </a:p>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Social norms can influence couples’ communication about family planning</a:t>
            </a:r>
            <a:r>
              <a:rPr lang="en-US" sz="4000" dirty="0">
                <a:solidFill>
                  <a:srgbClr val="000000"/>
                </a:solidFill>
                <a:latin typeface="Arial" panose="020B0604020202020204" pitchFamily="34" charset="0"/>
                <a:cs typeface="Arial" panose="020B0604020202020204" pitchFamily="34" charset="0"/>
              </a:rPr>
              <a:t>, which in turn influences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affect individuals’ and couples’ decisions about when to have children.</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9790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957248"/>
            <a:ext cx="14630400" cy="2154436"/>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influence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can facilitate or hinder efforts to access good quality sexual and reproductive health care.</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77189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3681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38300" y="3086100"/>
            <a:ext cx="15468600" cy="6155531"/>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Example: In Benin, </a:t>
            </a:r>
            <a:r>
              <a:rPr lang="en-US" sz="4000" b="1" dirty="0">
                <a:solidFill>
                  <a:srgbClr val="3E9073"/>
                </a:solidFill>
                <a:latin typeface="Arial" panose="020B0604020202020204" pitchFamily="34" charset="0"/>
                <a:cs typeface="Arial" panose="020B0604020202020204" pitchFamily="34" charset="0"/>
              </a:rPr>
              <a:t>social network mapping identified key influencers </a:t>
            </a:r>
            <a:r>
              <a:rPr lang="en-US" sz="4000" dirty="0">
                <a:solidFill>
                  <a:srgbClr val="000000"/>
                </a:solidFill>
                <a:latin typeface="Arial" panose="020B0604020202020204" pitchFamily="34" charset="0"/>
                <a:cs typeface="Arial" panose="020B0604020202020204" pitchFamily="34" charset="0"/>
              </a:rPr>
              <a:t>who were engaged in reflective dialogues about family planning-related norms. </a:t>
            </a:r>
            <a:r>
              <a:rPr lang="en-US" sz="4000" b="1" dirty="0">
                <a:solidFill>
                  <a:srgbClr val="3E9073"/>
                </a:solidFill>
                <a:latin typeface="Arial" panose="020B0604020202020204" pitchFamily="34" charset="0"/>
                <a:cs typeface="Arial" panose="020B0604020202020204" pitchFamily="34" charset="0"/>
              </a:rPr>
              <a:t>Community radio </a:t>
            </a:r>
            <a:r>
              <a:rPr lang="en-US" sz="4000" dirty="0">
                <a:solidFill>
                  <a:srgbClr val="000000"/>
                </a:solidFill>
                <a:latin typeface="Arial" panose="020B0604020202020204" pitchFamily="34" charset="0"/>
                <a:cs typeface="Arial" panose="020B0604020202020204" pitchFamily="34" charset="0"/>
              </a:rPr>
              <a:t>broadcasted the reflective dialogues. </a:t>
            </a:r>
            <a:r>
              <a:rPr lang="en-US" sz="4000" b="1" dirty="0">
                <a:solidFill>
                  <a:srgbClr val="3E9073"/>
                </a:solidFill>
                <a:latin typeface="Arial" panose="020B0604020202020204" pitchFamily="34" charset="0"/>
                <a:cs typeface="Arial" panose="020B0604020202020204" pitchFamily="34" charset="0"/>
              </a:rPr>
              <a:t>Referrals</a:t>
            </a:r>
            <a:r>
              <a:rPr lang="en-US" sz="4000" dirty="0">
                <a:solidFill>
                  <a:srgbClr val="000000"/>
                </a:solidFill>
                <a:latin typeface="Arial" panose="020B0604020202020204" pitchFamily="34" charset="0"/>
                <a:cs typeface="Arial" panose="020B0604020202020204" pitchFamily="34" charset="0"/>
              </a:rPr>
              <a:t> to health providers were offered. This led to:</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Men who heard the radio broadcasts were more likely to believe their peers use contraception (descriptive norm).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percentage of women who were using a contraceptive method increased. </a:t>
            </a: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interventions address social norms?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282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1623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Measurement</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162300"/>
            <a:ext cx="12041606" cy="6170920"/>
          </a:xfrm>
          <a:prstGeom prst="rect">
            <a:avLst/>
          </a:prstGeom>
          <a:noFill/>
        </p:spPr>
        <p:txBody>
          <a:bodyPr wrap="square">
            <a:spAutoFit/>
          </a:bodyPr>
          <a:lstStyle/>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Descriptive norm</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 of intended audience who report that people in their reference group use a contraceptive method. (What others do)</a:t>
            </a:r>
          </a:p>
          <a:p>
            <a:pPr marL="0" lvl="1">
              <a:spcBef>
                <a:spcPct val="0"/>
              </a:spcBef>
            </a:pPr>
            <a:endParaRPr lang="en-US" sz="2800" dirty="0">
              <a:solidFill>
                <a:srgbClr val="000000"/>
              </a:solidFill>
              <a:latin typeface="Arial" panose="020B0604020202020204" pitchFamily="34" charset="0"/>
              <a:cs typeface="Arial" panose="020B0604020202020204" pitchFamily="34" charset="0"/>
            </a:endParaRPr>
          </a:p>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Injunctive norm</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 of intended audience who report that their reference group would approve of them using contraception. (What others think I should do)</a:t>
            </a:r>
          </a:p>
          <a:p>
            <a:pPr marL="0" lvl="1">
              <a:spcBef>
                <a:spcPct val="0"/>
              </a:spcBef>
            </a:pPr>
            <a:endParaRPr lang="en-US" sz="2800" dirty="0">
              <a:solidFill>
                <a:srgbClr val="000000"/>
              </a:solidFill>
              <a:latin typeface="Arial" panose="020B0604020202020204" pitchFamily="34" charset="0"/>
              <a:cs typeface="Arial" panose="020B0604020202020204" pitchFamily="34" charset="0"/>
            </a:endParaRPr>
          </a:p>
          <a:p>
            <a:pPr lvl="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Diffusion</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 of intended audience who have discussed new family planning-related ideas or behaviors with others in their community.</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4085" y="3458629"/>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73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Identify the </a:t>
            </a:r>
            <a:r>
              <a:rPr lang="en-US" sz="4000" b="1" dirty="0">
                <a:solidFill>
                  <a:srgbClr val="3E9073"/>
                </a:solidFill>
                <a:latin typeface="Arial" panose="020B0604020202020204" pitchFamily="34" charset="0"/>
                <a:cs typeface="Arial" panose="020B0604020202020204" pitchFamily="34" charset="0"/>
              </a:rPr>
              <a:t>norms and the power dynamics </a:t>
            </a:r>
            <a:r>
              <a:rPr lang="en-US" sz="4000" dirty="0">
                <a:solidFill>
                  <a:srgbClr val="000000"/>
                </a:solidFill>
                <a:latin typeface="Arial" panose="020B0604020202020204" pitchFamily="34" charset="0"/>
                <a:cs typeface="Arial" panose="020B0604020202020204" pitchFamily="34" charset="0"/>
              </a:rPr>
              <a:t>underlying norms and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Program staff should work with communities to determine which norms influence the behavior/s of interest, who influences norms and behaviors and who enforces them.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Careful attention also should be paid to power dynamics, including across genders, age groups, and individuals or groups with differing roles and status within the community.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80427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staff and facilitators have the </a:t>
            </a:r>
            <a:r>
              <a:rPr lang="en-US" sz="4000" b="1" dirty="0">
                <a:solidFill>
                  <a:srgbClr val="3E9073"/>
                </a:solidFill>
                <a:latin typeface="Arial" panose="020B0604020202020204" pitchFamily="34" charset="0"/>
                <a:cs typeface="Arial" panose="020B0604020202020204" pitchFamily="34" charset="0"/>
              </a:rPr>
              <a:t>training and skills to support community-led social norm processes.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To ensure that facilitator beliefs and unconscious biases do not unintentionally limit the ability of the community to set their own values or cause harm, staff and facilitators should engage in separate reflective dialogues and/or values clarification activities to explore their own beliefs.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24273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Create or reinforce positive social norms by modeling desired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Modeling demonstrates the </a:t>
            </a:r>
            <a:r>
              <a:rPr lang="en-US" sz="4000" b="1" dirty="0">
                <a:solidFill>
                  <a:srgbClr val="3E9073"/>
                </a:solidFill>
                <a:latin typeface="Arial" panose="020B0604020202020204" pitchFamily="34" charset="0"/>
                <a:cs typeface="Arial" panose="020B0604020202020204" pitchFamily="34" charset="0"/>
              </a:rPr>
              <a:t>process of accepting and acting on the desired behavior</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3E9073"/>
                </a:solidFill>
                <a:latin typeface="Arial" panose="020B0604020202020204" pitchFamily="34" charset="0"/>
                <a:cs typeface="Arial" panose="020B0604020202020204" pitchFamily="34" charset="0"/>
              </a:rPr>
              <a:t>conveys the benefits </a:t>
            </a:r>
            <a:r>
              <a:rPr lang="en-US" sz="4000" dirty="0">
                <a:solidFill>
                  <a:srgbClr val="000000"/>
                </a:solidFill>
                <a:latin typeface="Arial" panose="020B0604020202020204" pitchFamily="34" charset="0"/>
                <a:cs typeface="Arial" panose="020B0604020202020204" pitchFamily="34" charset="0"/>
              </a:rPr>
              <a:t>of practicing the behavior, and </a:t>
            </a:r>
            <a:r>
              <a:rPr lang="en-US" sz="4000" b="1" dirty="0">
                <a:solidFill>
                  <a:srgbClr val="3E9073"/>
                </a:solidFill>
                <a:latin typeface="Arial" panose="020B0604020202020204" pitchFamily="34" charset="0"/>
                <a:cs typeface="Arial" panose="020B0604020202020204" pitchFamily="34" charset="0"/>
              </a:rPr>
              <a:t>provides examples of how to resist norms and strengthen individual agency.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4283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Anticipate, plan for, monitor, and mitigate</a:t>
            </a:r>
            <a:r>
              <a:rPr lang="en-US" sz="4000" dirty="0">
                <a:solidFill>
                  <a:srgbClr val="000000"/>
                </a:solidFill>
                <a:latin typeface="Arial" panose="020B0604020202020204" pitchFamily="34" charset="0"/>
                <a:cs typeface="Arial" panose="020B0604020202020204" pitchFamily="34" charset="0"/>
              </a:rPr>
              <a:t> pushback and unanticipated harmful effects.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Programs must maintain strong “do no harm” principles. This requires careful consideration of the complex sensitivities around social norms, as well as planning for ways to lessen risks for all involved, especially marginalized groups.</a:t>
            </a:r>
          </a:p>
          <a:p>
            <a:pPr>
              <a:spcAft>
                <a:spcPts val="2400"/>
              </a:spcAft>
            </a:pP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9473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43643"/>
            <a:ext cx="11998105" cy="3341581"/>
            <a:chOff x="5475050" y="4349646"/>
            <a:chExt cx="10652708" cy="2986299"/>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349649"/>
              <a:ext cx="5228424" cy="2759077"/>
              <a:chOff x="9421078" y="5829682"/>
              <a:chExt cx="4774466" cy="2759077"/>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829682"/>
                <a:ext cx="4774466" cy="275907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Social Norms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349646"/>
              <a:ext cx="5424284" cy="2986299"/>
              <a:chOff x="6822162" y="4755426"/>
              <a:chExt cx="5245135" cy="2986299"/>
            </a:xfrm>
          </p:grpSpPr>
          <p:sp>
            <p:nvSpPr>
              <p:cNvPr id="39" name="Rectangle 38">
                <a:extLst>
                  <a:ext uri="{FF2B5EF4-FFF2-40B4-BE49-F238E27FC236}">
                    <a16:creationId xmlns:a16="http://schemas.microsoft.com/office/drawing/2014/main" id="{651FC611-B05C-4E3B-8E6C-F455FE13659F}"/>
                  </a:ext>
                </a:extLst>
              </p:cNvPr>
              <p:cNvSpPr/>
              <p:nvPr/>
            </p:nvSpPr>
            <p:spPr>
              <a:xfrm>
                <a:off x="6822162" y="4755426"/>
                <a:ext cx="5228424" cy="2759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866707"/>
                <a:ext cx="4870089" cy="2875018"/>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Interventions to address social norms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Measurement</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39484"/>
            <a:chOff x="5430154" y="7476088"/>
            <a:chExt cx="10698651" cy="1439484"/>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39483"/>
              <a:chOff x="12030950" y="5400146"/>
              <a:chExt cx="5675191" cy="1439483"/>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426550"/>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629216"/>
            <a:ext cx="11978640" cy="1614171"/>
            <a:chOff x="5475050" y="2378497"/>
            <a:chExt cx="10635426" cy="1614171"/>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14167"/>
              <a:chOff x="9421078" y="6433254"/>
              <a:chExt cx="4937538" cy="1614167"/>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1416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8499"/>
              <a:ext cx="5407002" cy="1614169"/>
              <a:chOff x="1049183" y="4875359"/>
              <a:chExt cx="5407002" cy="1222700"/>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5359"/>
                <a:ext cx="5407002" cy="1222700"/>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22758" y="4935812"/>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4093428"/>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Capturing evidence on how SBC interventions can address social norms and thus change family planning behaviors can be challenging, time-consuming, and costly. How do we </a:t>
            </a:r>
            <a:r>
              <a:rPr lang="en-US" sz="4000" b="1" dirty="0">
                <a:solidFill>
                  <a:srgbClr val="3E9073"/>
                </a:solidFill>
                <a:latin typeface="Arial" panose="020B0604020202020204" pitchFamily="34" charset="0"/>
                <a:cs typeface="Arial" panose="020B0604020202020204" pitchFamily="34" charset="0"/>
              </a:rPr>
              <a:t>best evaluate the effectiveness</a:t>
            </a:r>
            <a:r>
              <a:rPr lang="en-US" sz="4000" dirty="0">
                <a:solidFill>
                  <a:srgbClr val="000000"/>
                </a:solidFill>
                <a:latin typeface="Arial" panose="020B0604020202020204" pitchFamily="34" charset="0"/>
                <a:cs typeface="Arial" panose="020B0604020202020204" pitchFamily="34" charset="0"/>
              </a:rPr>
              <a:t> of interventions that address social norms?</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21047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81921" cy="3785652"/>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Most interventions with evidence showing that norms were successfully shifted included reflective dialogues. What other </a:t>
            </a:r>
            <a:r>
              <a:rPr lang="en-US" sz="4000" b="1" dirty="0">
                <a:solidFill>
                  <a:srgbClr val="3E9073"/>
                </a:solidFill>
                <a:latin typeface="Arial" panose="020B0604020202020204" pitchFamily="34" charset="0"/>
                <a:cs typeface="Arial" panose="020B0604020202020204" pitchFamily="34" charset="0"/>
              </a:rPr>
              <a:t>types of interventions</a:t>
            </a:r>
            <a:r>
              <a:rPr lang="en-US" sz="4000" dirty="0">
                <a:solidFill>
                  <a:srgbClr val="000000"/>
                </a:solidFill>
                <a:latin typeface="Arial" panose="020B0604020202020204" pitchFamily="34" charset="0"/>
                <a:cs typeface="Arial" panose="020B0604020202020204" pitchFamily="34" charset="0"/>
              </a:rPr>
              <a:t> (e.g., mass and digital media, advocacy for policy change) and what combinations of interventions can effectively address family planning-related social norms?</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25567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3785652"/>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interventions that address social norms lead to </a:t>
            </a:r>
            <a:r>
              <a:rPr lang="en-US" sz="4000" b="1" dirty="0">
                <a:solidFill>
                  <a:srgbClr val="3E9073"/>
                </a:solidFill>
                <a:latin typeface="Arial" panose="020B0604020202020204" pitchFamily="34" charset="0"/>
                <a:cs typeface="Arial" panose="020B0604020202020204" pitchFamily="34" charset="0"/>
              </a:rPr>
              <a:t>sustained changes</a:t>
            </a:r>
            <a:r>
              <a:rPr lang="en-US" sz="4000" dirty="0">
                <a:solidFill>
                  <a:srgbClr val="000000"/>
                </a:solidFill>
                <a:latin typeface="Arial" panose="020B0604020202020204" pitchFamily="34" charset="0"/>
                <a:cs typeface="Arial" panose="020B0604020202020204" pitchFamily="34" charset="0"/>
              </a:rPr>
              <a:t> in family planning behaviors by creating an environment in which contraceptive use is considered normal and approved of? And if so, how can programs accelerate diffusion of positive social norms to more quickly reach that “tipping point”?</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15803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23</a:t>
            </a:fld>
            <a:endParaRPr lang="en-US"/>
          </a:p>
        </p:txBody>
      </p:sp>
      <p:grpSp>
        <p:nvGrpSpPr>
          <p:cNvPr id="11" name="Group 10">
            <a:extLst>
              <a:ext uri="{FF2B5EF4-FFF2-40B4-BE49-F238E27FC236}">
                <a16:creationId xmlns:a16="http://schemas.microsoft.com/office/drawing/2014/main" id="{F2065C63-CAD0-AF4F-AB4A-FD20D14211AD}"/>
              </a:ext>
            </a:extLst>
          </p:cNvPr>
          <p:cNvGrpSpPr/>
          <p:nvPr/>
        </p:nvGrpSpPr>
        <p:grpSpPr>
          <a:xfrm>
            <a:off x="558147" y="2448071"/>
            <a:ext cx="3080430" cy="6475696"/>
            <a:chOff x="1147731" y="2333655"/>
            <a:chExt cx="3080430" cy="6475696"/>
          </a:xfrm>
        </p:grpSpPr>
        <p:grpSp>
          <p:nvGrpSpPr>
            <p:cNvPr id="5" name="Group 4">
              <a:extLst>
                <a:ext uri="{FF2B5EF4-FFF2-40B4-BE49-F238E27FC236}">
                  <a16:creationId xmlns:a16="http://schemas.microsoft.com/office/drawing/2014/main" id="{F328638C-59A2-4145-9CA4-0A0AF36EA664}"/>
                </a:ext>
              </a:extLst>
            </p:cNvPr>
            <p:cNvGrpSpPr/>
            <p:nvPr/>
          </p:nvGrpSpPr>
          <p:grpSpPr>
            <a:xfrm>
              <a:off x="1147731" y="6403026"/>
              <a:ext cx="3080430" cy="2406325"/>
              <a:chOff x="990600" y="7169340"/>
              <a:chExt cx="4643377" cy="1182812"/>
            </a:xfrm>
          </p:grpSpPr>
          <p:sp>
            <p:nvSpPr>
              <p:cNvPr id="27" name="AutoShape 2">
                <a:extLst>
                  <a:ext uri="{FF2B5EF4-FFF2-40B4-BE49-F238E27FC236}">
                    <a16:creationId xmlns:a16="http://schemas.microsoft.com/office/drawing/2014/main" id="{4BAC6A1D-313D-415D-9402-8808B4F6B211}"/>
                  </a:ext>
                </a:extLst>
              </p:cNvPr>
              <p:cNvSpPr/>
              <p:nvPr/>
            </p:nvSpPr>
            <p:spPr>
              <a:xfrm>
                <a:off x="990600" y="7169340"/>
                <a:ext cx="4643377" cy="118281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extLst>
                  <a:ext uri="{FF2B5EF4-FFF2-40B4-BE49-F238E27FC236}">
                    <a16:creationId xmlns:a16="http://schemas.microsoft.com/office/drawing/2014/main" id="{A674A6EA-E609-4527-89C5-0F88E33CDA72}"/>
                  </a:ext>
                </a:extLst>
              </p:cNvPr>
              <p:cNvSpPr txBox="1"/>
              <p:nvPr/>
            </p:nvSpPr>
            <p:spPr>
              <a:xfrm>
                <a:off x="1104505" y="7376333"/>
                <a:ext cx="4476459" cy="767206"/>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 Essential Resources on Social Norms and Family Planning</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69423CCB-A4D2-D04A-9685-98B774801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671" y="2333655"/>
              <a:ext cx="2664946" cy="3791663"/>
            </a:xfrm>
            <a:prstGeom prst="rect">
              <a:avLst/>
            </a:prstGeom>
            <a:ln>
              <a:solidFill>
                <a:schemeClr val="tx1"/>
              </a:solidFill>
            </a:ln>
          </p:spPr>
        </p:pic>
      </p:grpSp>
      <p:grpSp>
        <p:nvGrpSpPr>
          <p:cNvPr id="14" name="Group 13">
            <a:extLst>
              <a:ext uri="{FF2B5EF4-FFF2-40B4-BE49-F238E27FC236}">
                <a16:creationId xmlns:a16="http://schemas.microsoft.com/office/drawing/2014/main" id="{987F4718-75CD-114C-88A9-AD0D7366D24C}"/>
              </a:ext>
            </a:extLst>
          </p:cNvPr>
          <p:cNvGrpSpPr/>
          <p:nvPr/>
        </p:nvGrpSpPr>
        <p:grpSpPr>
          <a:xfrm>
            <a:off x="4131899" y="2448071"/>
            <a:ext cx="3080430" cy="6466385"/>
            <a:chOff x="5268982" y="2342966"/>
            <a:chExt cx="3080430" cy="6466385"/>
          </a:xfrm>
        </p:grpSpPr>
        <p:grpSp>
          <p:nvGrpSpPr>
            <p:cNvPr id="4" name="Group 3">
              <a:extLst>
                <a:ext uri="{FF2B5EF4-FFF2-40B4-BE49-F238E27FC236}">
                  <a16:creationId xmlns:a16="http://schemas.microsoft.com/office/drawing/2014/main" id="{4FDDC292-B279-4095-AEE0-9F915B29C582}"/>
                </a:ext>
              </a:extLst>
            </p:cNvPr>
            <p:cNvGrpSpPr/>
            <p:nvPr/>
          </p:nvGrpSpPr>
          <p:grpSpPr>
            <a:xfrm>
              <a:off x="5268982" y="6396698"/>
              <a:ext cx="3080430" cy="2412653"/>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7022435" y="4715203"/>
                <a:ext cx="4476460" cy="1958357"/>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The Advancing Learning and Innovation on Gender Norms (ALIGN) Platform</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9028409C-A0E0-F841-8760-1709098BC5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6478" y="2342966"/>
              <a:ext cx="2705634" cy="3782352"/>
            </a:xfrm>
            <a:prstGeom prst="rect">
              <a:avLst/>
            </a:prstGeom>
            <a:ln w="3175">
              <a:solidFill>
                <a:schemeClr val="tx1"/>
              </a:solidFill>
            </a:ln>
          </p:spPr>
        </p:pic>
      </p:grpSp>
      <p:grpSp>
        <p:nvGrpSpPr>
          <p:cNvPr id="17" name="Group 16">
            <a:extLst>
              <a:ext uri="{FF2B5EF4-FFF2-40B4-BE49-F238E27FC236}">
                <a16:creationId xmlns:a16="http://schemas.microsoft.com/office/drawing/2014/main" id="{3DEF7B69-980E-B740-98FB-103D9E316BF8}"/>
              </a:ext>
            </a:extLst>
          </p:cNvPr>
          <p:cNvGrpSpPr/>
          <p:nvPr/>
        </p:nvGrpSpPr>
        <p:grpSpPr>
          <a:xfrm>
            <a:off x="7637477" y="2457383"/>
            <a:ext cx="3080430" cy="6475696"/>
            <a:chOff x="9390233" y="2333654"/>
            <a:chExt cx="3080430" cy="6475696"/>
          </a:xfrm>
        </p:grpSpPr>
        <p:grpSp>
          <p:nvGrpSpPr>
            <p:cNvPr id="6" name="Group 5">
              <a:extLst>
                <a:ext uri="{FF2B5EF4-FFF2-40B4-BE49-F238E27FC236}">
                  <a16:creationId xmlns:a16="http://schemas.microsoft.com/office/drawing/2014/main" id="{5669E45E-F5E9-47E1-B117-C863D173917F}"/>
                </a:ext>
              </a:extLst>
            </p:cNvPr>
            <p:cNvGrpSpPr/>
            <p:nvPr/>
          </p:nvGrpSpPr>
          <p:grpSpPr>
            <a:xfrm>
              <a:off x="9390233" y="6362028"/>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92039" y="4601774"/>
                <a:ext cx="2839761" cy="1946687"/>
              </a:xfrm>
              <a:prstGeom prst="rect">
                <a:avLst/>
              </a:prstGeom>
            </p:spPr>
            <p:txBody>
              <a:bodyPr wrap="square" lIns="0" tIns="0" rIns="0" bIns="0" rtlCol="0" anchor="t">
                <a:spAutoFit/>
              </a:bodyPr>
              <a:lstStyle/>
              <a:p>
                <a:pPr marL="0" lvl="0" indent="0" algn="ctr">
                  <a:lnSpc>
                    <a:spcPts val="3079"/>
                  </a:lnSpc>
                  <a:spcBef>
                    <a:spcPct val="0"/>
                  </a:spcBef>
                </a:pPr>
                <a:r>
                  <a:rPr lang="en-US" sz="2300" b="1" u="sng" dirty="0">
                    <a:solidFill>
                      <a:srgbClr val="3E9073"/>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Getting Practical: Integrating Social Norms into Social and Behavior Change Programs</a:t>
                </a:r>
                <a:endParaRPr lang="en-US" sz="2300" b="1" u="sng" dirty="0">
                  <a:solidFill>
                    <a:srgbClr val="3E9073"/>
                  </a:solidFill>
                  <a:latin typeface="Arial" panose="020B060402020202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41910B48-16C1-2742-A61D-810FCEA66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7730" y="2333654"/>
              <a:ext cx="2675191" cy="3791663"/>
            </a:xfrm>
            <a:prstGeom prst="rect">
              <a:avLst/>
            </a:prstGeom>
            <a:ln w="3175">
              <a:solidFill>
                <a:schemeClr val="tx1"/>
              </a:solidFill>
            </a:ln>
          </p:spPr>
        </p:pic>
      </p:grpSp>
      <p:grpSp>
        <p:nvGrpSpPr>
          <p:cNvPr id="20" name="Group 19">
            <a:extLst>
              <a:ext uri="{FF2B5EF4-FFF2-40B4-BE49-F238E27FC236}">
                <a16:creationId xmlns:a16="http://schemas.microsoft.com/office/drawing/2014/main" id="{86E06799-29FC-5448-9064-50902B966AEA}"/>
              </a:ext>
            </a:extLst>
          </p:cNvPr>
          <p:cNvGrpSpPr/>
          <p:nvPr/>
        </p:nvGrpSpPr>
        <p:grpSpPr>
          <a:xfrm>
            <a:off x="11211273" y="2457383"/>
            <a:ext cx="3080430" cy="6466384"/>
            <a:chOff x="13511484" y="2342966"/>
            <a:chExt cx="3080430" cy="6466384"/>
          </a:xfrm>
        </p:grpSpPr>
        <p:grpSp>
          <p:nvGrpSpPr>
            <p:cNvPr id="7" name="Group 6">
              <a:extLst>
                <a:ext uri="{FF2B5EF4-FFF2-40B4-BE49-F238E27FC236}">
                  <a16:creationId xmlns:a16="http://schemas.microsoft.com/office/drawing/2014/main" id="{A4AE62B9-0CFF-461C-9F2E-17CC11919688}"/>
                </a:ext>
              </a:extLst>
            </p:cNvPr>
            <p:cNvGrpSpPr/>
            <p:nvPr/>
          </p:nvGrpSpPr>
          <p:grpSpPr>
            <a:xfrm>
              <a:off x="13511484" y="6396697"/>
              <a:ext cx="3080430" cy="2412653"/>
              <a:chOff x="14359612" y="5387905"/>
              <a:chExt cx="3153822" cy="2412653"/>
            </a:xfrm>
          </p:grpSpPr>
          <p:sp>
            <p:nvSpPr>
              <p:cNvPr id="52" name="AutoShape 2">
                <a:extLst>
                  <a:ext uri="{FF2B5EF4-FFF2-40B4-BE49-F238E27FC236}">
                    <a16:creationId xmlns:a16="http://schemas.microsoft.com/office/drawing/2014/main" id="{B8A9EE8D-AABE-4F3F-BF09-0DE85518B865}"/>
                  </a:ext>
                </a:extLst>
              </p:cNvPr>
              <p:cNvSpPr/>
              <p:nvPr/>
            </p:nvSpPr>
            <p:spPr>
              <a:xfrm>
                <a:off x="14359612" y="5387905"/>
                <a:ext cx="3153822"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53" name="TextBox 11">
                <a:extLst>
                  <a:ext uri="{FF2B5EF4-FFF2-40B4-BE49-F238E27FC236}">
                    <a16:creationId xmlns:a16="http://schemas.microsoft.com/office/drawing/2014/main" id="{07D48A6E-4DA7-434C-A31A-B7E7177F3CCF}"/>
                  </a:ext>
                </a:extLst>
              </p:cNvPr>
              <p:cNvSpPr txBox="1"/>
              <p:nvPr/>
            </p:nvSpPr>
            <p:spPr>
              <a:xfrm>
                <a:off x="14550200" y="5609646"/>
                <a:ext cx="2772644" cy="1940852"/>
              </a:xfrm>
              <a:prstGeom prst="rect">
                <a:avLst/>
              </a:prstGeom>
            </p:spPr>
            <p:txBody>
              <a:bodyPr wrap="square" lIns="0" tIns="0" rIns="0" bIns="0" rtlCol="0" anchor="t">
                <a:spAutoFit/>
              </a:bodyPr>
              <a:lstStyle/>
              <a:p>
                <a:pPr marL="0" lvl="0" indent="0" algn="ctr">
                  <a:lnSpc>
                    <a:spcPts val="3079"/>
                  </a:lnSpc>
                  <a:spcBef>
                    <a:spcPct val="0"/>
                  </a:spcBef>
                </a:pPr>
                <a:r>
                  <a:rPr lang="en-US" b="1" u="sng" dirty="0">
                    <a:solidFill>
                      <a:srgbClr val="3E9073"/>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 Taxonomy for Social Norms that Influence Family Planning in Ouagadougou Partnership Countries</a:t>
                </a:r>
                <a:endParaRPr lang="en-US" b="1" u="sng" dirty="0">
                  <a:solidFill>
                    <a:srgbClr val="3E9073"/>
                  </a:solidFill>
                  <a:latin typeface="Arial" panose="020B0604020202020204" pitchFamily="34" charset="0"/>
                  <a:cs typeface="Arial" panose="020B0604020202020204" pitchFamily="34" charset="0"/>
                </a:endParaRPr>
              </a:p>
            </p:txBody>
          </p:sp>
        </p:grpSp>
        <p:pic>
          <p:nvPicPr>
            <p:cNvPr id="19" name="Picture 18">
              <a:extLst>
                <a:ext uri="{FF2B5EF4-FFF2-40B4-BE49-F238E27FC236}">
                  <a16:creationId xmlns:a16="http://schemas.microsoft.com/office/drawing/2014/main" id="{92B01EE0-FE67-ED49-A173-172353E5F6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97637" y="2342966"/>
              <a:ext cx="2708122" cy="3782351"/>
            </a:xfrm>
            <a:prstGeom prst="rect">
              <a:avLst/>
            </a:prstGeom>
            <a:ln>
              <a:solidFill>
                <a:schemeClr val="tx1"/>
              </a:solidFill>
            </a:ln>
          </p:spPr>
        </p:pic>
      </p:grpSp>
      <p:grpSp>
        <p:nvGrpSpPr>
          <p:cNvPr id="39" name="Group 38">
            <a:extLst>
              <a:ext uri="{FF2B5EF4-FFF2-40B4-BE49-F238E27FC236}">
                <a16:creationId xmlns:a16="http://schemas.microsoft.com/office/drawing/2014/main" id="{DFD72B10-9B04-5F45-A346-E6804A17F17E}"/>
              </a:ext>
            </a:extLst>
          </p:cNvPr>
          <p:cNvGrpSpPr/>
          <p:nvPr/>
        </p:nvGrpSpPr>
        <p:grpSpPr>
          <a:xfrm>
            <a:off x="14716851" y="6511114"/>
            <a:ext cx="3080430" cy="2412653"/>
            <a:chOff x="14359612" y="5387905"/>
            <a:chExt cx="3153822" cy="2412653"/>
          </a:xfrm>
        </p:grpSpPr>
        <p:sp>
          <p:nvSpPr>
            <p:cNvPr id="42" name="AutoShape 2">
              <a:extLst>
                <a:ext uri="{FF2B5EF4-FFF2-40B4-BE49-F238E27FC236}">
                  <a16:creationId xmlns:a16="http://schemas.microsoft.com/office/drawing/2014/main" id="{3A644814-523B-3947-86FB-7188AA9B271C}"/>
                </a:ext>
              </a:extLst>
            </p:cNvPr>
            <p:cNvSpPr/>
            <p:nvPr/>
          </p:nvSpPr>
          <p:spPr>
            <a:xfrm>
              <a:off x="14359612" y="5387905"/>
              <a:ext cx="3153822"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3" name="TextBox 11">
              <a:extLst>
                <a:ext uri="{FF2B5EF4-FFF2-40B4-BE49-F238E27FC236}">
                  <a16:creationId xmlns:a16="http://schemas.microsoft.com/office/drawing/2014/main" id="{B4903889-8300-9B40-856E-27A24080F239}"/>
                </a:ext>
              </a:extLst>
            </p:cNvPr>
            <p:cNvSpPr txBox="1"/>
            <p:nvPr/>
          </p:nvSpPr>
          <p:spPr>
            <a:xfrm>
              <a:off x="14550200" y="5609646"/>
              <a:ext cx="2772644"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Social Analysis and Action Global Implementation Guide</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24" name="Picture 23">
            <a:extLst>
              <a:ext uri="{FF2B5EF4-FFF2-40B4-BE49-F238E27FC236}">
                <a16:creationId xmlns:a16="http://schemas.microsoft.com/office/drawing/2014/main" id="{95655461-4AB2-4742-A525-1B17EECCA5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94106" y="2448072"/>
            <a:ext cx="2708122" cy="3791662"/>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3" cy="3122373"/>
            <a:chOff x="612797" y="3662175"/>
            <a:chExt cx="17052053"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7" cy="3121220"/>
              <a:chOff x="11965436" y="4121436"/>
              <a:chExt cx="5735617" cy="3121220"/>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7" y="4121436"/>
                <a:ext cx="5716084" cy="799067"/>
                <a:chOff x="14020800" y="5363309"/>
                <a:chExt cx="4467526"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67526"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65436" y="4976323"/>
                <a:ext cx="5735617" cy="2266333"/>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675191"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72EE32A2-E84A-6348-9511-29890DE11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54" y="6696347"/>
            <a:ext cx="16660801" cy="103809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024337" cy="3187189"/>
            <a:chOff x="-1192946" y="454440"/>
            <a:chExt cx="14972971" cy="4249586"/>
          </a:xfrm>
        </p:grpSpPr>
        <p:sp>
          <p:nvSpPr>
            <p:cNvPr id="5" name="TextBox 5"/>
            <p:cNvSpPr txBox="1"/>
            <p:nvPr/>
          </p:nvSpPr>
          <p:spPr>
            <a:xfrm>
              <a:off x="-1161686" y="2139220"/>
              <a:ext cx="14941711"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 interventions that address social norms to support an individual’s or couple’s decision-making power to meet their reproductive intentions.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447800" y="3499880"/>
            <a:ext cx="148590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Social norms </a:t>
            </a:r>
            <a:r>
              <a:rPr lang="en-US" sz="4000" b="1" dirty="0">
                <a:solidFill>
                  <a:srgbClr val="3E9073"/>
                </a:solidFill>
                <a:latin typeface="Arial" panose="020B0604020202020204" pitchFamily="34" charset="0"/>
                <a:cs typeface="Arial" panose="020B0604020202020204" pitchFamily="34" charset="0"/>
              </a:rPr>
              <a:t>define acceptable and appropriate actions </a:t>
            </a:r>
            <a:r>
              <a:rPr lang="en-US" sz="4000" dirty="0">
                <a:solidFill>
                  <a:srgbClr val="000000"/>
                </a:solidFill>
                <a:latin typeface="Arial" panose="020B0604020202020204" pitchFamily="34" charset="0"/>
                <a:cs typeface="Arial" panose="020B0604020202020204" pitchFamily="34" charset="0"/>
              </a:rPr>
              <a:t>within a given community or group.</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They are </a:t>
            </a:r>
            <a:r>
              <a:rPr lang="en-US" sz="4000" b="1" dirty="0">
                <a:solidFill>
                  <a:srgbClr val="3E9073"/>
                </a:solidFill>
                <a:latin typeface="Arial" panose="020B0604020202020204" pitchFamily="34" charset="0"/>
                <a:cs typeface="Arial" panose="020B0604020202020204" pitchFamily="34" charset="0"/>
              </a:rPr>
              <a:t>sustained and enforced by people whose opinions or behaviors matter to an individual</a:t>
            </a:r>
            <a:r>
              <a:rPr lang="en-US" sz="4000" dirty="0">
                <a:solidFill>
                  <a:srgbClr val="000000"/>
                </a:solidFill>
                <a:latin typeface="Arial" panose="020B0604020202020204" pitchFamily="34" charset="0"/>
                <a:cs typeface="Arial" panose="020B0604020202020204" pitchFamily="34" charset="0"/>
              </a:rPr>
              <a:t> (e.g., sexual partners, friends, peers, family members, religious or community leaders).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Individuals who do not act in accordance with social norms may face sanctions, such as ostracism or lowering of status.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4" name="TextBox 3">
            <a:extLst>
              <a:ext uri="{FF2B5EF4-FFF2-40B4-BE49-F238E27FC236}">
                <a16:creationId xmlns:a16="http://schemas.microsoft.com/office/drawing/2014/main" id="{6B20166E-29BD-AA4A-9908-32182838E545}"/>
              </a:ext>
            </a:extLst>
          </p:cNvPr>
          <p:cNvSpPr txBox="1"/>
          <p:nvPr/>
        </p:nvSpPr>
        <p:spPr>
          <a:xfrm>
            <a:off x="1752600" y="2924200"/>
            <a:ext cx="14788446" cy="6247864"/>
          </a:xfrm>
          <a:prstGeom prst="rect">
            <a:avLst/>
          </a:prstGeom>
          <a:noFill/>
        </p:spPr>
        <p:txBody>
          <a:bodyPr wrap="square" rtlCol="0">
            <a:spAutoFit/>
          </a:bodyPr>
          <a:lstStyle/>
          <a:p>
            <a:pPr lvl="0">
              <a:defRPr/>
            </a:pPr>
            <a:r>
              <a:rPr lang="en-US" sz="4000" dirty="0">
                <a:latin typeface="Arial" panose="020B0604020202020204" pitchFamily="34" charset="0"/>
                <a:cs typeface="Arial" panose="020B0604020202020204" pitchFamily="34" charset="0"/>
              </a:rPr>
              <a:t>Interventions that address social norms typically do one or more of the following: </a:t>
            </a:r>
          </a:p>
          <a:p>
            <a:pPr lvl="0">
              <a:defRPr/>
            </a:pPr>
            <a:endParaRPr lang="en-US" sz="4000" dirty="0">
              <a:latin typeface="Arial" panose="020B0604020202020204" pitchFamily="34" charset="0"/>
              <a:cs typeface="Arial" panose="020B0604020202020204" pitchFamily="34" charset="0"/>
            </a:endParaRP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Identify the social norms and reference groups </a:t>
            </a:r>
            <a:r>
              <a:rPr lang="en-US" sz="4000" dirty="0">
                <a:latin typeface="Arial" panose="020B0604020202020204" pitchFamily="34" charset="0"/>
                <a:cs typeface="Arial" panose="020B0604020202020204" pitchFamily="34" charset="0"/>
              </a:rPr>
              <a:t>relevant to the behaviors of interest.</a:t>
            </a: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Seek change at the community </a:t>
            </a:r>
            <a:r>
              <a:rPr lang="en-US" sz="4000" dirty="0">
                <a:latin typeface="Arial" panose="020B0604020202020204" pitchFamily="34" charset="0"/>
                <a:cs typeface="Arial" panose="020B0604020202020204" pitchFamily="34" charset="0"/>
              </a:rPr>
              <a:t>rather than individual level. </a:t>
            </a: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Confront power imbalances </a:t>
            </a:r>
            <a:r>
              <a:rPr lang="en-US" sz="4000" dirty="0">
                <a:latin typeface="Arial" panose="020B0604020202020204" pitchFamily="34" charset="0"/>
                <a:cs typeface="Arial" panose="020B0604020202020204" pitchFamily="34" charset="0"/>
              </a:rPr>
              <a:t>such as those related to gender and age.</a:t>
            </a: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Create or reinforce positive norms to support healthy behaviors.</a:t>
            </a:r>
          </a:p>
        </p:txBody>
      </p:sp>
    </p:spTree>
    <p:extLst>
      <p:ext uri="{BB962C8B-B14F-4D97-AF65-F5344CB8AC3E}">
        <p14:creationId xmlns:p14="http://schemas.microsoft.com/office/powerpoint/2010/main" val="725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46E1095F-6CF4-6341-AC8F-88C8D5675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60046"/>
            <a:ext cx="11223487" cy="6652208"/>
          </a:xfrm>
          <a:prstGeom prst="rect">
            <a:avLst/>
          </a:prstGeom>
        </p:spPr>
      </p:pic>
    </p:spTree>
    <p:extLst>
      <p:ext uri="{BB962C8B-B14F-4D97-AF65-F5344CB8AC3E}">
        <p14:creationId xmlns:p14="http://schemas.microsoft.com/office/powerpoint/2010/main" val="306183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12453</TotalTime>
  <Words>3845</Words>
  <Application>Microsoft Macintosh PowerPoint</Application>
  <PresentationFormat>Custom</PresentationFormat>
  <Paragraphs>280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354</cp:revision>
  <dcterms:created xsi:type="dcterms:W3CDTF">2006-08-16T00:00:00Z</dcterms:created>
  <dcterms:modified xsi:type="dcterms:W3CDTF">2023-06-28T12:46:13Z</dcterms:modified>
  <dc:identifier>DAEXLFOVi-U</dc:identifier>
</cp:coreProperties>
</file>