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5"/>
  </p:notesMasterIdLst>
  <p:sldIdLst>
    <p:sldId id="256" r:id="rId2"/>
    <p:sldId id="328" r:id="rId3"/>
    <p:sldId id="297" r:id="rId4"/>
    <p:sldId id="318" r:id="rId5"/>
    <p:sldId id="326" r:id="rId6"/>
    <p:sldId id="260" r:id="rId7"/>
    <p:sldId id="327" r:id="rId8"/>
    <p:sldId id="314" r:id="rId9"/>
    <p:sldId id="331" r:id="rId10"/>
    <p:sldId id="346" r:id="rId11"/>
    <p:sldId id="303" r:id="rId12"/>
    <p:sldId id="340" r:id="rId13"/>
    <p:sldId id="301" r:id="rId14"/>
    <p:sldId id="302" r:id="rId15"/>
    <p:sldId id="341" r:id="rId16"/>
    <p:sldId id="342" r:id="rId17"/>
    <p:sldId id="347" r:id="rId18"/>
    <p:sldId id="343" r:id="rId19"/>
    <p:sldId id="344" r:id="rId20"/>
    <p:sldId id="345" r:id="rId21"/>
    <p:sldId id="333" r:id="rId22"/>
    <p:sldId id="308" r:id="rId23"/>
    <p:sldId id="320"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Proxima Nova" panose="020B0604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4" clrIdx="2"/>
  <p:cmAuthor id="4" name="Natalie Zapoteco" initials="NZ" lastIdx="1" clrIdx="3">
    <p:extLst>
      <p:ext uri="{19B8F6BF-5375-455C-9EA6-DF929625EA0E}">
        <p15:presenceInfo xmlns:p15="http://schemas.microsoft.com/office/powerpoint/2012/main" userId="41526ea36428b7de" providerId="Windows Live"/>
      </p:ext>
    </p:extLst>
  </p:cmAuthor>
  <p:cmAuthor id="5" name="Natalie Apcar" initials="NA" lastIdx="1" clrIdx="4">
    <p:extLst>
      <p:ext uri="{19B8F6BF-5375-455C-9EA6-DF929625EA0E}">
        <p15:presenceInfo xmlns:p15="http://schemas.microsoft.com/office/powerpoint/2012/main" userId="S::napcar1@jh.edu::f7870745-a778-4d76-9a9e-8f0b4469d8fd" providerId="AD"/>
      </p:ext>
    </p:extLst>
  </p:cmAuthor>
  <p:cmAuthor id="6" name="Ados May" initials="AM" lastIdx="2" clrIdx="5">
    <p:extLst>
      <p:ext uri="{19B8F6BF-5375-455C-9EA6-DF929625EA0E}">
        <p15:presenceInfo xmlns:p15="http://schemas.microsoft.com/office/powerpoint/2012/main" userId="fzJl+xyujlE+eZf/wQYcEwUGSrpT+e5gRaWkQRTIT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6BBB99"/>
    <a:srgbClr val="054A8E"/>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DB42E-DCF4-4E76-B369-1B8859AD4F12}" v="17" dt="2023-06-22T21:46:25.003"/>
    <p1510:client id="{8C3BB946-2110-4CC8-B748-EC7F8A1B031D}" v="6" dt="2023-04-13T15:19:58.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3" autoAdjust="0"/>
    <p:restoredTop sz="70543" autoAdjust="0"/>
  </p:normalViewPr>
  <p:slideViewPr>
    <p:cSldViewPr>
      <p:cViewPr varScale="1">
        <p:scale>
          <a:sx n="41" d="100"/>
          <a:sy n="41" d="100"/>
        </p:scale>
        <p:origin x="208"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os May" userId="fzJl+xyujlE+eZf/wQYcEwUGSrpT+e5gRaWkQRTITgI=" providerId="None" clId="Web-{276DB42E-DCF4-4E76-B369-1B8859AD4F12}"/>
    <pc:docChg chg="modSld">
      <pc:chgData name="Ados May" userId="fzJl+xyujlE+eZf/wQYcEwUGSrpT+e5gRaWkQRTITgI=" providerId="None" clId="Web-{276DB42E-DCF4-4E76-B369-1B8859AD4F12}" dt="2023-06-22T21:46:25.003" v="6"/>
      <pc:docMkLst>
        <pc:docMk/>
      </pc:docMkLst>
      <pc:sldChg chg="addCm">
        <pc:chgData name="Ados May" userId="fzJl+xyujlE+eZf/wQYcEwUGSrpT+e5gRaWkQRTITgI=" providerId="None" clId="Web-{276DB42E-DCF4-4E76-B369-1B8859AD4F12}" dt="2023-06-22T21:46:25.003" v="6"/>
        <pc:sldMkLst>
          <pc:docMk/>
          <pc:sldMk cId="851073997" sldId="308"/>
        </pc:sldMkLst>
      </pc:sldChg>
      <pc:sldChg chg="modSp">
        <pc:chgData name="Ados May" userId="fzJl+xyujlE+eZf/wQYcEwUGSrpT+e5gRaWkQRTITgI=" providerId="None" clId="Web-{276DB42E-DCF4-4E76-B369-1B8859AD4F12}" dt="2023-06-22T21:43:08.414" v="1" actId="20577"/>
        <pc:sldMkLst>
          <pc:docMk/>
          <pc:sldMk cId="2291483176" sldId="318"/>
        </pc:sldMkLst>
        <pc:spChg chg="mod">
          <ac:chgData name="Ados May" userId="fzJl+xyujlE+eZf/wQYcEwUGSrpT+e5gRaWkQRTITgI=" providerId="None" clId="Web-{276DB42E-DCF4-4E76-B369-1B8859AD4F12}" dt="2023-06-22T21:43:08.414" v="1" actId="20577"/>
          <ac:spMkLst>
            <pc:docMk/>
            <pc:sldMk cId="2291483176" sldId="318"/>
            <ac:spMk id="64" creationId="{170FDB7D-F254-4B52-A416-DF32A7B1ED9B}"/>
          </ac:spMkLst>
        </pc:spChg>
      </pc:sldChg>
      <pc:sldChg chg="addCm">
        <pc:chgData name="Ados May" userId="fzJl+xyujlE+eZf/wQYcEwUGSrpT+e5gRaWkQRTITgI=" providerId="None" clId="Web-{276DB42E-DCF4-4E76-B369-1B8859AD4F12}" dt="2023-06-22T21:45:24.672" v="5"/>
        <pc:sldMkLst>
          <pc:docMk/>
          <pc:sldMk cId="483797861" sldId="333"/>
        </pc:sldMkLst>
      </pc:sldChg>
      <pc:sldChg chg="modSp">
        <pc:chgData name="Ados May" userId="fzJl+xyujlE+eZf/wQYcEwUGSrpT+e5gRaWkQRTITgI=" providerId="None" clId="Web-{276DB42E-DCF4-4E76-B369-1B8859AD4F12}" dt="2023-06-22T21:44:11.480" v="2" actId="20577"/>
        <pc:sldMkLst>
          <pc:docMk/>
          <pc:sldMk cId="3375680342" sldId="341"/>
        </pc:sldMkLst>
        <pc:spChg chg="mod">
          <ac:chgData name="Ados May" userId="fzJl+xyujlE+eZf/wQYcEwUGSrpT+e5gRaWkQRTITgI=" providerId="None" clId="Web-{276DB42E-DCF4-4E76-B369-1B8859AD4F12}" dt="2023-06-22T21:44:11.480" v="2" actId="20577"/>
          <ac:spMkLst>
            <pc:docMk/>
            <pc:sldMk cId="3375680342" sldId="341"/>
            <ac:spMk id="28" creationId="{6B72E052-BCD2-4ECF-8B90-D2A9416F84A9}"/>
          </ac:spMkLst>
        </pc:spChg>
      </pc:sldChg>
      <pc:sldChg chg="modSp">
        <pc:chgData name="Ados May" userId="fzJl+xyujlE+eZf/wQYcEwUGSrpT+e5gRaWkQRTITgI=" providerId="None" clId="Web-{276DB42E-DCF4-4E76-B369-1B8859AD4F12}" dt="2023-06-22T21:44:22.793" v="3" actId="20577"/>
        <pc:sldMkLst>
          <pc:docMk/>
          <pc:sldMk cId="946408501" sldId="343"/>
        </pc:sldMkLst>
        <pc:spChg chg="mod">
          <ac:chgData name="Ados May" userId="fzJl+xyujlE+eZf/wQYcEwUGSrpT+e5gRaWkQRTITgI=" providerId="None" clId="Web-{276DB42E-DCF4-4E76-B369-1B8859AD4F12}" dt="2023-06-22T21:44:22.793" v="3" actId="20577"/>
          <ac:spMkLst>
            <pc:docMk/>
            <pc:sldMk cId="946408501" sldId="343"/>
            <ac:spMk id="28" creationId="{6B72E052-BCD2-4ECF-8B90-D2A9416F84A9}"/>
          </ac:spMkLst>
        </pc:spChg>
      </pc:sldChg>
      <pc:sldChg chg="modSp">
        <pc:chgData name="Ados May" userId="fzJl+xyujlE+eZf/wQYcEwUGSrpT+e5gRaWkQRTITgI=" providerId="None" clId="Web-{276DB42E-DCF4-4E76-B369-1B8859AD4F12}" dt="2023-06-22T21:44:32.919" v="4" actId="20577"/>
        <pc:sldMkLst>
          <pc:docMk/>
          <pc:sldMk cId="4123250444" sldId="345"/>
        </pc:sldMkLst>
        <pc:spChg chg="mod">
          <ac:chgData name="Ados May" userId="fzJl+xyujlE+eZf/wQYcEwUGSrpT+e5gRaWkQRTITgI=" providerId="None" clId="Web-{276DB42E-DCF4-4E76-B369-1B8859AD4F12}" dt="2023-06-22T21:44:32.919" v="4" actId="20577"/>
          <ac:spMkLst>
            <pc:docMk/>
            <pc:sldMk cId="4123250444" sldId="345"/>
            <ac:spMk id="28" creationId="{6B72E052-BCD2-4ECF-8B90-D2A9416F84A9}"/>
          </ac:spMkLst>
        </pc:spChg>
      </pc:sldChg>
    </pc:docChg>
  </pc:docChgLst>
  <pc:docChgLst>
    <pc:chgData name="Natalie Apcar" userId="f7870745-a778-4d76-9a9e-8f0b4469d8fd" providerId="ADAL" clId="{8C3BB946-2110-4CC8-B748-EC7F8A1B031D}"/>
    <pc:docChg chg="undo custSel modSld">
      <pc:chgData name="Natalie Apcar" userId="f7870745-a778-4d76-9a9e-8f0b4469d8fd" providerId="ADAL" clId="{8C3BB946-2110-4CC8-B748-EC7F8A1B031D}" dt="2023-04-13T15:31:25.427" v="130" actId="1592"/>
      <pc:docMkLst>
        <pc:docMk/>
      </pc:docMkLst>
      <pc:sldChg chg="modNotesTx">
        <pc:chgData name="Natalie Apcar" userId="f7870745-a778-4d76-9a9e-8f0b4469d8fd" providerId="ADAL" clId="{8C3BB946-2110-4CC8-B748-EC7F8A1B031D}" dt="2023-04-13T15:11:30.911" v="4" actId="20577"/>
        <pc:sldMkLst>
          <pc:docMk/>
          <pc:sldMk cId="1429073016" sldId="297"/>
        </pc:sldMkLst>
      </pc:sldChg>
      <pc:sldChg chg="modSp mod delCm">
        <pc:chgData name="Natalie Apcar" userId="f7870745-a778-4d76-9a9e-8f0b4469d8fd" providerId="ADAL" clId="{8C3BB946-2110-4CC8-B748-EC7F8A1B031D}" dt="2023-04-13T15:27:32.902" v="129" actId="1592"/>
        <pc:sldMkLst>
          <pc:docMk/>
          <pc:sldMk cId="3804271983" sldId="303"/>
        </pc:sldMkLst>
        <pc:spChg chg="mod">
          <ac:chgData name="Natalie Apcar" userId="f7870745-a778-4d76-9a9e-8f0b4469d8fd" providerId="ADAL" clId="{8C3BB946-2110-4CC8-B748-EC7F8A1B031D}" dt="2023-04-13T15:27:25.144" v="128" actId="20577"/>
          <ac:spMkLst>
            <pc:docMk/>
            <pc:sldMk cId="3804271983" sldId="303"/>
            <ac:spMk id="28" creationId="{6B72E052-BCD2-4ECF-8B90-D2A9416F84A9}"/>
          </ac:spMkLst>
        </pc:spChg>
      </pc:sldChg>
      <pc:sldChg chg="modSp mod addCm delCm modCm">
        <pc:chgData name="Natalie Apcar" userId="f7870745-a778-4d76-9a9e-8f0b4469d8fd" providerId="ADAL" clId="{8C3BB946-2110-4CC8-B748-EC7F8A1B031D}" dt="2023-04-13T15:31:25.427" v="130" actId="1592"/>
        <pc:sldMkLst>
          <pc:docMk/>
          <pc:sldMk cId="2911422593" sldId="327"/>
        </pc:sldMkLst>
        <pc:spChg chg="mod">
          <ac:chgData name="Natalie Apcar" userId="f7870745-a778-4d76-9a9e-8f0b4469d8fd" providerId="ADAL" clId="{8C3BB946-2110-4CC8-B748-EC7F8A1B031D}" dt="2023-04-13T15:20:44.727" v="58" actId="113"/>
          <ac:spMkLst>
            <pc:docMk/>
            <pc:sldMk cId="2911422593" sldId="327"/>
            <ac:spMk id="8" creationId="{C91593E0-56F0-49C5-A053-281C62CC4608}"/>
          </ac:spMkLst>
        </pc:spChg>
      </pc:sldChg>
      <pc:sldChg chg="modSp mod modNotesTx">
        <pc:chgData name="Natalie Apcar" userId="f7870745-a778-4d76-9a9e-8f0b4469d8fd" providerId="ADAL" clId="{8C3BB946-2110-4CC8-B748-EC7F8A1B031D}" dt="2023-04-13T15:23:27.652" v="127" actId="20577"/>
        <pc:sldMkLst>
          <pc:docMk/>
          <pc:sldMk cId="386280982" sldId="346"/>
        </pc:sldMkLst>
        <pc:spChg chg="mod">
          <ac:chgData name="Natalie Apcar" userId="f7870745-a778-4d76-9a9e-8f0b4469d8fd" providerId="ADAL" clId="{8C3BB946-2110-4CC8-B748-EC7F8A1B031D}" dt="2023-04-13T15:23:09.782" v="122" actId="313"/>
          <ac:spMkLst>
            <pc:docMk/>
            <pc:sldMk cId="386280982" sldId="346"/>
            <ac:spMk id="3" creationId="{AB2B405D-B0C0-9D4B-B114-834381BECF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Using digital technologies—such as mobile phones, computers, or tablets—to convey information and messages as part of an evidence-based multichannel social and behavior change (SBC) strategy may contribute to promoting, adopting, and maintaining healthy sexual and reproductive behavior. This brief summarizes the current state of evidence in this rapidly changing field.</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sz="1200" b="0" i="0" u="none" strike="noStrike" baseline="0" dirty="0">
                <a:solidFill>
                  <a:srgbClr val="FFFFFF"/>
                </a:solidFill>
                <a:effectLst/>
                <a:latin typeface="Arial" panose="020B0604020202020204" pitchFamily="34" charset="0"/>
                <a:cs typeface="Arial" panose="020B0604020202020204" pitchFamily="34" charset="0"/>
              </a:rPr>
              <a:t>Radha </a:t>
            </a:r>
            <a:r>
              <a:rPr lang="en-US" sz="1200" b="0" i="0" u="none" strike="noStrike" baseline="0" dirty="0" err="1">
                <a:solidFill>
                  <a:srgbClr val="FFFFFF"/>
                </a:solidFill>
                <a:effectLst/>
                <a:latin typeface="Arial" panose="020B0604020202020204" pitchFamily="34" charset="0"/>
                <a:cs typeface="Arial" panose="020B0604020202020204" pitchFamily="34" charset="0"/>
              </a:rPr>
              <a:t>Rajan</a:t>
            </a:r>
            <a:r>
              <a:rPr lang="en-US" sz="1200" b="0" i="0" u="none" strike="noStrike" baseline="0" dirty="0">
                <a:solidFill>
                  <a:srgbClr val="FFFFFF"/>
                </a:solidFill>
                <a:effectLst/>
                <a:latin typeface="Arial" panose="020B0604020202020204" pitchFamily="34" charset="0"/>
                <a:cs typeface="Arial" panose="020B0604020202020204" pitchFamily="34" charset="0"/>
              </a:rPr>
              <a:t>, </a:t>
            </a:r>
            <a:r>
              <a:rPr lang="en-US" sz="1200" b="0" i="0" u="none" strike="noStrike" baseline="0" dirty="0" err="1">
                <a:solidFill>
                  <a:srgbClr val="FFFFFF"/>
                </a:solidFill>
                <a:effectLst/>
                <a:latin typeface="Arial" panose="020B0604020202020204" pitchFamily="34" charset="0"/>
                <a:cs typeface="Arial" panose="020B0604020202020204" pitchFamily="34" charset="0"/>
              </a:rPr>
              <a:t>Photoshare</a:t>
            </a:r>
            <a:r>
              <a:rPr lang="en-US" sz="1200" b="0" i="0" u="none" strike="noStrike" baseline="0" dirty="0">
                <a:solidFill>
                  <a:srgbClr val="FFFFFF"/>
                </a:solidFill>
                <a:effectLst/>
                <a:latin typeface="Arial" panose="020B0604020202020204" pitchFamily="34" charset="0"/>
                <a:cs typeface="Arial" panose="020B0604020202020204" pitchFamily="34" charset="0"/>
              </a:rPr>
              <a:t>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a:t>
            </a:r>
            <a:r>
              <a:rPr lang="en-US" sz="1200" b="0" i="0" u="none" strike="noStrike" baseline="0" dirty="0">
                <a:solidFill>
                  <a:srgbClr val="FFFFFF"/>
                </a:solidFill>
                <a:effectLst/>
                <a:latin typeface="Arial" panose="020B0604020202020204" pitchFamily="34" charset="0"/>
                <a:cs typeface="Arial" panose="020B0604020202020204" pitchFamily="34" charset="0"/>
              </a:rPr>
              <a:t>3/23</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Digital Health for Social and Behavior Change HIP brief contains highlights from studies in </a:t>
            </a:r>
            <a:r>
              <a:rPr lang="en-US" sz="1200" b="1" dirty="0">
                <a:solidFill>
                  <a:srgbClr val="000000"/>
                </a:solidFill>
                <a:latin typeface="Arial" panose="020B0604020202020204" pitchFamily="34" charset="0"/>
                <a:cs typeface="Arial" panose="020B0604020202020204" pitchFamily="34" charset="0"/>
              </a:rPr>
              <a:t>Cambodia, India, Mozambique, and Nigeria</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/briefs/digital-health-</a:t>
            </a:r>
            <a:r>
              <a:rPr lang="en-US" sz="1200" u="sng" dirty="0" err="1">
                <a:solidFill>
                  <a:srgbClr val="000000"/>
                </a:solidFill>
                <a:latin typeface="Arial" panose="020B0604020202020204" pitchFamily="34" charset="0"/>
                <a:cs typeface="Arial" panose="020B0604020202020204" pitchFamily="34" charset="0"/>
              </a:rPr>
              <a:t>sbc</a:t>
            </a:r>
            <a:r>
              <a:rPr lang="en-US" sz="1200" u="sng" dirty="0">
                <a:solidFill>
                  <a:srgbClr val="00000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latin typeface="Arial" panose="020B0604020202020204" pitchFamily="34" charset="0"/>
                <a:cs typeface="Arial" panose="020B0604020202020204" pitchFamily="34" charset="0"/>
              </a:rPr>
              <a:t>Nigeria: </a:t>
            </a:r>
            <a:r>
              <a:rPr lang="en-US" sz="1200" dirty="0">
                <a:latin typeface="Arial" panose="020B0604020202020204" pitchFamily="34" charset="0"/>
                <a:cs typeface="Arial" panose="020B0604020202020204" pitchFamily="34" charset="0"/>
              </a:rPr>
              <a:t>Participants opted to receive a series of 17 prerecorded interactive voice response calls (IVR) calls daily or twice a week, which included a drama segment (fictional stories related to using family planning methods) followed by an interactive component where participants could choose to listen to additional information and answer call-related quizzes. This led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An increase in modern contraceptive use among the intervention group,</a:t>
            </a:r>
            <a:r>
              <a:rPr lang="en-US" b="0" i="0" dirty="0">
                <a:solidFill>
                  <a:srgbClr val="3E3F42"/>
                </a:solidFill>
                <a:effectLst/>
                <a:latin typeface="Open Sans" panose="020B0606030504020204" pitchFamily="34" charset="0"/>
              </a:rPr>
              <a:t> significantly (from 23% to 37%) while contraceptive use in the control group remained nearly the same (at about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E3F42"/>
                </a:solidFill>
                <a:effectLst/>
                <a:latin typeface="Open Sans" panose="020B0606030504020204" pitchFamily="34" charset="0"/>
                <a:cs typeface="Arial" panose="020B0604020202020204" pitchFamily="34" charset="0"/>
              </a:rPr>
              <a:t>Digital Health for Social and Behavior Change is a promising practice.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 </a:t>
            </a:r>
            <a:r>
              <a:rPr lang="en-US" sz="1200" b="0" i="1" u="none" strike="noStrike" baseline="0" dirty="0">
                <a:solidFill>
                  <a:srgbClr val="1E1E1E"/>
                </a:solidFill>
                <a:latin typeface="Arial" panose="020B0604020202020204" pitchFamily="34" charset="0"/>
                <a:cs typeface="Arial" panose="020B0604020202020204" pitchFamily="34" charset="0"/>
              </a:rPr>
              <a:t>promising </a:t>
            </a:r>
            <a:r>
              <a:rPr lang="en-US" sz="1200" b="0" i="0" u="none" strike="noStrike" baseline="0" dirty="0">
                <a:solidFill>
                  <a:srgbClr val="1E1E1E"/>
                </a:solidFill>
                <a:latin typeface="Arial" panose="020B0604020202020204" pitchFamily="34" charset="0"/>
                <a:cs typeface="Arial" panose="020B0604020202020204" pitchFamily="34" charset="0"/>
              </a:rPr>
              <a:t>practice has limited evidence, with more information needed to fully document implementation experience and impact. The advisory group recommends that such promising interventions be promoted widely, provided they are implemented within the context of research and are carefully evaluated in terms of both impact and process. </a:t>
            </a:r>
            <a:endParaRPr lang="en-US" sz="1200" b="0" i="0" dirty="0">
              <a:solidFill>
                <a:srgbClr val="3E3F42"/>
              </a:solidFill>
              <a:effectLst/>
              <a:latin typeface="Open Sans" panose="020B0606030504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54415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Engage with end-users in the design process to decide on the most appropriate type of technology to use and how best to use it.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For example, if the target audience predominantly owns basic-feature phones, then the intervention may focus on using SMS or IVR to either “push” content (e.g., a service where you sign up to receive prerecorded voice messages once a week), allow end-users to “pull” content (e.g., a service where you send a message to a short code to request information about a specific topic), or some combination. </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the target audience owns smartphones, tablets, or computers, then the intervention may focus on building a website or using social media sites like Facebook or Twitter.</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It is generally recommended to </a:t>
            </a:r>
            <a:r>
              <a:rPr lang="en-US" sz="1200" b="1" dirty="0">
                <a:solidFill>
                  <a:srgbClr val="000000"/>
                </a:solidFill>
                <a:latin typeface="Arial" panose="020B0604020202020204" pitchFamily="34" charset="0"/>
                <a:cs typeface="Arial" panose="020B0604020202020204" pitchFamily="34" charset="0"/>
              </a:rPr>
              <a:t>use technologies with which end-users are already familiar</a:t>
            </a:r>
            <a:r>
              <a:rPr lang="en-US" sz="1200" dirty="0">
                <a:solidFill>
                  <a:srgbClr val="000000"/>
                </a:solidFill>
                <a:latin typeface="Arial" panose="020B0604020202020204" pitchFamily="34" charset="0"/>
                <a:cs typeface="Arial" panose="020B0604020202020204" pitchFamily="34" charset="0"/>
              </a:rPr>
              <a:t>, rather than introducing new types of technologies that require a significant learning curve.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Determine end-user preferences for format (e.g., text or audio), language, and frequency and dose of messaging.</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Interventions using SMS, IVR, hotlines, and online repositories of frequently asked questions are often appreciated for their anonymity and privacy, allowing participants to access the content they need, when they need it—attributes that are particularly attractive to young people.</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Different formats have different advantages and appeal to different target audiences.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When “pushing” content directly to individuals, programs must ask potential end-users about the frequency and timing of messages.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98156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a:t>
            </a:r>
            <a:r>
              <a:rPr lang="en-US" b="0" dirty="0">
                <a:latin typeface="Arial" panose="020B0604020202020204" pitchFamily="34" charset="0"/>
                <a:cs typeface="Arial" panose="020B0604020202020204" pitchFamily="34" charset="0"/>
              </a:rPr>
              <a:t>recording of the webinar on Digital Health for Social and Behavior Change and a downloadable PDF </a:t>
            </a:r>
            <a:r>
              <a:rPr lang="en-US" dirty="0">
                <a:latin typeface="Arial" panose="020B0604020202020204" pitchFamily="34" charset="0"/>
                <a:cs typeface="Arial" panose="020B0604020202020204" pitchFamily="34" charset="0"/>
              </a:rPr>
              <a:t>version of the presentation: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/briefs/digital-health-</a:t>
            </a:r>
            <a:r>
              <a:rPr lang="en-US" u="sng" dirty="0" err="1">
                <a:latin typeface="Arial" panose="020B0604020202020204" pitchFamily="34" charset="0"/>
                <a:cs typeface="Arial" panose="020B0604020202020204" pitchFamily="34" charset="0"/>
              </a:rPr>
              <a:t>sbc</a:t>
            </a:r>
            <a:r>
              <a:rPr lang="en-US" u="sng"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Digital Health</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References from the literature </a:t>
            </a:r>
            <a:r>
              <a:rPr lang="en-US" dirty="0">
                <a:latin typeface="Arial" panose="020B0604020202020204" pitchFamily="34" charset="0"/>
                <a:cs typeface="Arial" panose="020B0604020202020204" pitchFamily="34" charset="0"/>
              </a:rPr>
              <a:t>on this HIP can be found here (copy and paste this link into your web browser):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/briefs/digital-health-</a:t>
            </a:r>
            <a:r>
              <a:rPr lang="en-US" u="sng" dirty="0" err="1">
                <a:latin typeface="Arial" panose="020B0604020202020204" pitchFamily="34" charset="0"/>
                <a:cs typeface="Arial" panose="020B0604020202020204" pitchFamily="34" charset="0"/>
              </a:rPr>
              <a:t>sbc</a:t>
            </a:r>
            <a:r>
              <a:rPr lang="en-US" u="sng" dirty="0">
                <a:latin typeface="Arial" panose="020B0604020202020204" pitchFamily="34" charset="0"/>
                <a:cs typeface="Arial" panose="020B0604020202020204" pitchFamily="34" charset="0"/>
              </a:rPr>
              <a:t>/</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65769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98805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56264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33039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20221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Digital Health for Social and Behavior Change,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122851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969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1E1E1E"/>
                </a:solidFill>
                <a:latin typeface="Arial" panose="020B0604020202020204" pitchFamily="34" charset="0"/>
                <a:cs typeface="Arial" panose="020B0604020202020204" pitchFamily="34" charset="0"/>
              </a:rPr>
              <a:t>mHealth for Behavior Change Communication Brief: Why mHealth Messaging? </a:t>
            </a:r>
            <a:r>
              <a:rPr lang="en-US" sz="1200" b="0" i="0" u="none" strike="noStrike" baseline="0" dirty="0">
                <a:solidFill>
                  <a:srgbClr val="1E1E1E"/>
                </a:solidFill>
                <a:latin typeface="Arial" panose="020B0604020202020204" pitchFamily="34" charset="0"/>
                <a:cs typeface="Arial" panose="020B0604020202020204" pitchFamily="34" charset="0"/>
              </a:rPr>
              <a:t>describes </a:t>
            </a:r>
            <a:r>
              <a:rPr lang="en-US" sz="1200" b="0" i="0" kern="1200" dirty="0">
                <a:solidFill>
                  <a:schemeClr val="tx1"/>
                </a:solidFill>
                <a:effectLst/>
                <a:latin typeface="+mn-lt"/>
                <a:ea typeface="+mn-ea"/>
                <a:cs typeface="+mn-cs"/>
              </a:rPr>
              <a:t>the importance of, and different channels for, mHealth messaging, as well as step-by-step guidance for creating an mHealth messaging program.</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www.measureevaluation.org</a:t>
            </a:r>
            <a:r>
              <a:rPr lang="en-US" sz="1200" b="0" i="0" u="sng" strike="noStrike" baseline="0" dirty="0">
                <a:solidFill>
                  <a:srgbClr val="1E1E1E"/>
                </a:solidFill>
                <a:latin typeface="Arial" panose="020B0604020202020204" pitchFamily="34" charset="0"/>
                <a:cs typeface="Arial" panose="020B0604020202020204" pitchFamily="34" charset="0"/>
              </a:rPr>
              <a:t>/resources/publications/fs-15-149</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Digital Health for Social and Behavior Change 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Using digital technologies—such as mobile phones, computers, or tablets—to convey information and messages as part of an evidence-based multichannel social and behavior change (SBC) strategy may contribute to promoting, adopting, and maintaining healthy sexual and reproductive behavior. This brief summarizes the current state of evidence in this rapidly changing field.</a:t>
            </a:r>
            <a:endParaRPr lang="en-US" sz="1200" b="0" i="0" u="none"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/digital-health-for-social-and-behavior-change-new-technologies-new-ways-to-reach-people-webinar/</a:t>
            </a:r>
            <a:endParaRPr lang="en-US" sz="1200" b="1" i="0" u="sng"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Presenters include: </a:t>
            </a:r>
          </a:p>
          <a:p>
            <a:pPr marL="742950" lvl="1" indent="-285750">
              <a:buFontTx/>
              <a:buChar char="-"/>
            </a:pPr>
            <a:r>
              <a:rPr lang="en-US" sz="1200" b="0" i="0" kern="1200" dirty="0">
                <a:solidFill>
                  <a:schemeClr val="tx1"/>
                </a:solidFill>
                <a:effectLst/>
                <a:latin typeface="+mn-lt"/>
                <a:ea typeface="+mn-ea"/>
                <a:cs typeface="+mn-cs"/>
              </a:rPr>
              <a:t>Peggy </a:t>
            </a:r>
            <a:r>
              <a:rPr lang="en-US" sz="1200" b="0" i="0" kern="1200" dirty="0" err="1">
                <a:solidFill>
                  <a:schemeClr val="tx1"/>
                </a:solidFill>
                <a:effectLst/>
                <a:latin typeface="+mn-lt"/>
                <a:ea typeface="+mn-ea"/>
                <a:cs typeface="+mn-cs"/>
              </a:rPr>
              <a:t>D’Adamo</a:t>
            </a:r>
            <a:r>
              <a:rPr lang="en-US" sz="1200" b="0" i="0" kern="1200" dirty="0">
                <a:solidFill>
                  <a:schemeClr val="tx1"/>
                </a:solidFill>
                <a:effectLst/>
                <a:latin typeface="+mn-lt"/>
                <a:ea typeface="+mn-ea"/>
                <a:cs typeface="+mn-cs"/>
              </a:rPr>
              <a:t>, USAID (Moderator)</a:t>
            </a:r>
          </a:p>
          <a:p>
            <a:pPr marL="742950" lvl="1" indent="-285750">
              <a:buFontTx/>
              <a:buChar char="-"/>
            </a:pPr>
            <a:r>
              <a:rPr lang="en-US" sz="1200" b="0" i="0" kern="1200" dirty="0">
                <a:solidFill>
                  <a:schemeClr val="tx1"/>
                </a:solidFill>
                <a:effectLst/>
                <a:latin typeface="+mn-lt"/>
                <a:ea typeface="+mn-ea"/>
                <a:cs typeface="+mn-cs"/>
              </a:rPr>
              <a:t>Trinity </a:t>
            </a:r>
            <a:r>
              <a:rPr lang="en-US" sz="1200" b="0" i="0" kern="1200" dirty="0" err="1">
                <a:solidFill>
                  <a:schemeClr val="tx1"/>
                </a:solidFill>
                <a:effectLst/>
                <a:latin typeface="+mn-lt"/>
                <a:ea typeface="+mn-ea"/>
                <a:cs typeface="+mn-cs"/>
              </a:rPr>
              <a:t>Zan</a:t>
            </a:r>
            <a:r>
              <a:rPr lang="en-US" sz="1200" b="0" i="0" kern="1200" dirty="0">
                <a:solidFill>
                  <a:schemeClr val="tx1"/>
                </a:solidFill>
                <a:effectLst/>
                <a:latin typeface="+mn-lt"/>
                <a:ea typeface="+mn-ea"/>
                <a:cs typeface="+mn-cs"/>
              </a:rPr>
              <a:t>, FHI 360</a:t>
            </a:r>
          </a:p>
          <a:p>
            <a:pPr marL="742950" lvl="1" indent="-285750">
              <a:buFontTx/>
              <a:buChar char="-"/>
            </a:pPr>
            <a:r>
              <a:rPr lang="en-US" sz="1200" b="0" i="0" kern="1200" dirty="0">
                <a:solidFill>
                  <a:schemeClr val="tx1"/>
                </a:solidFill>
                <a:effectLst/>
                <a:latin typeface="+mn-lt"/>
                <a:ea typeface="+mn-ea"/>
                <a:cs typeface="+mn-cs"/>
              </a:rPr>
              <a:t>Tara Miller, FHI 360</a:t>
            </a:r>
          </a:p>
          <a:p>
            <a:pPr marL="742950" lvl="1" indent="-285750">
              <a:buFontTx/>
              <a:buChar char="-"/>
            </a:pPr>
            <a:r>
              <a:rPr lang="en-US" sz="1200" b="0" i="0" kern="1200" dirty="0">
                <a:solidFill>
                  <a:schemeClr val="tx1"/>
                </a:solidFill>
                <a:effectLst/>
                <a:latin typeface="+mn-lt"/>
                <a:ea typeface="+mn-ea"/>
                <a:cs typeface="+mn-cs"/>
              </a:rPr>
              <a:t>Caitlin </a:t>
            </a:r>
            <a:r>
              <a:rPr lang="en-US" sz="1200" b="0" i="0" kern="1200" dirty="0" err="1">
                <a:solidFill>
                  <a:schemeClr val="tx1"/>
                </a:solidFill>
                <a:effectLst/>
                <a:latin typeface="+mn-lt"/>
                <a:ea typeface="+mn-ea"/>
                <a:cs typeface="+mn-cs"/>
              </a:rPr>
              <a:t>Loeher</a:t>
            </a:r>
            <a:r>
              <a:rPr lang="en-US" sz="1200" b="0" i="0" kern="1200" dirty="0">
                <a:solidFill>
                  <a:schemeClr val="tx1"/>
                </a:solidFill>
                <a:effectLst/>
                <a:latin typeface="+mn-lt"/>
                <a:ea typeface="+mn-ea"/>
                <a:cs typeface="+mn-cs"/>
              </a:rPr>
              <a:t>, Johns Hopkins CCP</a:t>
            </a:r>
          </a:p>
          <a:p>
            <a:pPr marL="742950" lvl="1" indent="-285750">
              <a:buFontTx/>
              <a:buChar char="-"/>
            </a:pPr>
            <a:r>
              <a:rPr lang="en-US" sz="1200" b="0" i="0" kern="1200" dirty="0">
                <a:solidFill>
                  <a:schemeClr val="tx1"/>
                </a:solidFill>
                <a:effectLst/>
                <a:latin typeface="+mn-lt"/>
                <a:ea typeface="+mn-ea"/>
                <a:cs typeface="+mn-cs"/>
              </a:rPr>
              <a:t>Katia Amado, Pathfinder International/Mozambique</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/briefs/digital-health-</a:t>
            </a:r>
            <a:r>
              <a:rPr lang="en-US" u="sng" dirty="0" err="1">
                <a:latin typeface="Arial" panose="020B0604020202020204" pitchFamily="34" charset="0"/>
                <a:cs typeface="Arial" panose="020B0604020202020204" pitchFamily="34" charset="0"/>
              </a:rPr>
              <a:t>sbc</a:t>
            </a:r>
            <a:r>
              <a:rPr lang="en-US" u="sng" dirty="0">
                <a:latin typeface="Arial" panose="020B0604020202020204" pitchFamily="34" charset="0"/>
                <a:cs typeface="Arial" panose="020B0604020202020204" pitchFamily="34" charset="0"/>
              </a:rPr>
              <a:t>/</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/briefs/digital-health-</a:t>
            </a:r>
            <a:r>
              <a:rPr lang="en-US" u="sng" dirty="0" err="1">
                <a:latin typeface="Arial" panose="020B0604020202020204" pitchFamily="34" charset="0"/>
                <a:cs typeface="Arial" panose="020B0604020202020204" pitchFamily="34" charset="0"/>
              </a:rPr>
              <a:t>sbc</a:t>
            </a:r>
            <a:r>
              <a:rPr lang="en-US" u="sng" dirty="0">
                <a:latin typeface="Arial" panose="020B0604020202020204" pitchFamily="34" charset="0"/>
                <a:cs typeface="Arial" panose="020B0604020202020204" pitchFamily="34" charset="0"/>
              </a:rPr>
              <a:t>/</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Digital technologies for clients contribute to improving sexual and reproductive health knowledge; influencing attitudes, beliefs, and expectations; and increasing self-efficacy in support of healthy reproductive behaviors.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Five out of the six studies that examined changes in sexual and reproductive health knowledge after exposure to digital health applications found a positive effect, including improved knowledge of contraceptive options; fertility awareness; and knowledge of the menstrual cycle, side effects of contraception, and locations of health facilities or where to get condoms.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Digital technologies for clients may contribute to shifting norms and increasing social support for healthy reproductive behaviors.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Digital technologies may offer more options to reach young people.</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Digital technology has the potential to provide accurate information to individuals when and where they want it and, with careful attention paid to design, may offer the added benefit of confidentiality, privacy, and anonymity—issues that are critically important to young people.</a:t>
            </a: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Social and Behavior Change</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digital-health-sb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asureevaluation.org/resources/publications/fs-15-14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4A73A-963D-854F-9BE5-F12DB49661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965"/>
          <a:stretch/>
        </p:blipFill>
        <p:spPr>
          <a:xfrm>
            <a:off x="6950839" y="-7649"/>
            <a:ext cx="11337161" cy="8503949"/>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4200902" y="-240447"/>
            <a:ext cx="3871416" cy="10905004"/>
            <a:chOff x="3455771" y="357744"/>
            <a:chExt cx="33090031" cy="15615539"/>
          </a:xfrm>
        </p:grpSpPr>
        <p:sp>
          <p:nvSpPr>
            <p:cNvPr id="11" name="Freeform 5">
              <a:extLst>
                <a:ext uri="{FF2B5EF4-FFF2-40B4-BE49-F238E27FC236}">
                  <a16:creationId xmlns:a16="http://schemas.microsoft.com/office/drawing/2014/main" id="{063AF8E7-6655-4ADF-8534-D3317F24A569}"/>
                </a:ext>
              </a:extLst>
            </p:cNvPr>
            <p:cNvSpPr/>
            <p:nvPr/>
          </p:nvSpPr>
          <p:spPr>
            <a:xfrm>
              <a:off x="3455771" y="357744"/>
              <a:ext cx="33090031" cy="15615539"/>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Digital Health for Social and Behavior Change</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26086" y="7689353"/>
            <a:ext cx="9462031" cy="526234"/>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New technologies, new ways to reach people.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6096000"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3" name="TextBox 2">
            <a:extLst>
              <a:ext uri="{FF2B5EF4-FFF2-40B4-BE49-F238E27FC236}">
                <a16:creationId xmlns:a16="http://schemas.microsoft.com/office/drawing/2014/main" id="{AB2B405D-B0C0-9D4B-B114-834381BECF9A}"/>
              </a:ext>
            </a:extLst>
          </p:cNvPr>
          <p:cNvSpPr txBox="1"/>
          <p:nvPr/>
        </p:nvSpPr>
        <p:spPr>
          <a:xfrm>
            <a:off x="2133600" y="2944715"/>
            <a:ext cx="14859000" cy="6247864"/>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Example: In Nigeria, participants opted to receive a series of 17 prerecorded interactive voice response (IVR) calls daily or twice a week, which included a drama segment followed by an interactive component where participants could choose to listen to additional information and answer call-related quizzes. This led to: </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An increase in modern contraceptive use among the intervention group.</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Contraceptive use in the control group remained nearly the same.</a:t>
            </a:r>
          </a:p>
        </p:txBody>
      </p:sp>
    </p:spTree>
    <p:extLst>
      <p:ext uri="{BB962C8B-B14F-4D97-AF65-F5344CB8AC3E}">
        <p14:creationId xmlns:p14="http://schemas.microsoft.com/office/powerpoint/2010/main" val="38628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3162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Engage with end-users early in the design process to decide on the most appropriate type of technology to use and how best to use it.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It is generally recommended to </a:t>
            </a:r>
            <a:r>
              <a:rPr lang="en-US" sz="4000" b="1" dirty="0">
                <a:solidFill>
                  <a:srgbClr val="3E9073"/>
                </a:solidFill>
                <a:latin typeface="Arial" panose="020B0604020202020204" pitchFamily="34" charset="0"/>
                <a:cs typeface="Arial" panose="020B0604020202020204" pitchFamily="34" charset="0"/>
              </a:rPr>
              <a:t>use technologies with which end-users are already familiar</a:t>
            </a:r>
            <a:r>
              <a:rPr lang="en-US" sz="4000" dirty="0">
                <a:solidFill>
                  <a:srgbClr val="000000"/>
                </a:solidFill>
                <a:latin typeface="Arial" panose="020B0604020202020204" pitchFamily="34" charset="0"/>
                <a:cs typeface="Arial" panose="020B0604020202020204" pitchFamily="34" charset="0"/>
              </a:rPr>
              <a:t>, rather than introducing new types of technologies that require a significant learning curve.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For example, if the target audience owns smartphones, tablets, or computers, then the intervention may focus on building a website or using social media sites like Facebook or Twitter.</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0427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316200" cy="492442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Determine end-user preferences for format (e.g., text or audio), language, and frequency and dose of messaging.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Different formats have different advantages and appeal to different target audiences.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“pushing” content directly to individuals, programs must ask potential end-users about the frequency and timing of messages.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94193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b="1" dirty="0">
                <a:solidFill>
                  <a:srgbClr val="000000"/>
                </a:solidFill>
                <a:latin typeface="Arial"/>
                <a:cs typeface="Arial"/>
              </a:rPr>
              <a:t>Consider how best to protect individual privacy.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While mobile phones can increase an individual’s sense of privacy—for example, offering access to contraceptive information without having to visit a clinic or provider— they may also expose individuals to real or perceived risks that must be considered during the design of any digital health intervention.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37568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Understand end-users’ </a:t>
            </a:r>
            <a:r>
              <a:rPr lang="en-US" sz="4000" b="1" dirty="0">
                <a:solidFill>
                  <a:srgbClr val="3E9073"/>
                </a:solidFill>
                <a:latin typeface="Arial" panose="020B0604020202020204" pitchFamily="34" charset="0"/>
                <a:cs typeface="Arial" panose="020B0604020202020204" pitchFamily="34" charset="0"/>
              </a:rPr>
              <a:t>literacy levels and comfort with text-based content.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IVR, hotlines, or image-based content such as graphic stories may be more appropriate for low-literacy individuals than SMS or other text-based content.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1116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276998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Test content with potential end-users for </a:t>
            </a:r>
            <a:r>
              <a:rPr lang="en-US" sz="4000" b="1" dirty="0">
                <a:solidFill>
                  <a:srgbClr val="3E9073"/>
                </a:solidFill>
                <a:latin typeface="Arial" panose="020B0604020202020204" pitchFamily="34" charset="0"/>
                <a:cs typeface="Arial" panose="020B0604020202020204" pitchFamily="34" charset="0"/>
              </a:rPr>
              <a:t>comprehension and appropriateness</a:t>
            </a:r>
            <a:r>
              <a:rPr lang="en-US" sz="4000" dirty="0">
                <a:solidFill>
                  <a:srgbClr val="000000"/>
                </a:solidFill>
                <a:latin typeface="Arial" panose="020B0604020202020204" pitchFamily="34" charset="0"/>
                <a:cs typeface="Arial" panose="020B0604020202020204" pitchFamily="34" charset="0"/>
              </a:rPr>
              <a:t> and test the platform for usability.</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It is very important to ensure that end-users understand and interpret digital content in the intended ways.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36011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Budget accurately, including initial and recurring costs, and project costs at scale.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Though actual costs vary substantially across countries and contexts, cost categories that must be budgeted can include: research, technology development (e.g., software, programming, server), hardware, data (SMS, airtime, data time), staff, and promotion.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94640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Weigh the desire to reach end-users, including those most economically marginalized, against budget requirements for implementing digital health applications over the long term.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For programs focused on reaching the most vulnerable populations, it is likely that content will need to remain free or heavily subsidized for the user, and thus other innovative financial models must continue to be explored.</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3927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4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Digital Health for Social and Behavior Change</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387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Use digital health applications’ built-in feature to support robust monitoring and evaluation.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If designed well, evaluations of </a:t>
            </a:r>
            <a:r>
              <a:rPr lang="en-US" sz="4000" b="1" dirty="0">
                <a:solidFill>
                  <a:srgbClr val="3E9073"/>
                </a:solidFill>
                <a:latin typeface="Arial" panose="020B0604020202020204" pitchFamily="34" charset="0"/>
                <a:cs typeface="Arial" panose="020B0604020202020204" pitchFamily="34" charset="0"/>
              </a:rPr>
              <a:t>digital health interventions can determine their effectiveness, including value for money, as well as impact</a:t>
            </a:r>
            <a:r>
              <a:rPr lang="en-US" sz="4000" dirty="0">
                <a:solidFill>
                  <a:srgbClr val="000000"/>
                </a:solidFill>
                <a:latin typeface="Arial" panose="020B0604020202020204" pitchFamily="34" charset="0"/>
                <a:cs typeface="Arial" panose="020B0604020202020204" pitchFamily="34" charset="0"/>
              </a:rPr>
              <a:t>, though these evaluations may or may not be conducted using only digital data collection methodologies.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12325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52241A2-A71A-47AA-9475-4541A6B6114B}"/>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240000" cy="400109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Does the use of digital applications (e.g., SMS, IVR, social media) positively impact contraceptive behavior change and social norms? Which platforms (e.g., SMS, IVR, social media) are most effective?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is the cost, reach, and potential for sustainability of using digital health applications in different contexts?</a:t>
            </a:r>
          </a:p>
        </p:txBody>
      </p:sp>
      <p:sp>
        <p:nvSpPr>
          <p:cNvPr id="19" name="TextBox 10">
            <a:extLst>
              <a:ext uri="{FF2B5EF4-FFF2-40B4-BE49-F238E27FC236}">
                <a16:creationId xmlns:a16="http://schemas.microsoft.com/office/drawing/2014/main" id="{532B8B9B-A9E7-4E94-B985-FF807E369B80}"/>
              </a:ext>
            </a:extLst>
          </p:cNvPr>
          <p:cNvSpPr txBox="1"/>
          <p:nvPr/>
        </p:nvSpPr>
        <p:spPr>
          <a:xfrm>
            <a:off x="914400" y="562923"/>
            <a:ext cx="57149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 name="Slide Number Placeholder 1">
            <a:extLst>
              <a:ext uri="{FF2B5EF4-FFF2-40B4-BE49-F238E27FC236}">
                <a16:creationId xmlns:a16="http://schemas.microsoft.com/office/drawing/2014/main" id="{ADAE923D-4AA4-45FC-984D-4F7544BAD64B}"/>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8379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328638C-59A2-4145-9CA4-0A0AF36EA664}"/>
              </a:ext>
            </a:extLst>
          </p:cNvPr>
          <p:cNvGrpSpPr/>
          <p:nvPr/>
        </p:nvGrpSpPr>
        <p:grpSpPr>
          <a:xfrm>
            <a:off x="7262352" y="6278468"/>
            <a:ext cx="3080430" cy="2406325"/>
            <a:chOff x="990600" y="7169340"/>
            <a:chExt cx="4643377" cy="1182812"/>
          </a:xfrm>
        </p:grpSpPr>
        <p:sp>
          <p:nvSpPr>
            <p:cNvPr id="27" name="AutoShape 2">
              <a:extLst>
                <a:ext uri="{FF2B5EF4-FFF2-40B4-BE49-F238E27FC236}">
                  <a16:creationId xmlns:a16="http://schemas.microsoft.com/office/drawing/2014/main" id="{4BAC6A1D-313D-415D-9402-8808B4F6B211}"/>
                </a:ext>
              </a:extLst>
            </p:cNvPr>
            <p:cNvSpPr/>
            <p:nvPr/>
          </p:nvSpPr>
          <p:spPr>
            <a:xfrm>
              <a:off x="990600" y="7169340"/>
              <a:ext cx="4643377" cy="118281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extLst>
                <a:ext uri="{FF2B5EF4-FFF2-40B4-BE49-F238E27FC236}">
                  <a16:creationId xmlns:a16="http://schemas.microsoft.com/office/drawing/2014/main" id="{A674A6EA-E609-4527-89C5-0F88E33CDA72}"/>
                </a:ext>
              </a:extLst>
            </p:cNvPr>
            <p:cNvSpPr txBox="1"/>
            <p:nvPr/>
          </p:nvSpPr>
          <p:spPr>
            <a:xfrm>
              <a:off x="1157518" y="7338115"/>
              <a:ext cx="4476459" cy="962617"/>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mHealth for Behavior Change Communication Brief: Why mHealth Messaging?</a:t>
              </a:r>
              <a:endParaRPr lang="en-US" sz="2400" b="1" u="sng" dirty="0">
                <a:solidFill>
                  <a:srgbClr val="3E9073"/>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10" name="Picture 9">
            <a:extLst>
              <a:ext uri="{FF2B5EF4-FFF2-40B4-BE49-F238E27FC236}">
                <a16:creationId xmlns:a16="http://schemas.microsoft.com/office/drawing/2014/main" id="{7700A6BC-B980-CE43-BDC3-999EC2B30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2229058"/>
            <a:ext cx="2667440" cy="3771702"/>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4" cy="3122373"/>
            <a:chOff x="612797" y="3662175"/>
            <a:chExt cx="17052054"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4" y="3663327"/>
              <a:ext cx="5716087" cy="3121220"/>
              <a:chOff x="11984967" y="4121436"/>
              <a:chExt cx="5716087" cy="3121220"/>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7" y="4121436"/>
                <a:ext cx="5716084" cy="799067"/>
                <a:chOff x="14020800" y="5363309"/>
                <a:chExt cx="4467526"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67526"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84968" y="4976323"/>
                <a:ext cx="5716086" cy="2266333"/>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675191"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a:cs typeface="Arial"/>
                  </a:rPr>
                  <a:t>7 briefs</a:t>
                </a:r>
                <a:endParaRPr lang="en-US" sz="2500" dirty="0">
                  <a:solidFill>
                    <a:schemeClr val="bg1"/>
                  </a:solidFill>
                  <a:latin typeface="Arial"/>
                  <a:cs typeface="Arial"/>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F561D8DA-A623-B14D-848C-F5F71C13E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54" y="6696347"/>
            <a:ext cx="16660801" cy="103809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187189"/>
            <a:chOff x="-1192946" y="454440"/>
            <a:chExt cx="14009365" cy="4249586"/>
          </a:xfrm>
        </p:grpSpPr>
        <p:sp>
          <p:nvSpPr>
            <p:cNvPr id="5" name="TextBox 5"/>
            <p:cNvSpPr txBox="1"/>
            <p:nvPr/>
          </p:nvSpPr>
          <p:spPr>
            <a:xfrm>
              <a:off x="-1161685" y="2139220"/>
              <a:ext cx="13501365"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Use digital technologies to support, maintain, and adopt healthy sexual and reproductive behaviors.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447800" y="3499880"/>
            <a:ext cx="1463040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Using digital technologies —such as mobile phones, computers, or tablets—to convey information and messages as part of social and behavior change (SBC) strategy </a:t>
            </a:r>
            <a:r>
              <a:rPr lang="en-US" sz="4000" b="1" dirty="0">
                <a:solidFill>
                  <a:srgbClr val="3E9073"/>
                </a:solidFill>
                <a:latin typeface="Arial" panose="020B0604020202020204" pitchFamily="34" charset="0"/>
                <a:cs typeface="Arial" panose="020B0604020202020204" pitchFamily="34" charset="0"/>
              </a:rPr>
              <a:t>may contribute to healthy sexual and reproductive behavior</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Making information available through digital applications may also </a:t>
            </a:r>
            <a:r>
              <a:rPr lang="en-US" sz="4000" b="1" dirty="0">
                <a:solidFill>
                  <a:srgbClr val="3E9073"/>
                </a:solidFill>
                <a:latin typeface="Arial" panose="020B0604020202020204" pitchFamily="34" charset="0"/>
                <a:cs typeface="Arial" panose="020B0604020202020204" pitchFamily="34" charset="0"/>
              </a:rPr>
              <a:t>reduce the time and cost related to seeking or receiving information</a:t>
            </a:r>
            <a:r>
              <a:rPr lang="en-US" sz="4000" dirty="0">
                <a:solidFill>
                  <a:srgbClr val="000000"/>
                </a:solidFill>
                <a:latin typeface="Arial" panose="020B0604020202020204" pitchFamily="34" charset="0"/>
                <a:cs typeface="Arial" panose="020B0604020202020204" pitchFamily="34" charset="0"/>
              </a:rPr>
              <a:t> through more traditional sources, such as print or interpersonal communication.</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a:extLst>
              <a:ext uri="{FF2B5EF4-FFF2-40B4-BE49-F238E27FC236}">
                <a16:creationId xmlns:a16="http://schemas.microsoft.com/office/drawing/2014/main" id="{9EE2B716-17FA-B644-8036-139B27B00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64913"/>
            <a:ext cx="11223290" cy="6652207"/>
          </a:xfrm>
          <a:prstGeom prst="rect">
            <a:avLst/>
          </a:prstGeom>
          <a:ln>
            <a:noFill/>
          </a:ln>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392400" cy="553997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Digital technologies for clients contribute to improving sexual and reproductive health knowledge; influencing attitudes, beliefs, and expectations; and increasing self-efficacy in support of healthy reproductive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Digital technologies for clients may contribute to shifting norms and increasing social support for healthy reproductive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Digital technologies may offer more options to reach young people.</a:t>
            </a: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52824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11545</TotalTime>
  <Words>3146</Words>
  <Application>Microsoft Macintosh PowerPoint</Application>
  <PresentationFormat>Custom</PresentationFormat>
  <Paragraphs>233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356</cp:revision>
  <dcterms:created xsi:type="dcterms:W3CDTF">2006-08-16T00:00:00Z</dcterms:created>
  <dcterms:modified xsi:type="dcterms:W3CDTF">2023-06-28T12:27:00Z</dcterms:modified>
  <dc:identifier>DAEXLFOVi-U</dc:identifier>
</cp:coreProperties>
</file>